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65" r:id="rId2"/>
    <p:sldId id="321" r:id="rId3"/>
    <p:sldId id="368" r:id="rId4"/>
    <p:sldId id="367" r:id="rId5"/>
    <p:sldId id="322" r:id="rId6"/>
    <p:sldId id="366" r:id="rId7"/>
    <p:sldId id="320" r:id="rId8"/>
    <p:sldId id="369" r:id="rId9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952" autoAdjust="0"/>
  </p:normalViewPr>
  <p:slideViewPr>
    <p:cSldViewPr>
      <p:cViewPr varScale="1">
        <p:scale>
          <a:sx n="79" d="100"/>
          <a:sy n="79" d="100"/>
        </p:scale>
        <p:origin x="90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2508" y="78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 smtClean="0"/>
              <a:t>doc.: IEEE 802.11-18/1977r0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US" altLang="ja-JP" smtClean="0"/>
              <a:t>November 2018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 dirty="0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 smtClean="0"/>
              <a:t>doc.: IEEE 802.11-18/1977r0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US" altLang="ja-JP" smtClean="0"/>
              <a:t>November 2018</a:t>
            </a:r>
            <a:endParaRPr lang="en-GB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802.11-18/1977r0</a:t>
            </a:r>
            <a:endParaRPr lang="en-GB" sz="14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ja-JP" sz="1400" smtClean="0"/>
              <a:t>November 2018</a:t>
            </a:r>
            <a:endParaRPr lang="en-GB" sz="1400"/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2340" y="9012916"/>
            <a:ext cx="2099934" cy="184666"/>
          </a:xfrm>
          <a:noFill/>
        </p:spPr>
        <p:txBody>
          <a:bodyPr/>
          <a:lstStyle>
            <a:lvl1pPr marL="345369" indent="-345369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492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0984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147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1967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2459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8101" y="9012916"/>
            <a:ext cx="415177" cy="184666"/>
          </a:xfrm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732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802.11-18/1977r0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November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9778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802.11-18/1977r0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November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0423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802.11-18/1977r0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November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3866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802.11-18/1977r0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November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406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802.11-18/1977r0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November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2238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November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2018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085541" y="332601"/>
            <a:ext cx="335995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802.11-18-1977/r0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62272" y="6475413"/>
            <a:ext cx="88165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/>
              <a:t> Submission   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90656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Use </a:t>
            </a:r>
            <a:r>
              <a:rPr lang="en-US" dirty="0" smtClean="0"/>
              <a:t>Cases </a:t>
            </a:r>
            <a:r>
              <a:rPr lang="en-US" dirty="0" smtClean="0"/>
              <a:t>for NGV using </a:t>
            </a:r>
            <a:r>
              <a:rPr lang="en-US" dirty="0"/>
              <a:t>H</a:t>
            </a:r>
            <a:r>
              <a:rPr lang="en-US" dirty="0" smtClean="0"/>
              <a:t>igh Data Rate</a:t>
            </a:r>
            <a:endParaRPr lang="en-US" dirty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98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2018-11-12</a:t>
            </a:r>
            <a:endParaRPr lang="en-GB" sz="2000" b="0" dirty="0"/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3238767"/>
              </p:ext>
            </p:extLst>
          </p:nvPr>
        </p:nvGraphicFramePr>
        <p:xfrm>
          <a:off x="690563" y="2708275"/>
          <a:ext cx="8074025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Document" r:id="rId4" imgW="8756606" imgH="3467755" progId="Word.Document.8">
                  <p:embed/>
                </p:oleObj>
              </mc:Choice>
              <mc:Fallback>
                <p:oleObj name="Document" r:id="rId4" imgW="8756606" imgH="346775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3" y="2708275"/>
                        <a:ext cx="8074025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154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dirty="0" smtClean="0"/>
              <a:t>This submission proposes use cases for NGV SG, which are utilizing NGV’s high data rate. Includes:</a:t>
            </a:r>
          </a:p>
          <a:p>
            <a:pPr lvl="1"/>
            <a:r>
              <a:rPr lang="en-GB" altLang="en-US" dirty="0" smtClean="0"/>
              <a:t>IP Traffic Offloading</a:t>
            </a:r>
          </a:p>
          <a:p>
            <a:pPr lvl="1"/>
            <a:r>
              <a:rPr lang="en-GB" altLang="en-US" dirty="0" smtClean="0"/>
              <a:t>Shared Bird’s-Eye View</a:t>
            </a:r>
            <a:endParaRPr lang="en-GB" alt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112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Traffic Offloading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172426"/>
            <a:ext cx="7918648" cy="2280909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altLang="ja-JP" dirty="0"/>
              <a:t>DSRC/WAVE supports IPv6 over 11p</a:t>
            </a:r>
          </a:p>
          <a:p>
            <a:pPr lvl="2"/>
            <a:r>
              <a:rPr lang="en-US" altLang="ja-JP" dirty="0"/>
              <a:t>Cloud-based applications are expected</a:t>
            </a:r>
          </a:p>
          <a:p>
            <a:r>
              <a:rPr lang="en-US" dirty="0" smtClean="0"/>
              <a:t>Offload </a:t>
            </a:r>
            <a:r>
              <a:rPr lang="en-US" dirty="0"/>
              <a:t>IP traffic </a:t>
            </a:r>
            <a:r>
              <a:rPr lang="en-US" dirty="0" smtClean="0"/>
              <a:t>from </a:t>
            </a:r>
            <a:r>
              <a:rPr lang="en-US" dirty="0"/>
              <a:t>11p to NGV</a:t>
            </a:r>
          </a:p>
          <a:p>
            <a:pPr lvl="1"/>
            <a:r>
              <a:rPr lang="en-US" dirty="0" smtClean="0"/>
              <a:t>distribute </a:t>
            </a:r>
            <a:r>
              <a:rPr lang="en-US" dirty="0"/>
              <a:t>location dependent </a:t>
            </a:r>
            <a:r>
              <a:rPr lang="en-US" dirty="0" smtClean="0"/>
              <a:t>data</a:t>
            </a:r>
          </a:p>
          <a:p>
            <a:pPr lvl="2"/>
            <a:r>
              <a:rPr lang="en-US" dirty="0" smtClean="0"/>
              <a:t>map, advertisement</a:t>
            </a:r>
            <a:endParaRPr lang="en-US" dirty="0"/>
          </a:p>
          <a:p>
            <a:pPr lvl="1"/>
            <a:r>
              <a:rPr lang="en-US" dirty="0"/>
              <a:t>download/upload delay tolerant </a:t>
            </a:r>
            <a:r>
              <a:rPr lang="en-US" dirty="0" smtClean="0"/>
              <a:t>data</a:t>
            </a:r>
          </a:p>
          <a:p>
            <a:pPr lvl="2"/>
            <a:r>
              <a:rPr lang="en-US" dirty="0" smtClean="0"/>
              <a:t>logs, sensor data for non/semi-real time usage, entertainment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556792"/>
            <a:ext cx="3929063" cy="219075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4"/>
          <a:srcRect b="10137"/>
          <a:stretch/>
        </p:blipFill>
        <p:spPr>
          <a:xfrm>
            <a:off x="4499992" y="1560277"/>
            <a:ext cx="4322447" cy="2187265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1018987" y="3717032"/>
            <a:ext cx="24481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 smtClean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Downloading 3D maps</a:t>
            </a:r>
            <a:endParaRPr kumimoji="1" lang="ja-JP" altLang="en-US" sz="1600" dirty="0">
              <a:solidFill>
                <a:schemeClr val="accent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457730" y="3717032"/>
            <a:ext cx="24208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 smtClean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Uploading sensor data</a:t>
            </a:r>
            <a:endParaRPr kumimoji="1" lang="ja-JP" altLang="en-US" sz="1600" dirty="0">
              <a:solidFill>
                <a:schemeClr val="accent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047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Traffic Offloading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Overview</a:t>
            </a:r>
            <a:r>
              <a:rPr lang="en-US" dirty="0" smtClean="0"/>
              <a:t>:</a:t>
            </a:r>
            <a:r>
              <a:rPr lang="en-US" b="0" dirty="0" smtClean="0"/>
              <a:t> Offload IP traffic from 11p to NGV</a:t>
            </a:r>
            <a:endParaRPr lang="en-US" b="0" dirty="0"/>
          </a:p>
          <a:p>
            <a:pPr lvl="1"/>
            <a:r>
              <a:rPr lang="en-US" dirty="0" smtClean="0"/>
              <a:t>distribute location dependent data</a:t>
            </a:r>
          </a:p>
          <a:p>
            <a:pPr lvl="1"/>
            <a:r>
              <a:rPr lang="en-US" dirty="0" smtClean="0"/>
              <a:t>download/upload delay tolerant data</a:t>
            </a:r>
            <a:endParaRPr lang="en-US" dirty="0"/>
          </a:p>
          <a:p>
            <a:r>
              <a:rPr lang="en-US" dirty="0"/>
              <a:t>Deployment timeline</a:t>
            </a:r>
            <a:r>
              <a:rPr lang="en-US" dirty="0" smtClean="0"/>
              <a:t>:</a:t>
            </a:r>
          </a:p>
          <a:p>
            <a:pPr lvl="1"/>
            <a:r>
              <a:rPr lang="en-US" b="0" dirty="0" smtClean="0"/>
              <a:t>&gt;2019 (5.9 GHz band)</a:t>
            </a:r>
            <a:r>
              <a:rPr lang="en-US" altLang="ja-JP" dirty="0" smtClean="0"/>
              <a:t> </a:t>
            </a:r>
          </a:p>
          <a:p>
            <a:pPr lvl="1"/>
            <a:r>
              <a:rPr lang="en-US" altLang="ja-JP" dirty="0" smtClean="0"/>
              <a:t>&gt;2022 (60 GHz band)</a:t>
            </a:r>
            <a:endParaRPr lang="en-US" sz="1100" b="0" dirty="0">
              <a:solidFill>
                <a:srgbClr val="0000FF"/>
              </a:solidFill>
            </a:endParaRPr>
          </a:p>
          <a:p>
            <a:r>
              <a:rPr lang="en-US" dirty="0"/>
              <a:t>Requirements: </a:t>
            </a:r>
            <a:endParaRPr lang="en-US" dirty="0" smtClean="0"/>
          </a:p>
          <a:p>
            <a:pPr lvl="1"/>
            <a:r>
              <a:rPr lang="en-US" b="0" dirty="0" smtClean="0"/>
              <a:t>Packet </a:t>
            </a:r>
            <a:r>
              <a:rPr lang="en-US" b="0" dirty="0"/>
              <a:t>NGV should carry higher number (&gt;50%) of transmitted bytes than IEEE802.11p packet under same conditions (packet duration, PER, range, wireless channel)</a:t>
            </a:r>
          </a:p>
          <a:p>
            <a:r>
              <a:rPr lang="en-US" altLang="ja-JP" dirty="0" smtClean="0"/>
              <a:t>Nice to have: </a:t>
            </a:r>
            <a:endParaRPr lang="en-US" altLang="ja-JP" dirty="0"/>
          </a:p>
          <a:p>
            <a:pPr lvl="1"/>
            <a:r>
              <a:rPr lang="en-US" altLang="ja-JP" dirty="0" smtClean="0"/>
              <a:t>Optional mmWave capability based on 11ad PHY to have &gt;1Gbps</a:t>
            </a:r>
            <a:endParaRPr lang="en-US" sz="1700" b="0" dirty="0" smtClean="0">
              <a:solidFill>
                <a:srgbClr val="0000FF"/>
              </a:solidFill>
            </a:endParaRPr>
          </a:p>
          <a:p>
            <a:r>
              <a:rPr lang="en-US" altLang="ja-JP" dirty="0" smtClean="0"/>
              <a:t>Limitations: </a:t>
            </a:r>
            <a:endParaRPr lang="en-US" altLang="ja-JP" sz="1700" dirty="0" smtClean="0">
              <a:solidFill>
                <a:srgbClr val="0000FF"/>
              </a:solidFill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3159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Bird’s-Eye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750" y="4221088"/>
            <a:ext cx="7918648" cy="2232247"/>
          </a:xfrm>
        </p:spPr>
        <p:txBody>
          <a:bodyPr>
            <a:normAutofit/>
          </a:bodyPr>
          <a:lstStyle/>
          <a:p>
            <a:r>
              <a:rPr lang="en-US" dirty="0"/>
              <a:t>Vehicles and infrastructures share their own views to each other to construct bird’s eye </a:t>
            </a:r>
            <a:r>
              <a:rPr lang="en-US" dirty="0" smtClean="0"/>
              <a:t>views</a:t>
            </a:r>
          </a:p>
          <a:p>
            <a:pPr lvl="1"/>
            <a:r>
              <a:rPr lang="en-US" dirty="0" smtClean="0"/>
              <a:t>For safety: blind spot monitoring</a:t>
            </a:r>
          </a:p>
          <a:p>
            <a:pPr lvl="1"/>
            <a:r>
              <a:rPr lang="en-US" dirty="0" smtClean="0"/>
              <a:t>For drivers/passengers: navigation, </a:t>
            </a:r>
            <a:r>
              <a:rPr lang="en-US" dirty="0"/>
              <a:t>a</a:t>
            </a:r>
            <a:r>
              <a:rPr lang="en-US" dirty="0" smtClean="0"/>
              <a:t>ugmented reality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543625"/>
            <a:ext cx="3989305" cy="2234593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6004" y="1539298"/>
            <a:ext cx="3932460" cy="2238919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642985" y="3775452"/>
            <a:ext cx="3550973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 smtClean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Bird’s-Eye View for Platoon (V2V)</a:t>
            </a:r>
            <a:endParaRPr kumimoji="1" lang="ja-JP" altLang="en-US" sz="1600" dirty="0">
              <a:solidFill>
                <a:schemeClr val="accent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57910" y="3775452"/>
            <a:ext cx="4448654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 smtClean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Bird’s-Eye View for Intersection (V2I/V2X)</a:t>
            </a:r>
            <a:endParaRPr kumimoji="1" lang="ja-JP" altLang="en-US" sz="1600" dirty="0">
              <a:solidFill>
                <a:schemeClr val="accent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3542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Bird’s-Eye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Overview</a:t>
            </a:r>
            <a:r>
              <a:rPr lang="en-US" dirty="0" smtClean="0"/>
              <a:t>:</a:t>
            </a:r>
            <a:r>
              <a:rPr lang="en-US" b="0" dirty="0" smtClean="0"/>
              <a:t> Vehicles and infrastructures share their own views to each other to construct bird’s eye views</a:t>
            </a:r>
            <a:endParaRPr lang="en-US" b="0" dirty="0"/>
          </a:p>
          <a:p>
            <a:pPr lvl="1"/>
            <a:r>
              <a:rPr lang="en-US" dirty="0" smtClean="0"/>
              <a:t>the views are used for safety and driver/passengers usage</a:t>
            </a:r>
          </a:p>
          <a:p>
            <a:pPr lvl="1"/>
            <a:r>
              <a:rPr lang="en-US" dirty="0" smtClean="0"/>
              <a:t>example scenario: (1)around intersection; (2)around platoon</a:t>
            </a:r>
            <a:endParaRPr lang="en-US" dirty="0"/>
          </a:p>
          <a:p>
            <a:r>
              <a:rPr lang="en-US" dirty="0"/>
              <a:t>Deployment timeline</a:t>
            </a:r>
            <a:r>
              <a:rPr lang="en-US" dirty="0" smtClean="0"/>
              <a:t>:</a:t>
            </a:r>
            <a:r>
              <a:rPr lang="en-US" b="0" dirty="0" smtClean="0"/>
              <a:t> &gt;2025 (expected)</a:t>
            </a:r>
            <a:endParaRPr lang="en-US" sz="1500" b="0" dirty="0">
              <a:solidFill>
                <a:srgbClr val="0000FF"/>
              </a:solidFill>
            </a:endParaRPr>
          </a:p>
          <a:p>
            <a:r>
              <a:rPr lang="en-US" dirty="0"/>
              <a:t>Requirements: </a:t>
            </a:r>
            <a:endParaRPr lang="en-US" dirty="0" smtClean="0"/>
          </a:p>
          <a:p>
            <a:pPr lvl="1"/>
            <a:r>
              <a:rPr lang="en-US" b="0" dirty="0" smtClean="0"/>
              <a:t>Packet </a:t>
            </a:r>
            <a:r>
              <a:rPr lang="en-US" b="0" dirty="0"/>
              <a:t>NGV should carry higher number (&gt;50%) of transmitted bytes than IEEE802.11p packet under same conditions (packet duration, PER, range, wireless channel)</a:t>
            </a:r>
          </a:p>
          <a:p>
            <a:r>
              <a:rPr lang="en-US" altLang="ja-JP" dirty="0" smtClean="0"/>
              <a:t>Nice to have: </a:t>
            </a:r>
            <a:endParaRPr lang="en-US" altLang="ja-JP" dirty="0"/>
          </a:p>
          <a:p>
            <a:pPr lvl="1"/>
            <a:r>
              <a:rPr lang="en-US" altLang="ja-JP" dirty="0" smtClean="0"/>
              <a:t>Optional mmWave capability based on 11ad PHY to have &gt;1Gbps for tens of vehicles near the intersection / lower latency for platooning</a:t>
            </a:r>
            <a:endParaRPr lang="en-US" sz="1700" b="0" dirty="0">
              <a:solidFill>
                <a:srgbClr val="0000FF"/>
              </a:solidFill>
            </a:endParaRPr>
          </a:p>
          <a:p>
            <a:r>
              <a:rPr lang="en-US" altLang="ja-JP" dirty="0" smtClean="0"/>
              <a:t>Limitations: </a:t>
            </a:r>
            <a:endParaRPr lang="en-US" altLang="ja-JP" dirty="0"/>
          </a:p>
          <a:p>
            <a:pPr lvl="1"/>
            <a:r>
              <a:rPr lang="en-US" altLang="ja-JP" dirty="0" smtClean="0"/>
              <a:t>Packet prioritization algorithm at higher layer to share radio resources with higher priority applications (e.g. BSM)</a:t>
            </a:r>
            <a:endParaRPr lang="en-US" altLang="ja-JP" sz="1700" dirty="0" smtClean="0">
              <a:solidFill>
                <a:srgbClr val="0000FF"/>
              </a:solidFill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785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[1] </a:t>
            </a:r>
            <a:r>
              <a:rPr lang="en-US" dirty="0" smtClean="0"/>
              <a:t>11-18/0861r08 802.11 NGV Proposed PAR</a:t>
            </a:r>
          </a:p>
          <a:p>
            <a:pPr marL="0" indent="0">
              <a:buNone/>
            </a:pPr>
            <a:r>
              <a:rPr lang="en-US" dirty="0" smtClean="0"/>
              <a:t>[2] 11-18/1323r01 NGV SG Use Cases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0724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 you agree to adopt </a:t>
            </a:r>
            <a:r>
              <a:rPr lang="en-US" dirty="0" smtClean="0"/>
              <a:t>each of the use cases </a:t>
            </a:r>
            <a:r>
              <a:rPr lang="en-US" dirty="0"/>
              <a:t>on slide </a:t>
            </a:r>
            <a:r>
              <a:rPr lang="en-US" dirty="0" smtClean="0"/>
              <a:t>4 and 6 </a:t>
            </a:r>
            <a:r>
              <a:rPr lang="en-US" dirty="0"/>
              <a:t>as one of NGV use cases?</a:t>
            </a:r>
          </a:p>
          <a:p>
            <a:endParaRPr lang="en-US" dirty="0" smtClean="0"/>
          </a:p>
          <a:p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943676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41024</TotalTime>
  <Words>517</Words>
  <Application>Microsoft Office PowerPoint</Application>
  <PresentationFormat>画面に合わせる (4:3)</PresentationFormat>
  <Paragraphs>93</Paragraphs>
  <Slides>8</Slides>
  <Notes>6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Meiryo UI</vt:lpstr>
      <vt:lpstr>ＭＳ Ｐゴシック</vt:lpstr>
      <vt:lpstr>Times New Roman</vt:lpstr>
      <vt:lpstr>ACcord-Submission</vt:lpstr>
      <vt:lpstr>Microsoft Word 97-2003 文書</vt:lpstr>
      <vt:lpstr>Use Cases for NGV using High Data Rate</vt:lpstr>
      <vt:lpstr>Abstract</vt:lpstr>
      <vt:lpstr>IP Traffic Offloading</vt:lpstr>
      <vt:lpstr>IP Traffic Offloading</vt:lpstr>
      <vt:lpstr>Shared Bird’s-Eye View</vt:lpstr>
      <vt:lpstr>Shared Bird’s-Eye View</vt:lpstr>
      <vt:lpstr>References</vt:lpstr>
      <vt:lpstr>Straw Poll</vt:lpstr>
    </vt:vector>
  </TitlesOfParts>
  <Company>Cisco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NGV UC</dc:title>
  <dc:creator>Onn Haran</dc:creator>
  <cp:keywords>CTPClassification=CTP_PUBLIC:VisualMarkings=, CTPClassification=CTP_NT</cp:keywords>
  <cp:lastModifiedBy>Motozuka Hiroyuki (本塚 裕幸)</cp:lastModifiedBy>
  <cp:revision>654</cp:revision>
  <cp:lastPrinted>2013-07-10T22:27:23Z</cp:lastPrinted>
  <dcterms:created xsi:type="dcterms:W3CDTF">2009-11-13T19:11:16Z</dcterms:created>
  <dcterms:modified xsi:type="dcterms:W3CDTF">2018-11-12T00:17:27Z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4186763c-b5bd-4c17-80af-c9e68a4b4641</vt:lpwstr>
  </property>
  <property fmtid="{D5CDD505-2E9C-101B-9397-08002B2CF9AE}" pid="4" name="CTP_TimeStamp">
    <vt:lpwstr>2018-06-12 11:18:29Z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