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2" r:id="rId3"/>
    <p:sldId id="357" r:id="rId4"/>
    <p:sldId id="362" r:id="rId5"/>
    <p:sldId id="363" r:id="rId6"/>
    <p:sldId id="364" r:id="rId7"/>
    <p:sldId id="365" r:id="rId8"/>
    <p:sldId id="366" r:id="rId9"/>
    <p:sldId id="368" r:id="rId10"/>
    <p:sldId id="367" r:id="rId11"/>
    <p:sldId id="342" r:id="rId12"/>
    <p:sldId id="370" r:id="rId13"/>
    <p:sldId id="369" r:id="rId14"/>
    <p:sldId id="321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802.11-18/1972r2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Thoughts on RTA Development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</a:t>
            </a:r>
            <a:r>
              <a:rPr lang="en-US" altLang="en-US" sz="2000" b="0" smtClean="0"/>
              <a:t>2018-11-13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458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A Tool for Cross-Layer </a:t>
            </a:r>
            <a:r>
              <a:rPr lang="en-US" dirty="0"/>
              <a:t>D</a:t>
            </a:r>
            <a:r>
              <a:rPr lang="en-US" dirty="0" smtClean="0"/>
              <a:t>esign?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Layering model makes system design easier. However, when the target requirements are extremely precise, a cross-layer design approach is often useful.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also define APIs to facilitate cross-layer design?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for cross-layer operation beyond just defining a latency framework?</a:t>
            </a:r>
          </a:p>
          <a:p>
            <a:pPr lvl="1"/>
            <a:r>
              <a:rPr lang="en-US" sz="1800" dirty="0" smtClean="0"/>
              <a:t>It may complicate the end specification, but could allow a more innovative implementation of RTA systems leveraging 802.11</a:t>
            </a:r>
          </a:p>
        </p:txBody>
      </p:sp>
    </p:spTree>
    <p:extLst>
      <p:ext uri="{BB962C8B-B14F-4D97-AF65-F5344CB8AC3E}">
        <p14:creationId xmlns:p14="http://schemas.microsoft.com/office/powerpoint/2010/main" val="29977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on potential approach to define device types</a:t>
            </a:r>
          </a:p>
          <a:p>
            <a:r>
              <a:rPr lang="en-US" dirty="0" smtClean="0"/>
              <a:t>Discussed how we could define RTA as a part of the 802.11 specification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categorization schema of RTA types to guide specification development?</a:t>
            </a:r>
          </a:p>
          <a:p>
            <a:r>
              <a:rPr lang="en-US" dirty="0" smtClean="0"/>
              <a:t>Low Latency focus only, or also include Robustness and Reliability?</a:t>
            </a:r>
          </a:p>
          <a:p>
            <a:r>
              <a:rPr lang="en-US" dirty="0" smtClean="0"/>
              <a:t>Also consider informative content and APIs to facilitate </a:t>
            </a:r>
            <a:r>
              <a:rPr lang="en-US" smtClean="0"/>
              <a:t>cross-layer system design?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58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802.11-18/1234r0, “Real-time Mobile game vs Wi-Fi,” Kate </a:t>
            </a:r>
            <a:r>
              <a:rPr lang="en-US" sz="2000" b="0" dirty="0" err="1"/>
              <a:t>Meng</a:t>
            </a:r>
            <a:endParaRPr lang="en-US" sz="2000" b="0" dirty="0"/>
          </a:p>
          <a:p>
            <a:r>
              <a:rPr lang="en-US" sz="2000" b="0" dirty="0" smtClean="0"/>
              <a:t>[2] IEEE 802.11-18/1499r0, “Real-time Console Game Network Profile,” Karthik Iyer, et.al.</a:t>
            </a:r>
          </a:p>
          <a:p>
            <a:r>
              <a:rPr lang="en-US" sz="2000" b="0" dirty="0" smtClean="0"/>
              <a:t>[3] IEEE 802.11-18/1542r2</a:t>
            </a:r>
            <a:r>
              <a:rPr lang="en-US" sz="2000" b="0" dirty="0"/>
              <a:t>, “Time-Aware Traffic Shaping over </a:t>
            </a:r>
            <a:r>
              <a:rPr lang="en-US" sz="2000" b="0" dirty="0" smtClean="0"/>
              <a:t>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[4] IEEE 802.21-18/0059r1, “Introduction to Concept of the ‘Network Enablers for seamless HMD based VR Content Service’ </a:t>
            </a:r>
            <a:r>
              <a:rPr lang="en-US" sz="2000" b="0" dirty="0" smtClean="0"/>
              <a:t>IG,” Dong-Il Dillon </a:t>
            </a:r>
            <a:r>
              <a:rPr lang="en-US" sz="2000" b="0" dirty="0" err="1" smtClean="0"/>
              <a:t>Seo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5</a:t>
            </a:r>
            <a:r>
              <a:rPr lang="en-US" sz="2000" b="0" dirty="0" smtClean="0"/>
              <a:t>] IEEE 802.11-18/1970r, “Old and new latency requirements,” Kazuyuki Sakoda</a:t>
            </a:r>
          </a:p>
          <a:p>
            <a:r>
              <a:rPr lang="en-US" sz="2000" b="0" dirty="0"/>
              <a:t>[6] </a:t>
            </a:r>
            <a:r>
              <a:rPr lang="en-US" sz="2000" b="0" dirty="0" smtClean="0"/>
              <a:t>IEEE 802.11-18/1784r0, “Reliable</a:t>
            </a:r>
            <a:r>
              <a:rPr lang="en-US" sz="2000" b="0" dirty="0"/>
              <a:t>, High Performance Wireless Systems for Factory </a:t>
            </a:r>
            <a:r>
              <a:rPr lang="en-US" sz="2000" b="0" dirty="0" smtClean="0"/>
              <a:t>Automation,” Richard </a:t>
            </a:r>
            <a:r>
              <a:rPr lang="en-US" sz="2000" b="0" dirty="0" err="1" smtClean="0"/>
              <a:t>Candell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[7] IEEE 802.11-18/1618r0, “Discussion on Target Applications of RTA,” Akira </a:t>
            </a:r>
            <a:r>
              <a:rPr lang="en-US" sz="2000" b="0" dirty="0" err="1" smtClean="0"/>
              <a:t>Kishida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[8] “Momentum Control with Hierarchical Inverse Dynamics on a Torque-Controlled </a:t>
            </a:r>
            <a:r>
              <a:rPr lang="en-US" sz="2000" b="0" dirty="0" smtClean="0"/>
              <a:t>Humanoid,” Alexander </a:t>
            </a:r>
            <a:r>
              <a:rPr lang="en-US" sz="2000" b="0" dirty="0" err="1" smtClean="0"/>
              <a:t>Hrzog</a:t>
            </a:r>
            <a:r>
              <a:rPr lang="en-US" sz="2000" b="0" dirty="0" smtClean="0"/>
              <a:t>, et.al, </a:t>
            </a:r>
            <a:r>
              <a:rPr lang="en-US" sz="2000" b="0" dirty="0"/>
              <a:t>Journal on Autonomous Robots, Vol. 40 Issue 3, March </a:t>
            </a:r>
            <a:r>
              <a:rPr lang="en-US" sz="2000" b="0" dirty="0" smtClean="0"/>
              <a:t>2016</a:t>
            </a:r>
          </a:p>
          <a:p>
            <a:r>
              <a:rPr lang="en-US" sz="2000" b="0" dirty="0"/>
              <a:t>[9] “An autonomous manipulation system based on force </a:t>
            </a:r>
            <a:r>
              <a:rPr lang="en-US" sz="2000" b="0" dirty="0" smtClean="0"/>
              <a:t>control and </a:t>
            </a:r>
            <a:r>
              <a:rPr lang="en-US" sz="2000" b="0" dirty="0"/>
              <a:t>optimization,” Ludovic Righetti, et.al., Autonomous </a:t>
            </a:r>
            <a:r>
              <a:rPr lang="en-US" sz="2000" b="0" dirty="0" smtClean="0"/>
              <a:t>Robots, January </a:t>
            </a:r>
            <a:r>
              <a:rPr lang="en-US" sz="2000" b="0" dirty="0"/>
              <a:t>2014, Volume 36, </a:t>
            </a:r>
            <a:r>
              <a:rPr lang="en-US" sz="2000" b="0"/>
              <a:t>Issue </a:t>
            </a:r>
            <a:r>
              <a:rPr lang="en-US" sz="2000" b="0" smtClean="0"/>
              <a:t>1–2</a:t>
            </a:r>
            <a:endParaRPr lang="en-US" sz="2000" b="0" dirty="0"/>
          </a:p>
          <a:p>
            <a:r>
              <a:rPr lang="en-US" sz="2000" b="0" dirty="0" smtClean="0"/>
              <a:t>[10] 3GPP TR 38.913 V15.0.0 (2018-06), “Study on Scenarios and Requirements for Next Generation Access Technologies”, Release 15</a:t>
            </a:r>
          </a:p>
          <a:p>
            <a:r>
              <a:rPr lang="en-US" sz="2000" b="0" dirty="0" smtClean="0"/>
              <a:t>[11] </a:t>
            </a:r>
            <a:r>
              <a:rPr lang="en-US" sz="2000" b="0" dirty="0"/>
              <a:t>Draft P802.11REVmd_D1.4.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Brief recap on the applications that drive interest in a RTA spec</a:t>
            </a:r>
          </a:p>
          <a:p>
            <a:r>
              <a:rPr lang="en-US" sz="2000" dirty="0" smtClean="0"/>
              <a:t>Possible categorization of the targeted improvements</a:t>
            </a:r>
          </a:p>
          <a:p>
            <a:r>
              <a:rPr lang="en-US" sz="2000" dirty="0" smtClean="0"/>
              <a:t>Application requirements: Is “Real </a:t>
            </a:r>
            <a:r>
              <a:rPr lang="en-US" sz="2000" dirty="0"/>
              <a:t>T</a:t>
            </a:r>
            <a:r>
              <a:rPr lang="en-US" sz="2000" dirty="0" smtClean="0"/>
              <a:t>ime” the only consideration?</a:t>
            </a:r>
          </a:p>
          <a:p>
            <a:r>
              <a:rPr lang="en-US" sz="2000" dirty="0" smtClean="0"/>
              <a:t>How can we create innovation spaces for better implementation?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75136"/>
            <a:ext cx="2317776" cy="2969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On-line gaming [1], [2], [3]: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502" y="3034515"/>
            <a:ext cx="4623693" cy="2129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898" y="2695664"/>
            <a:ext cx="2356624" cy="294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32" y="2371670"/>
            <a:ext cx="1808163" cy="135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Real time video [4], [5]:</a:t>
            </a:r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45" y="2099206"/>
            <a:ext cx="4073975" cy="224878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 flipV="1">
            <a:off x="6398194" y="2720401"/>
            <a:ext cx="1064786" cy="493172"/>
          </a:xfrm>
          <a:prstGeom prst="line">
            <a:avLst/>
          </a:prstGeom>
          <a:ln w="38100"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616" y="5610047"/>
            <a:ext cx="1233718" cy="85411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085073" y="5721180"/>
            <a:ext cx="1580279" cy="167742"/>
          </a:xfrm>
          <a:prstGeom prst="line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7969" y="5013176"/>
            <a:ext cx="2072801" cy="13217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975" y="4923671"/>
            <a:ext cx="754612" cy="845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2938032"/>
            <a:ext cx="1475967" cy="12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Control systems [6]: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93" y="2489484"/>
            <a:ext cx="6085639" cy="349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Requirements per Apps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368055" y="5962088"/>
            <a:ext cx="8090145" cy="5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It may be useful to define categories that each application falls into</a:t>
            </a:r>
          </a:p>
          <a:p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58225"/>
              </p:ext>
            </p:extLst>
          </p:nvPr>
        </p:nvGraphicFramePr>
        <p:xfrm>
          <a:off x="217612" y="1739123"/>
          <a:ext cx="878497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172"/>
                <a:gridCol w="1766293"/>
                <a:gridCol w="1440160"/>
                <a:gridCol w="1440160"/>
                <a:gridCol w="17281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Intra-BSS</a:t>
                      </a:r>
                      <a:r>
                        <a:rPr lang="en-US" sz="1400" baseline="0" dirty="0" smtClean="0"/>
                        <a:t> t</a:t>
                      </a:r>
                      <a:r>
                        <a:rPr lang="en-US" sz="1400" dirty="0" smtClean="0"/>
                        <a:t>arget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Robustness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On-line gaming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[1], [2], 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0.2~1.0Mbps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100~200</a:t>
                      </a:r>
                      <a:r>
                        <a:rPr lang="en-US" sz="1400" baseline="0" dirty="0" smtClean="0"/>
                        <a:t>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3 consecutive packet loss,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&lt; 0.1%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time</a:t>
                      </a:r>
                      <a:r>
                        <a:rPr lang="en-US" sz="1400" baseline="0" dirty="0" smtClean="0"/>
                        <a:t> video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[4], [5]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3~10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0.1~20Gbps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&gt;4000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 System Class 0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[6], [8], [9]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10~100kbps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Class 1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10~100kbps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 Class 2-3 [6],</a:t>
                      </a:r>
                      <a:r>
                        <a:rPr lang="en-US" sz="1400" baseline="0" dirty="0" smtClean="0"/>
                        <a:t> [7]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1~10kbps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0483" y="5217462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system class 0 : emergency / force control</a:t>
            </a:r>
          </a:p>
          <a:p>
            <a:r>
              <a:rPr lang="en-US" dirty="0" smtClean="0"/>
              <a:t>Control system class 1 : regulatory control / camera input</a:t>
            </a:r>
          </a:p>
          <a:p>
            <a:r>
              <a:rPr lang="en-US" dirty="0" smtClean="0"/>
              <a:t>Control system class 2 : supervisory / no physical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Other Technologies Consider 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For instance, 3GPP defines 3 device categories: </a:t>
            </a:r>
            <a:r>
              <a:rPr lang="en-US" sz="2000" dirty="0" err="1" smtClean="0"/>
              <a:t>eMBB</a:t>
            </a:r>
            <a:r>
              <a:rPr lang="en-US" sz="2000" dirty="0" smtClean="0"/>
              <a:t>, </a:t>
            </a:r>
            <a:r>
              <a:rPr lang="en-US" sz="2000" dirty="0" err="1" smtClean="0"/>
              <a:t>mMTC</a:t>
            </a:r>
            <a:r>
              <a:rPr lang="en-US" sz="2000" dirty="0" smtClean="0"/>
              <a:t>, and URLLC [10]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enhanced Mobile </a:t>
            </a:r>
            <a:r>
              <a:rPr lang="en-US" sz="1600" dirty="0" err="1" smtClean="0"/>
              <a:t>BroadBand</a:t>
            </a:r>
            <a:endParaRPr lang="en-US" sz="1600" dirty="0" smtClean="0"/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massive Machine Type Communication</a:t>
            </a:r>
          </a:p>
          <a:p>
            <a:pPr lvl="1"/>
            <a:r>
              <a:rPr lang="en-US" sz="1600" dirty="0" smtClean="0"/>
              <a:t>URLLC: Ultra-Reliable and Low Latency Communications</a:t>
            </a:r>
          </a:p>
          <a:p>
            <a:r>
              <a:rPr lang="en-US" sz="2000" dirty="0" smtClean="0"/>
              <a:t>Different user plane latency requirements are defined for each of the devices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4msec for UL, and 4msec for DL</a:t>
            </a:r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N/A</a:t>
            </a:r>
          </a:p>
          <a:p>
            <a:pPr lvl="1"/>
            <a:r>
              <a:rPr lang="en-US" sz="1600" dirty="0"/>
              <a:t>URLLC: 0.5msec for UL, and 0.5msec for DL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define similar categories for 802.11 RTA devices?</a:t>
            </a:r>
          </a:p>
        </p:txBody>
      </p:sp>
    </p:spTree>
    <p:extLst>
      <p:ext uri="{BB962C8B-B14F-4D97-AF65-F5344CB8AC3E}">
        <p14:creationId xmlns:p14="http://schemas.microsoft.com/office/powerpoint/2010/main" val="24653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Low </a:t>
            </a:r>
            <a:r>
              <a:rPr lang="en-US" dirty="0"/>
              <a:t>L</a:t>
            </a:r>
            <a:r>
              <a:rPr lang="en-US" dirty="0" smtClean="0"/>
              <a:t>atency the Only Consideration for a Potential RTA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Many of the applications benefit real time capability also require high-level robustness</a:t>
            </a:r>
          </a:p>
          <a:p>
            <a:endParaRPr lang="en-US" sz="2000" dirty="0" smtClean="0"/>
          </a:p>
          <a:p>
            <a:r>
              <a:rPr lang="en-US" sz="2000" dirty="0" smtClean="0"/>
              <a:t>None of these applications appreciates real time capability with large frame loss ratio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bundle latency requirement together with reliability and/or robustness criteria?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RTA technology fit with 802.11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654673" y="5701680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802.11 MSDU transport is on a best-effort basis. However, the spec defined some schemes to allow cross-layer operation, i.e., TSPEC [11]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43" y="1988840"/>
            <a:ext cx="7438739" cy="3456384"/>
          </a:xfrm>
          <a:prstGeom prst="rect">
            <a:avLst/>
          </a:prstGeom>
        </p:spPr>
      </p:pic>
      <p:cxnSp>
        <p:nvCxnSpPr>
          <p:cNvPr id="7" name="直線コネクタ 8"/>
          <p:cNvCxnSpPr/>
          <p:nvPr/>
        </p:nvCxnSpPr>
        <p:spPr bwMode="auto">
          <a:xfrm flipH="1">
            <a:off x="1259633" y="4797152"/>
            <a:ext cx="24482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8"/>
          <p:cNvCxnSpPr/>
          <p:nvPr/>
        </p:nvCxnSpPr>
        <p:spPr bwMode="auto">
          <a:xfrm flipH="1">
            <a:off x="7164288" y="4581128"/>
            <a:ext cx="12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8"/>
          <p:cNvCxnSpPr/>
          <p:nvPr/>
        </p:nvCxnSpPr>
        <p:spPr bwMode="auto">
          <a:xfrm flipH="1">
            <a:off x="5496816" y="5184044"/>
            <a:ext cx="29613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8"/>
          <p:cNvCxnSpPr/>
          <p:nvPr/>
        </p:nvCxnSpPr>
        <p:spPr bwMode="auto">
          <a:xfrm flipH="1">
            <a:off x="1259633" y="5419446"/>
            <a:ext cx="259228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3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46743</TotalTime>
  <Words>826</Words>
  <Application>Microsoft Office PowerPoint</Application>
  <PresentationFormat>On-screen Show (4:3)</PresentationFormat>
  <Paragraphs>124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Times New Roman</vt:lpstr>
      <vt:lpstr>802-11-Submission</vt:lpstr>
      <vt:lpstr>Thoughts on RTA Development</vt:lpstr>
      <vt:lpstr>Table of Contents</vt:lpstr>
      <vt:lpstr>Brief recap on applications (1)</vt:lpstr>
      <vt:lpstr>Brief recap on applications (2)</vt:lpstr>
      <vt:lpstr>Brief recap on applications (3)</vt:lpstr>
      <vt:lpstr>Comparison of the Requirements per Apps</vt:lpstr>
      <vt:lpstr>How Other Technologies Consider RTA</vt:lpstr>
      <vt:lpstr>Is Low Latency the Only Consideration for a Potential RTA Specification?</vt:lpstr>
      <vt:lpstr>How does the RTA technology fit with 802.11 specification?</vt:lpstr>
      <vt:lpstr>RTA: A Tool for Cross-Layer Design?</vt:lpstr>
      <vt:lpstr>Summary</vt:lpstr>
      <vt:lpstr>Discussion/Questions</vt:lpstr>
      <vt:lpstr>References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467</cp:revision>
  <cp:lastPrinted>2016-10-04T20:51:11Z</cp:lastPrinted>
  <dcterms:created xsi:type="dcterms:W3CDTF">2015-03-24T14:22:58Z</dcterms:created>
  <dcterms:modified xsi:type="dcterms:W3CDTF">2018-11-13T02:40:00Z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