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83" r:id="rId2"/>
    <p:sldId id="881" r:id="rId3"/>
    <p:sldId id="888" r:id="rId4"/>
    <p:sldId id="887" r:id="rId5"/>
    <p:sldId id="889" r:id="rId6"/>
    <p:sldId id="899" r:id="rId7"/>
    <p:sldId id="890" r:id="rId8"/>
    <p:sldId id="892" r:id="rId9"/>
    <p:sldId id="882" r:id="rId10"/>
    <p:sldId id="894" r:id="rId11"/>
    <p:sldId id="895" r:id="rId12"/>
    <p:sldId id="893" r:id="rId13"/>
    <p:sldId id="883" r:id="rId14"/>
    <p:sldId id="896" r:id="rId15"/>
    <p:sldId id="897" r:id="rId16"/>
    <p:sldId id="898" r:id="rId17"/>
    <p:sldId id="900" r:id="rId18"/>
    <p:sldId id="884" r:id="rId19"/>
    <p:sldId id="901" r:id="rId20"/>
    <p:sldId id="902" r:id="rId21"/>
    <p:sldId id="885" r:id="rId22"/>
    <p:sldId id="886" r:id="rId2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5034" autoAdjust="0"/>
  </p:normalViewPr>
  <p:slideViewPr>
    <p:cSldViewPr>
      <p:cViewPr>
        <p:scale>
          <a:sx n="150" d="100"/>
          <a:sy n="150" d="100"/>
        </p:scale>
        <p:origin x="-678" y="-254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November 2018</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November 2018</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November 2018</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802.11-18/1967r0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541128" cy="276999"/>
          </a:xfrm>
        </p:spPr>
        <p:txBody>
          <a:bodyPr/>
          <a:lstStyle/>
          <a:p>
            <a:pPr>
              <a:defRPr/>
            </a:pPr>
            <a:r>
              <a:rPr lang="en-US" altLang="ko-KR" dirty="0" smtClean="0"/>
              <a:t>November 2018</a:t>
            </a:r>
            <a:endParaRPr lang="en-US" altLang="ko-KR" dirty="0"/>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Overview of PHY Features for EHT</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2018-11-12</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215300749"/>
              </p:ext>
            </p:extLst>
          </p:nvPr>
        </p:nvGraphicFramePr>
        <p:xfrm>
          <a:off x="762000" y="2895599"/>
          <a:ext cx="7620000" cy="3048000"/>
        </p:xfrm>
        <a:graphic>
          <a:graphicData uri="http://schemas.openxmlformats.org/drawingml/2006/table">
            <a:tbl>
              <a:tblPr/>
              <a:tblGrid>
                <a:gridCol w="1524000"/>
                <a:gridCol w="1203325"/>
                <a:gridCol w="1684338"/>
                <a:gridCol w="1363662"/>
                <a:gridCol w="1844675"/>
              </a:tblGrid>
              <a:tr h="41452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Jinmin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jinmin1230.kim@lge.com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Sunwoong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sunwoong.yun@lge.com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Sungjin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allean.park@lge.com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16 SS – </a:t>
            </a:r>
            <a:r>
              <a:rPr lang="en-US" altLang="ko-KR" dirty="0" smtClean="0"/>
              <a:t>Feedback Overhead Reduction</a:t>
            </a:r>
            <a:endParaRPr lang="ko-KR" altLang="en-US"/>
          </a:p>
        </p:txBody>
      </p:sp>
      <p:sp>
        <p:nvSpPr>
          <p:cNvPr id="3" name="내용 개체 틀 2"/>
          <p:cNvSpPr>
            <a:spLocks noGrp="1"/>
          </p:cNvSpPr>
          <p:nvPr>
            <p:ph idx="1"/>
          </p:nvPr>
        </p:nvSpPr>
        <p:spPr/>
        <p:txBody>
          <a:bodyPr/>
          <a:lstStyle/>
          <a:p>
            <a:r>
              <a:rPr lang="en-US" altLang="ko-KR" sz="2000" dirty="0" smtClean="0"/>
              <a:t>If </a:t>
            </a:r>
            <a:r>
              <a:rPr lang="en-US" altLang="ko-KR" sz="2000" dirty="0"/>
              <a:t>EHT allows MIMO transmission which transmits up to 16 </a:t>
            </a:r>
            <a:r>
              <a:rPr lang="en-US" altLang="ko-KR" sz="2000" dirty="0" smtClean="0"/>
              <a:t>streams </a:t>
            </a:r>
            <a:r>
              <a:rPr lang="en-US" altLang="ko-KR" sz="2000" dirty="0"/>
              <a:t>in a </a:t>
            </a:r>
            <a:r>
              <a:rPr lang="en-US" altLang="ko-KR" sz="2000" dirty="0" smtClean="0"/>
              <a:t>particular RU, it incurs too much increase in feedback overhead</a:t>
            </a:r>
          </a:p>
          <a:p>
            <a:pPr lvl="1"/>
            <a:r>
              <a:rPr lang="en-US" altLang="ko-KR" sz="1800" dirty="0" smtClean="0"/>
              <a:t>Along with 16 SS, using 320MHz bandwidth also requires a lot of feedback overhead</a:t>
            </a:r>
          </a:p>
          <a:p>
            <a:r>
              <a:rPr lang="en-US" altLang="ko-KR" sz="2000" dirty="0" smtClean="0"/>
              <a:t>A decent feedback method can be applied for overhead reduction</a:t>
            </a:r>
          </a:p>
          <a:p>
            <a:pPr lvl="1"/>
            <a:r>
              <a:rPr lang="en-US" altLang="ko-KR" sz="1800" dirty="0" smtClean="0"/>
              <a:t>Differential feedback, implicit feedback [7] and dimension reduction method [8] can be promising candidates</a:t>
            </a:r>
          </a:p>
          <a:p>
            <a:pPr lvl="1"/>
            <a:r>
              <a:rPr lang="en-US" altLang="ko-KR" sz="1800" dirty="0" smtClean="0"/>
              <a:t>Their performance and overhead should be compared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754303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16 SS – </a:t>
            </a:r>
            <a:r>
              <a:rPr lang="en-US" altLang="ko-KR" dirty="0" smtClean="0"/>
              <a:t>EHT-LTF Overhead Reduction</a:t>
            </a:r>
            <a:endParaRPr lang="ko-KR" altLang="en-US"/>
          </a:p>
        </p:txBody>
      </p:sp>
      <p:sp>
        <p:nvSpPr>
          <p:cNvPr id="3" name="내용 개체 틀 2"/>
          <p:cNvSpPr>
            <a:spLocks noGrp="1"/>
          </p:cNvSpPr>
          <p:nvPr>
            <p:ph idx="1"/>
          </p:nvPr>
        </p:nvSpPr>
        <p:spPr/>
        <p:txBody>
          <a:bodyPr/>
          <a:lstStyle/>
          <a:p>
            <a:r>
              <a:rPr lang="en-US" altLang="ko-KR" sz="2000" dirty="0" smtClean="0"/>
              <a:t>In the 16 SS transmission, EHT-LTF can be 16 symbols when the EHT-LTF is constructed by the conventional way</a:t>
            </a:r>
          </a:p>
          <a:p>
            <a:r>
              <a:rPr lang="en-US" altLang="ko-KR" sz="2000" dirty="0" smtClean="0"/>
              <a:t>For overhead reduction, we can modify the LTF structure and its sequence</a:t>
            </a:r>
          </a:p>
          <a:p>
            <a:pPr lvl="1"/>
            <a:r>
              <a:rPr lang="en-US" altLang="ko-KR" sz="1800" dirty="0" smtClean="0"/>
              <a:t>Orthogonal LTF in the frequency domain can be one possible solution</a:t>
            </a:r>
          </a:p>
          <a:p>
            <a:pPr lvl="2"/>
            <a:r>
              <a:rPr lang="en-US" altLang="ko-KR" sz="1600" dirty="0" smtClean="0"/>
              <a:t>For an example of the two-stream case, only one EHT-LTF symbol is needed where odd and even subcarriers are allocated to a different stream and interpolation / extrapolation can be additionally used for channel estimation</a:t>
            </a:r>
            <a:endParaRPr lang="en-US" altLang="ko-KR" sz="1800" dirty="0" smtClean="0"/>
          </a:p>
          <a:p>
            <a:pPr lvl="1"/>
            <a:endParaRPr lang="en-US" altLang="ko-KR" sz="1800" dirty="0"/>
          </a:p>
          <a:p>
            <a:pPr lvl="1"/>
            <a:endParaRPr lang="en-US" altLang="ko-KR" sz="1800" dirty="0" smtClean="0"/>
          </a:p>
          <a:p>
            <a:pPr lvl="1"/>
            <a:endParaRPr lang="en-US" altLang="ko-KR" sz="1800" dirty="0"/>
          </a:p>
          <a:p>
            <a:pPr lvl="2"/>
            <a:r>
              <a:rPr lang="en-US" altLang="ko-KR" sz="1600" dirty="0" smtClean="0"/>
              <a:t>In terms of the orthogonal pattern, performance and overhead should be evaluated</a:t>
            </a:r>
          </a:p>
          <a:p>
            <a:pPr lvl="1"/>
            <a:r>
              <a:rPr lang="en-US" altLang="ko-KR" sz="1800" dirty="0" smtClean="0"/>
              <a:t>Time domain approach can be also considered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7" name="그림 6"/>
          <p:cNvPicPr>
            <a:picLocks noChangeAspect="1"/>
          </p:cNvPicPr>
          <p:nvPr/>
        </p:nvPicPr>
        <p:blipFill>
          <a:blip r:embed="rId2"/>
          <a:stretch>
            <a:fillRect/>
          </a:stretch>
        </p:blipFill>
        <p:spPr>
          <a:xfrm>
            <a:off x="1994822" y="4285209"/>
            <a:ext cx="2577178" cy="967440"/>
          </a:xfrm>
          <a:prstGeom prst="rect">
            <a:avLst/>
          </a:prstGeom>
        </p:spPr>
      </p:pic>
    </p:spTree>
    <p:extLst>
      <p:ext uri="{BB962C8B-B14F-4D97-AF65-F5344CB8AC3E}">
        <p14:creationId xmlns:p14="http://schemas.microsoft.com/office/powerpoint/2010/main" val="1097187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Features for 16 SS – P-Matrix / CSD</a:t>
            </a:r>
            <a:endParaRPr lang="ko-KR" altLang="en-US" dirty="0"/>
          </a:p>
        </p:txBody>
      </p:sp>
      <p:sp>
        <p:nvSpPr>
          <p:cNvPr id="3" name="내용 개체 틀 2"/>
          <p:cNvSpPr>
            <a:spLocks noGrp="1"/>
          </p:cNvSpPr>
          <p:nvPr>
            <p:ph idx="1"/>
          </p:nvPr>
        </p:nvSpPr>
        <p:spPr/>
        <p:txBody>
          <a:bodyPr/>
          <a:lstStyle/>
          <a:p>
            <a:r>
              <a:rPr lang="en-US" altLang="ko-KR" sz="1800" dirty="0" smtClean="0"/>
              <a:t>We need to design P-matrix and CSD table which can cover 9 to 16 SS </a:t>
            </a:r>
          </a:p>
          <a:p>
            <a:r>
              <a:rPr lang="en-US" altLang="ko-KR" sz="1800" dirty="0" smtClean="0"/>
              <a:t>For the P-matrix design, DFT based approach and </a:t>
            </a:r>
            <a:r>
              <a:rPr lang="en-US" altLang="ko-KR" sz="1800" dirty="0" err="1" smtClean="0"/>
              <a:t>Hadamard</a:t>
            </a:r>
            <a:r>
              <a:rPr lang="en-US" altLang="ko-KR" sz="1800" dirty="0" smtClean="0"/>
              <a:t> matrix can be utilized as in the conventional Wi-Fi</a:t>
            </a:r>
          </a:p>
          <a:p>
            <a:pPr lvl="1"/>
            <a:r>
              <a:rPr lang="en-US" altLang="ko-KR" sz="1600" dirty="0" smtClean="0"/>
              <a:t>10x10 / 12x12 / 14x14 / 16x16 may need to be designed at least</a:t>
            </a:r>
          </a:p>
          <a:p>
            <a:pPr lvl="1"/>
            <a:r>
              <a:rPr lang="en-US" altLang="ko-KR" sz="1600" dirty="0"/>
              <a:t>For 10x10 / </a:t>
            </a:r>
            <a:r>
              <a:rPr lang="en-US" altLang="ko-KR" sz="1600" dirty="0" smtClean="0"/>
              <a:t>14x14, DFT based approach can be applied</a:t>
            </a:r>
          </a:p>
          <a:p>
            <a:pPr lvl="1"/>
            <a:r>
              <a:rPr lang="en-US" altLang="ko-KR" sz="1600" dirty="0"/>
              <a:t>For </a:t>
            </a:r>
            <a:r>
              <a:rPr lang="en-US" altLang="ko-KR" sz="1600" dirty="0" smtClean="0"/>
              <a:t>12x12 / 16x16, </a:t>
            </a:r>
            <a:r>
              <a:rPr lang="en-US" altLang="ko-KR" sz="1600" dirty="0" err="1" smtClean="0"/>
              <a:t>Hadamard</a:t>
            </a:r>
            <a:r>
              <a:rPr lang="en-US" altLang="ko-KR" sz="1600" dirty="0" smtClean="0"/>
              <a:t> matrix can be used</a:t>
            </a:r>
          </a:p>
          <a:p>
            <a:r>
              <a:rPr lang="en-US" altLang="ko-KR" sz="1800" dirty="0" smtClean="0"/>
              <a:t>For the CSD table, legacy and EHT CSD tables are required to design</a:t>
            </a:r>
          </a:p>
          <a:p>
            <a:pPr lvl="1"/>
            <a:r>
              <a:rPr lang="en-US" altLang="ko-KR" sz="1600" dirty="0" smtClean="0"/>
              <a:t>By taking into account the practical sampling period, we can define a minimum CSD value and possible candidates of CSD values</a:t>
            </a:r>
          </a:p>
          <a:p>
            <a:pPr lvl="1"/>
            <a:r>
              <a:rPr lang="en-US" altLang="ko-KR" sz="1600" dirty="0" smtClean="0"/>
              <a:t>For a simple implementation, a nested structure can be used where CSD values for X+1 SS is constructed by adding one value to CSD values for X SS</a:t>
            </a:r>
          </a:p>
          <a:p>
            <a:pPr lvl="2"/>
            <a:r>
              <a:rPr lang="en-US" altLang="ko-KR" sz="1400" dirty="0" smtClean="0"/>
              <a:t>AGC error, power bumping, performance and so on should be evaluated</a:t>
            </a:r>
          </a:p>
          <a:p>
            <a:pPr lvl="1"/>
            <a:r>
              <a:rPr lang="en-US" altLang="ko-KR" sz="1600" dirty="0" smtClean="0"/>
              <a:t>Depending on the channel condition, the optimized CSD values may be different but it is advisable that EHT has a unified CSD table as in the conventional Wi-Fi</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930436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Multi-AP Coordination</a:t>
            </a:r>
            <a:endParaRPr lang="ko-KR" altLang="en-US"/>
          </a:p>
        </p:txBody>
      </p:sp>
      <p:sp>
        <p:nvSpPr>
          <p:cNvPr id="3" name="내용 개체 틀 2"/>
          <p:cNvSpPr>
            <a:spLocks noGrp="1"/>
          </p:cNvSpPr>
          <p:nvPr>
            <p:ph idx="1"/>
          </p:nvPr>
        </p:nvSpPr>
        <p:spPr/>
        <p:txBody>
          <a:bodyPr/>
          <a:lstStyle/>
          <a:p>
            <a:r>
              <a:rPr lang="en-US" altLang="ko-KR" dirty="0" smtClean="0"/>
              <a:t>Impairments and requirements</a:t>
            </a:r>
          </a:p>
          <a:p>
            <a:r>
              <a:rPr lang="en-US" altLang="ko-KR" dirty="0" smtClean="0"/>
              <a:t>AP selection and sounding procedure</a:t>
            </a:r>
          </a:p>
          <a:p>
            <a:r>
              <a:rPr lang="en-US" altLang="ko-KR" dirty="0"/>
              <a:t>E</a:t>
            </a:r>
            <a:r>
              <a:rPr lang="en-US" altLang="ko-KR" dirty="0" smtClean="0"/>
              <a:t>HT-LTF design</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3019204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Multi-AP </a:t>
            </a:r>
            <a:r>
              <a:rPr lang="en-US" altLang="ko-KR" dirty="0" smtClean="0"/>
              <a:t>Coordination –Impairments and Requirements</a:t>
            </a:r>
            <a:endParaRPr lang="ko-KR" altLang="en-US" dirty="0"/>
          </a:p>
        </p:txBody>
      </p:sp>
      <p:sp>
        <p:nvSpPr>
          <p:cNvPr id="3" name="내용 개체 틀 2"/>
          <p:cNvSpPr>
            <a:spLocks noGrp="1"/>
          </p:cNvSpPr>
          <p:nvPr>
            <p:ph idx="1"/>
          </p:nvPr>
        </p:nvSpPr>
        <p:spPr/>
        <p:txBody>
          <a:bodyPr/>
          <a:lstStyle/>
          <a:p>
            <a:r>
              <a:rPr lang="en-US" altLang="ko-KR" sz="1800" dirty="0" smtClean="0"/>
              <a:t>We focus on the joint transmission, i.e., distributed (MU) MIMO where channel information and data sharing is required among APs</a:t>
            </a:r>
          </a:p>
          <a:p>
            <a:pPr lvl="1"/>
            <a:r>
              <a:rPr lang="en-US" altLang="ko-KR" sz="1600" dirty="0" smtClean="0"/>
              <a:t>Although the joint transmission is a quite complex method, it </a:t>
            </a:r>
            <a:r>
              <a:rPr lang="en-US" altLang="ko-KR" sz="1600" dirty="0"/>
              <a:t>can effectively </a:t>
            </a:r>
            <a:r>
              <a:rPr lang="en-US" altLang="ko-KR" sz="1600" dirty="0" smtClean="0"/>
              <a:t>achieve the objectives </a:t>
            </a:r>
            <a:r>
              <a:rPr lang="en-US" altLang="ko-KR" sz="1600" dirty="0"/>
              <a:t>of </a:t>
            </a:r>
            <a:r>
              <a:rPr lang="en-US" altLang="ko-KR" sz="1600" dirty="0" smtClean="0"/>
              <a:t>EHT, i.e., enhancing </a:t>
            </a:r>
            <a:r>
              <a:rPr lang="en-US" altLang="ko-KR" sz="1600" dirty="0"/>
              <a:t>the throughput and </a:t>
            </a:r>
            <a:r>
              <a:rPr lang="en-US" altLang="ko-KR" sz="1600" dirty="0" smtClean="0"/>
              <a:t>efficiency compared to other coordination methods such as Multi-AP scheduling, interference nulling, dynamic AP selection, etc.</a:t>
            </a:r>
          </a:p>
          <a:p>
            <a:r>
              <a:rPr lang="en-US" altLang="ko-KR" sz="1800" dirty="0" smtClean="0"/>
              <a:t>For </a:t>
            </a:r>
            <a:r>
              <a:rPr lang="en-US" altLang="ko-KR" sz="1800" dirty="0"/>
              <a:t>a reliable </a:t>
            </a:r>
            <a:r>
              <a:rPr lang="en-US" altLang="ko-KR" sz="1800" dirty="0" smtClean="0"/>
              <a:t>performance </a:t>
            </a:r>
            <a:r>
              <a:rPr lang="en-US" altLang="ko-KR" sz="1800" dirty="0"/>
              <a:t>of the joint </a:t>
            </a:r>
            <a:r>
              <a:rPr lang="en-US" altLang="ko-KR" sz="1800" dirty="0" smtClean="0"/>
              <a:t>transmission, there are several factors to be considered such as sampling frequency offset, carrier frequency offset, phase drift and transmission timing</a:t>
            </a:r>
          </a:p>
          <a:p>
            <a:r>
              <a:rPr lang="en-US" altLang="ko-KR" sz="1800" dirty="0" smtClean="0"/>
              <a:t>Under these impairments, performance should be evaluated and consequently the hardware requirement needs to be specified</a:t>
            </a:r>
          </a:p>
          <a:p>
            <a:r>
              <a:rPr lang="en-US" altLang="ko-KR" sz="1800" dirty="0" smtClean="0"/>
              <a:t>Also, due to the implementation complexity, we can also consider restricting the maximum number of APs participating in the joint transmission</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49702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Multi-AP Coordination </a:t>
            </a:r>
            <a:r>
              <a:rPr lang="en-US" altLang="ko-KR" dirty="0" smtClean="0"/>
              <a:t>–AP Selection and Sounding Procedure</a:t>
            </a:r>
            <a:endParaRPr lang="ko-KR" altLang="en-US"/>
          </a:p>
        </p:txBody>
      </p:sp>
      <p:sp>
        <p:nvSpPr>
          <p:cNvPr id="3" name="내용 개체 틀 2"/>
          <p:cNvSpPr>
            <a:spLocks noGrp="1"/>
          </p:cNvSpPr>
          <p:nvPr>
            <p:ph idx="1"/>
          </p:nvPr>
        </p:nvSpPr>
        <p:spPr/>
        <p:txBody>
          <a:bodyPr/>
          <a:lstStyle/>
          <a:p>
            <a:r>
              <a:rPr lang="en-US" altLang="ko-KR" sz="2000" dirty="0" smtClean="0"/>
              <a:t>To enable the joint transmission, AP selection rule and noble sounding procedure need to be designed</a:t>
            </a:r>
          </a:p>
          <a:p>
            <a:r>
              <a:rPr lang="en-US" altLang="ko-KR" sz="2000" dirty="0" smtClean="0"/>
              <a:t>One possible procedure is proposed in [21]</a:t>
            </a:r>
          </a:p>
          <a:p>
            <a:pPr lvl="1"/>
            <a:r>
              <a:rPr lang="en-US" altLang="ko-KR" sz="1800" dirty="0" smtClean="0"/>
              <a:t>There are one master AP and several slave APs which participate in the joint transmission</a:t>
            </a:r>
          </a:p>
          <a:p>
            <a:pPr lvl="1"/>
            <a:r>
              <a:rPr lang="en-US" altLang="ko-KR" sz="1800" dirty="0" smtClean="0"/>
              <a:t>Master AP manages the joint transmission</a:t>
            </a:r>
          </a:p>
          <a:p>
            <a:pPr lvl="1"/>
            <a:r>
              <a:rPr lang="en-US" altLang="ko-KR" sz="1800" dirty="0" smtClean="0"/>
              <a:t>Channel reciprocity can be used for precoding matrix computation in the joint transmission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909378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Multi-AP Coordination </a:t>
            </a:r>
            <a:r>
              <a:rPr lang="en-US" altLang="ko-KR" dirty="0" smtClean="0"/>
              <a:t>–EHT-LTF design</a:t>
            </a:r>
            <a:endParaRPr lang="ko-KR" altLang="en-US"/>
          </a:p>
        </p:txBody>
      </p:sp>
      <p:sp>
        <p:nvSpPr>
          <p:cNvPr id="3" name="내용 개체 틀 2"/>
          <p:cNvSpPr>
            <a:spLocks noGrp="1"/>
          </p:cNvSpPr>
          <p:nvPr>
            <p:ph idx="1"/>
          </p:nvPr>
        </p:nvSpPr>
        <p:spPr/>
        <p:txBody>
          <a:bodyPr/>
          <a:lstStyle/>
          <a:p>
            <a:r>
              <a:rPr lang="en-US" altLang="ko-KR" sz="2000" dirty="0" smtClean="0"/>
              <a:t>In the joint transmission, a STA receives PPDUs from multiple APs and thus EHT-LTF can be designed similar to the HE-LTF used for UL MU MIMO to efficiently estimate the channel state and the residual CFO from each AP</a:t>
            </a:r>
          </a:p>
          <a:p>
            <a:r>
              <a:rPr lang="en-US" altLang="ko-KR" sz="2000" dirty="0" smtClean="0"/>
              <a:t>Alternatively, an orthogonal LTF in the frequency / time domain can be considered</a:t>
            </a:r>
          </a:p>
          <a:p>
            <a:pPr lvl="1"/>
            <a:r>
              <a:rPr lang="en-US" altLang="ko-KR" sz="1800" dirty="0" smtClean="0"/>
              <a:t>Orthogonal pattern and sequence need to be designed</a:t>
            </a:r>
          </a:p>
          <a:p>
            <a:pPr lvl="1"/>
            <a:r>
              <a:rPr lang="en-US" altLang="ko-KR" sz="1800" dirty="0" smtClean="0"/>
              <a:t>Performance should be compared with the conventional methods</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16</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7397572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a:t>
            </a:r>
            <a:endParaRPr lang="ko-KR" altLang="en-US"/>
          </a:p>
        </p:txBody>
      </p:sp>
      <p:sp>
        <p:nvSpPr>
          <p:cNvPr id="3" name="내용 개체 틀 2"/>
          <p:cNvSpPr>
            <a:spLocks noGrp="1"/>
          </p:cNvSpPr>
          <p:nvPr>
            <p:ph idx="1"/>
          </p:nvPr>
        </p:nvSpPr>
        <p:spPr/>
        <p:txBody>
          <a:bodyPr/>
          <a:lstStyle/>
          <a:p>
            <a:r>
              <a:rPr lang="en-US" altLang="ko-KR" dirty="0" smtClean="0"/>
              <a:t>PPDU format</a:t>
            </a:r>
          </a:p>
          <a:p>
            <a:r>
              <a:rPr lang="en-US" altLang="ko-KR" dirty="0" smtClean="0"/>
              <a:t>Higher MCS</a:t>
            </a:r>
          </a:p>
          <a:p>
            <a:r>
              <a:rPr lang="en-US" altLang="ko-KR" dirty="0" smtClean="0"/>
              <a:t>HARQ</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17</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929245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 – PPDU Format</a:t>
            </a:r>
            <a:endParaRPr lang="ko-KR" altLang="en-US"/>
          </a:p>
        </p:txBody>
      </p:sp>
      <p:sp>
        <p:nvSpPr>
          <p:cNvPr id="3" name="내용 개체 틀 2"/>
          <p:cNvSpPr>
            <a:spLocks noGrp="1"/>
          </p:cNvSpPr>
          <p:nvPr>
            <p:ph idx="1"/>
          </p:nvPr>
        </p:nvSpPr>
        <p:spPr/>
        <p:txBody>
          <a:bodyPr/>
          <a:lstStyle/>
          <a:p>
            <a:r>
              <a:rPr lang="en-US" altLang="ko-KR" sz="2000" dirty="0" smtClean="0"/>
              <a:t>Like as </a:t>
            </a:r>
            <a:r>
              <a:rPr lang="en-US" altLang="ko-KR" sz="2000" dirty="0"/>
              <a:t>the </a:t>
            </a:r>
            <a:r>
              <a:rPr lang="en-US" altLang="ko-KR" sz="2000" dirty="0" smtClean="0"/>
              <a:t>PPDU </a:t>
            </a:r>
            <a:r>
              <a:rPr lang="en-US" altLang="ko-KR" sz="2000" dirty="0"/>
              <a:t>of the conventional Wi-Fi, </a:t>
            </a:r>
            <a:r>
              <a:rPr lang="en-US" altLang="ko-KR" sz="2000" dirty="0" smtClean="0"/>
              <a:t>EHT may also use a </a:t>
            </a:r>
            <a:r>
              <a:rPr lang="en-US" altLang="ko-KR" sz="2000" dirty="0"/>
              <a:t>legacy </a:t>
            </a:r>
            <a:r>
              <a:rPr lang="en-US" altLang="ko-KR" sz="2000" dirty="0" smtClean="0"/>
              <a:t>preamble </a:t>
            </a:r>
            <a:r>
              <a:rPr lang="en-US" altLang="ko-KR" sz="2000" dirty="0"/>
              <a:t>for backward </a:t>
            </a:r>
            <a:r>
              <a:rPr lang="en-US" altLang="ko-KR" sz="2000" dirty="0" smtClean="0"/>
              <a:t>compatibility</a:t>
            </a:r>
          </a:p>
          <a:p>
            <a:r>
              <a:rPr lang="en-US" altLang="ko-KR" sz="2000" dirty="0" smtClean="0"/>
              <a:t>Even in </a:t>
            </a:r>
            <a:r>
              <a:rPr lang="en-US" altLang="ko-KR" sz="2000" dirty="0"/>
              <a:t>a 6GHz </a:t>
            </a:r>
            <a:r>
              <a:rPr lang="en-US" altLang="ko-KR" sz="2000" dirty="0" smtClean="0"/>
              <a:t>band where only non-HT / HEW / EHT PPDUs exist, the same EHT PPDU format can be used for a unified receiver operation in all bands</a:t>
            </a:r>
            <a:endParaRPr lang="en-US" altLang="ko-KR" sz="2000" dirty="0"/>
          </a:p>
          <a:p>
            <a:r>
              <a:rPr lang="en-US" altLang="ko-KR" sz="2000" dirty="0"/>
              <a:t>A new packet classification method is required</a:t>
            </a:r>
          </a:p>
          <a:p>
            <a:pPr lvl="1"/>
            <a:r>
              <a:rPr lang="en-US" altLang="ko-KR" sz="1800" dirty="0"/>
              <a:t>It </a:t>
            </a:r>
            <a:r>
              <a:rPr lang="en-US" altLang="ko-KR" sz="1800" dirty="0" smtClean="0"/>
              <a:t>seems </a:t>
            </a:r>
            <a:r>
              <a:rPr lang="en-US" altLang="ko-KR" sz="1800" dirty="0"/>
              <a:t>hard to use </a:t>
            </a:r>
            <a:r>
              <a:rPr lang="en-US" altLang="ko-KR" sz="1800" dirty="0" smtClean="0"/>
              <a:t>a constellation </a:t>
            </a:r>
            <a:r>
              <a:rPr lang="en-US" altLang="ko-KR" sz="1800" dirty="0"/>
              <a:t>based </a:t>
            </a:r>
            <a:r>
              <a:rPr lang="en-US" altLang="ko-KR" sz="1800" dirty="0" smtClean="0"/>
              <a:t>method which is applied to the conventional Wi-Fi classification</a:t>
            </a:r>
            <a:endParaRPr lang="en-US" altLang="ko-KR" sz="1800" dirty="0"/>
          </a:p>
          <a:p>
            <a:pPr lvl="1"/>
            <a:r>
              <a:rPr lang="en-US" altLang="ko-KR" sz="1800" dirty="0" smtClean="0"/>
              <a:t>Similar to the 11ba approach, we can consider RL-SIG modification as one possible solution</a:t>
            </a:r>
            <a:endParaRPr lang="en-US" altLang="ko-KR" sz="1800" dirty="0"/>
          </a:p>
          <a:p>
            <a:pPr lvl="1"/>
            <a:r>
              <a:rPr lang="en-US" altLang="ko-KR" sz="1800" dirty="0" smtClean="0"/>
              <a:t>Alternatively or additionally, </a:t>
            </a:r>
            <a:r>
              <a:rPr lang="en-US" altLang="ko-KR" sz="1800" dirty="0"/>
              <a:t>PHY </a:t>
            </a:r>
            <a:r>
              <a:rPr lang="en-US" altLang="ko-KR" sz="1800" dirty="0" smtClean="0"/>
              <a:t>header such as L-SIG / EHT-SIG </a:t>
            </a:r>
            <a:r>
              <a:rPr lang="en-US" altLang="ko-KR" sz="1800" dirty="0"/>
              <a:t>can contain a packet </a:t>
            </a:r>
            <a:r>
              <a:rPr lang="en-US" altLang="ko-KR" sz="1800" dirty="0" smtClean="0"/>
              <a:t>classification information</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18</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043466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 – Higher MCS</a:t>
            </a:r>
            <a:endParaRPr lang="ko-KR" altLang="en-US"/>
          </a:p>
        </p:txBody>
      </p:sp>
      <p:sp>
        <p:nvSpPr>
          <p:cNvPr id="3" name="내용 개체 틀 2"/>
          <p:cNvSpPr>
            <a:spLocks noGrp="1"/>
          </p:cNvSpPr>
          <p:nvPr>
            <p:ph idx="1"/>
          </p:nvPr>
        </p:nvSpPr>
        <p:spPr/>
        <p:txBody>
          <a:bodyPr/>
          <a:lstStyle/>
          <a:p>
            <a:r>
              <a:rPr lang="en-US" altLang="ko-KR" sz="2000" dirty="0" smtClean="0"/>
              <a:t>A new modulation level </a:t>
            </a:r>
            <a:r>
              <a:rPr lang="en-US" altLang="ko-KR" sz="2000" dirty="0"/>
              <a:t>such as 4096 </a:t>
            </a:r>
            <a:r>
              <a:rPr lang="en-US" altLang="ko-KR" sz="2000" dirty="0" smtClean="0"/>
              <a:t>QAM can be adopted</a:t>
            </a:r>
          </a:p>
          <a:p>
            <a:pPr lvl="1"/>
            <a:r>
              <a:rPr lang="en-US" altLang="ko-KR" sz="1800" dirty="0" smtClean="0"/>
              <a:t>It can increase the maximum throughput about 20% over 11ax</a:t>
            </a:r>
          </a:p>
          <a:p>
            <a:r>
              <a:rPr lang="en-US" altLang="ko-KR" sz="2000" dirty="0"/>
              <a:t>Due to the hardware complexity, its application can be </a:t>
            </a:r>
            <a:r>
              <a:rPr lang="en-US" altLang="ko-KR" sz="2000" dirty="0" smtClean="0"/>
              <a:t>restricted</a:t>
            </a:r>
          </a:p>
          <a:p>
            <a:pPr lvl="1"/>
            <a:r>
              <a:rPr lang="en-US" altLang="ko-KR" sz="1800" dirty="0" smtClean="0"/>
              <a:t>About 6dB lower EVM than 1024 QAM is required</a:t>
            </a:r>
          </a:p>
          <a:p>
            <a:pPr lvl="1"/>
            <a:r>
              <a:rPr lang="en-US" altLang="ko-KR" sz="1800" dirty="0" smtClean="0"/>
              <a:t>It </a:t>
            </a:r>
            <a:r>
              <a:rPr lang="en-US" altLang="ko-KR" sz="1800" dirty="0"/>
              <a:t>can be applied </a:t>
            </a:r>
            <a:r>
              <a:rPr lang="en-US" altLang="ko-KR" sz="1800" dirty="0" smtClean="0"/>
              <a:t>only to a beamforming case to alleviate the EVM requirement [2]</a:t>
            </a:r>
          </a:p>
          <a:p>
            <a:r>
              <a:rPr lang="en-US" altLang="ko-KR" sz="2000" dirty="0" smtClean="0"/>
              <a:t>Non-uniform constellation can be considered for a better performance</a:t>
            </a:r>
          </a:p>
          <a:p>
            <a:pPr lvl="1"/>
            <a:r>
              <a:rPr lang="en-US" altLang="ko-KR" sz="1800" dirty="0" smtClean="0"/>
              <a:t>Even if the receiver complexity is high, 11ay </a:t>
            </a:r>
            <a:r>
              <a:rPr lang="en-US" altLang="ko-KR" sz="1800" dirty="0"/>
              <a:t>already adopted non-uniform constellation for 64 QAM which provides </a:t>
            </a:r>
            <a:r>
              <a:rPr lang="en-US" altLang="ko-KR" sz="1800" dirty="0" smtClean="0"/>
              <a:t>gain up to </a:t>
            </a:r>
            <a:r>
              <a:rPr lang="en-US" altLang="ko-KR" sz="1800" dirty="0"/>
              <a:t>2dB </a:t>
            </a:r>
            <a:r>
              <a:rPr lang="en-US" altLang="ko-KR" sz="1800" dirty="0" smtClean="0"/>
              <a:t>compared </a:t>
            </a:r>
            <a:r>
              <a:rPr lang="en-US" altLang="ko-KR" sz="1800" dirty="0"/>
              <a:t>to the normal 64 QAM </a:t>
            </a:r>
            <a:r>
              <a:rPr lang="en-US" altLang="ko-KR" sz="1800" dirty="0" smtClean="0"/>
              <a:t>constellation [22]</a:t>
            </a:r>
          </a:p>
          <a:p>
            <a:pPr lvl="1"/>
            <a:r>
              <a:rPr lang="en-US" altLang="ko-KR" sz="1800" dirty="0" smtClean="0"/>
              <a:t>According to the channel condition and coding rate, optimal constellations can vary but a unified solution is required for simple implementation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19</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984141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In order to increase throughput and improve efficiency, the following candidates have been proposed as the potential technologies for EHT</a:t>
            </a:r>
          </a:p>
          <a:p>
            <a:pPr lvl="1"/>
            <a:r>
              <a:rPr lang="en-US" altLang="ko-KR" sz="1800" dirty="0"/>
              <a:t>Wider bandwidth, i.e., </a:t>
            </a:r>
            <a:r>
              <a:rPr lang="en-US" altLang="ko-KR" sz="1800" dirty="0" smtClean="0"/>
              <a:t>320MHz [1-4]</a:t>
            </a:r>
            <a:endParaRPr lang="en-US" altLang="ko-KR" sz="1800" dirty="0"/>
          </a:p>
          <a:p>
            <a:pPr lvl="1"/>
            <a:r>
              <a:rPr lang="en-US" altLang="ko-KR" sz="1800" dirty="0" smtClean="0"/>
              <a:t>Increased spatial streams, i.e., 16 SS [1-8]</a:t>
            </a:r>
          </a:p>
          <a:p>
            <a:pPr lvl="1"/>
            <a:r>
              <a:rPr lang="en-US" altLang="ko-KR" sz="1800" dirty="0" smtClean="0"/>
              <a:t>Multi-AP coordination [2][3][8-16]</a:t>
            </a:r>
          </a:p>
          <a:p>
            <a:pPr lvl="1"/>
            <a:r>
              <a:rPr lang="en-US" altLang="ko-KR" sz="1800" dirty="0" smtClean="0"/>
              <a:t>HARQ [3][4][9][17][18]</a:t>
            </a:r>
          </a:p>
          <a:p>
            <a:pPr lvl="1"/>
            <a:r>
              <a:rPr lang="en-US" altLang="ko-KR" sz="1800" dirty="0" smtClean="0"/>
              <a:t>6GHz operation / Multi-band operation [1-4][6][10][11][15][18-20]</a:t>
            </a:r>
          </a:p>
          <a:p>
            <a:r>
              <a:rPr lang="en-US" altLang="ko-KR" sz="2000" dirty="0" smtClean="0"/>
              <a:t>In this contribution, we discuss PHY features to be considered for enabling potential EHT candidates</a:t>
            </a:r>
          </a:p>
          <a:p>
            <a:pPr lvl="1"/>
            <a:r>
              <a:rPr lang="en-US" altLang="ko-KR" sz="1800" dirty="0" smtClean="0"/>
              <a:t>We only focus on the first four candidates since the last one may be primarily related to the MAC feature</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1202747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Additional PHY Features – HARQ</a:t>
            </a:r>
            <a:endParaRPr lang="ko-KR" altLang="en-US"/>
          </a:p>
        </p:txBody>
      </p:sp>
      <p:sp>
        <p:nvSpPr>
          <p:cNvPr id="3" name="내용 개체 틀 2"/>
          <p:cNvSpPr>
            <a:spLocks noGrp="1"/>
          </p:cNvSpPr>
          <p:nvPr>
            <p:ph idx="1"/>
          </p:nvPr>
        </p:nvSpPr>
        <p:spPr/>
        <p:txBody>
          <a:bodyPr/>
          <a:lstStyle/>
          <a:p>
            <a:r>
              <a:rPr lang="en-US" altLang="ko-KR" sz="2000" dirty="0" smtClean="0"/>
              <a:t>HARQ can enhance not only link quality but also BSS average throughput by applying an aggressive MCS and PHY combining [18]</a:t>
            </a:r>
          </a:p>
          <a:p>
            <a:r>
              <a:rPr lang="en-US" altLang="ko-KR" sz="2000" dirty="0" smtClean="0"/>
              <a:t>Possible procedure</a:t>
            </a:r>
          </a:p>
          <a:p>
            <a:pPr lvl="1"/>
            <a:r>
              <a:rPr lang="en-US" altLang="ko-KR" sz="1800" dirty="0" smtClean="0"/>
              <a:t>When </a:t>
            </a:r>
            <a:r>
              <a:rPr lang="en-US" altLang="ko-KR" sz="1800" dirty="0"/>
              <a:t>a </a:t>
            </a:r>
            <a:r>
              <a:rPr lang="en-US" altLang="ko-KR" sz="1800" dirty="0" smtClean="0"/>
              <a:t>PHY header decoding succeeds whereas a data part CRC fails, retransmission can occur after a NACK frame and then original and retransmitted data can be combined</a:t>
            </a:r>
          </a:p>
          <a:p>
            <a:r>
              <a:rPr lang="en-US" altLang="ko-KR" sz="2000" dirty="0" smtClean="0"/>
              <a:t>For an efficient HARQ support, a decent PPDU design and a proper ACK / NACK feedback mechanism are required</a:t>
            </a:r>
          </a:p>
          <a:p>
            <a:pPr lvl="1"/>
            <a:r>
              <a:rPr lang="en-US" altLang="ko-KR" sz="1800" dirty="0" smtClean="0"/>
              <a:t>PPDU including multiple HARQ data and a short PHY feedback method such as HE TB NDP Feedback can be possible solutions, respectively</a:t>
            </a:r>
          </a:p>
          <a:p>
            <a:pPr lvl="2"/>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20</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1624456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r>
              <a:rPr lang="en-US" altLang="ko-KR" dirty="0" smtClean="0"/>
              <a:t>By categorizing into four parts as below, we have looked into several PHY features which need to be designed to achieve the EHT objectives</a:t>
            </a:r>
          </a:p>
          <a:p>
            <a:pPr lvl="1"/>
            <a:r>
              <a:rPr lang="en-US" altLang="ko-KR" dirty="0" smtClean="0"/>
              <a:t>Wider </a:t>
            </a:r>
            <a:r>
              <a:rPr lang="en-US" altLang="ko-KR" dirty="0"/>
              <a:t>bandwidth, i.e., 320MHz</a:t>
            </a:r>
          </a:p>
          <a:p>
            <a:pPr lvl="1"/>
            <a:r>
              <a:rPr lang="en-US" altLang="ko-KR" dirty="0"/>
              <a:t>Increased spatial streams, i.e., 16 SS</a:t>
            </a:r>
          </a:p>
          <a:p>
            <a:pPr lvl="1"/>
            <a:r>
              <a:rPr lang="en-US" altLang="ko-KR" dirty="0"/>
              <a:t>Multi-AP </a:t>
            </a:r>
            <a:r>
              <a:rPr lang="en-US" altLang="ko-KR" dirty="0" smtClean="0"/>
              <a:t>coordination</a:t>
            </a:r>
          </a:p>
          <a:p>
            <a:pPr lvl="1"/>
            <a:r>
              <a:rPr lang="en-US" altLang="ko-KR" dirty="0" smtClean="0"/>
              <a:t>Additional features : PPDU format / Higher MCS / HARQ</a:t>
            </a:r>
            <a:endParaRPr lang="en-US" altLang="ko-KR" dirty="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21</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0316062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sz="1100" dirty="0" smtClean="0"/>
              <a:t>[1] 802.11-18/0789r6 Extreme Throughput (XT) 802.11</a:t>
            </a:r>
          </a:p>
          <a:p>
            <a:pPr marL="0" indent="0">
              <a:buNone/>
            </a:pPr>
            <a:r>
              <a:rPr lang="en-US" altLang="ko-KR" sz="1100" dirty="0" smtClean="0"/>
              <a:t>[2] 802.11-18/1461r1 Discussions on the PHY features for EHT</a:t>
            </a:r>
          </a:p>
          <a:p>
            <a:pPr marL="0" indent="0">
              <a:buNone/>
            </a:pPr>
            <a:r>
              <a:rPr lang="en-US" altLang="ko-KR" sz="1100" dirty="0"/>
              <a:t>[3] 802.11-18/1547r0 Technology Features for 802.11 </a:t>
            </a:r>
            <a:r>
              <a:rPr lang="en-US" altLang="ko-KR" sz="1100" dirty="0" smtClean="0"/>
              <a:t>EHT</a:t>
            </a:r>
          </a:p>
          <a:p>
            <a:pPr marL="0" indent="0">
              <a:buNone/>
            </a:pPr>
            <a:r>
              <a:rPr lang="en-US" altLang="ko-KR" sz="1100" dirty="0" smtClean="0"/>
              <a:t>[4] 802.11-18/1549r0 Recommended Direction for EHT</a:t>
            </a:r>
            <a:endParaRPr lang="en-US" altLang="ko-KR" sz="1100" dirty="0"/>
          </a:p>
          <a:p>
            <a:pPr marL="0" indent="0">
              <a:buNone/>
            </a:pPr>
            <a:r>
              <a:rPr lang="en-US" altLang="ko-KR" sz="1100" dirty="0" smtClean="0"/>
              <a:t>[5] 802.11-18/0818r3 16 Spatial Stream Support in Next Generation WLAN</a:t>
            </a:r>
          </a:p>
          <a:p>
            <a:pPr marL="0" indent="0">
              <a:buNone/>
            </a:pPr>
            <a:r>
              <a:rPr lang="en-US" altLang="ko-KR" sz="1100" dirty="0" smtClean="0"/>
              <a:t>[6] 802.11-18/1184r1 Follow up Discussions on Throughput Enhancement</a:t>
            </a:r>
          </a:p>
          <a:p>
            <a:pPr marL="0" indent="0">
              <a:buNone/>
            </a:pPr>
            <a:r>
              <a:rPr lang="en-US" altLang="ko-KR" sz="1100" dirty="0" smtClean="0"/>
              <a:t>[7] 802.11-18/1191r0 MU Sounding Improvements</a:t>
            </a:r>
          </a:p>
          <a:p>
            <a:pPr marL="0" indent="0">
              <a:buNone/>
            </a:pPr>
            <a:r>
              <a:rPr lang="en-US" altLang="ko-KR" sz="1100" dirty="0" smtClean="0"/>
              <a:t>[8] 802.11-18/1575r0 Further Study on Potential EHT Features</a:t>
            </a:r>
          </a:p>
          <a:p>
            <a:pPr marL="0" indent="0">
              <a:buNone/>
            </a:pPr>
            <a:r>
              <a:rPr lang="en-US" altLang="ko-KR" sz="1100" dirty="0" smtClean="0"/>
              <a:t>[9] 802.11-18/1116r0 Distributed MU-MIMO and HARQ Support for EHT</a:t>
            </a:r>
          </a:p>
          <a:p>
            <a:pPr marL="0" indent="0">
              <a:buNone/>
            </a:pPr>
            <a:r>
              <a:rPr lang="en-US" altLang="ko-KR" sz="1100" dirty="0" smtClean="0"/>
              <a:t>[10] 802.11-18/1155r1 Multi-AP Enhancement and Multi-Band Operations</a:t>
            </a:r>
          </a:p>
          <a:p>
            <a:pPr marL="0" indent="0">
              <a:buNone/>
            </a:pPr>
            <a:r>
              <a:rPr lang="en-US" altLang="ko-KR" sz="1100" dirty="0" smtClean="0"/>
              <a:t>[11] 802.11-18/1161r0 EHT Technology Candidate Discussions</a:t>
            </a:r>
          </a:p>
          <a:p>
            <a:pPr marL="0" indent="0">
              <a:buNone/>
            </a:pPr>
            <a:r>
              <a:rPr lang="en-US" altLang="ko-KR" sz="1100" dirty="0" smtClean="0"/>
              <a:t>[12] 802.11-18/1439r0 Constrained Distributed MU-MIMO</a:t>
            </a:r>
          </a:p>
          <a:p>
            <a:pPr marL="0" indent="0">
              <a:buNone/>
            </a:pPr>
            <a:r>
              <a:rPr lang="en-US" altLang="ko-KR" sz="1100" dirty="0" smtClean="0"/>
              <a:t>[13] 802.11-18/1509r0 Discussions on Multi-AP Coordination</a:t>
            </a:r>
          </a:p>
          <a:p>
            <a:pPr marL="0" indent="0">
              <a:buNone/>
            </a:pPr>
            <a:r>
              <a:rPr lang="en-US" altLang="ko-KR" sz="1100" dirty="0" smtClean="0"/>
              <a:t>[14] 802.11-18/1510r1 AP Coordinated Beamforming for EHT</a:t>
            </a:r>
          </a:p>
          <a:p>
            <a:pPr marL="0" indent="0">
              <a:buNone/>
            </a:pPr>
            <a:r>
              <a:rPr lang="en-US" altLang="ko-KR" sz="1100" dirty="0" smtClean="0"/>
              <a:t>[15] 802.11-18/1533r0 View on EHT Candidate Features</a:t>
            </a:r>
          </a:p>
          <a:p>
            <a:pPr marL="0" indent="0">
              <a:buNone/>
            </a:pPr>
            <a:r>
              <a:rPr lang="en-US" altLang="ko-KR" sz="1100" dirty="0" smtClean="0"/>
              <a:t>[16] 802.11-18/1576r1 Considerations on AP Coordination</a:t>
            </a:r>
          </a:p>
          <a:p>
            <a:pPr marL="0" indent="0">
              <a:buNone/>
            </a:pPr>
            <a:r>
              <a:rPr lang="en-US" altLang="ko-KR" sz="1100" dirty="0" smtClean="0"/>
              <a:t>[17] 802.11-18/1587r1 HARQ for EHT</a:t>
            </a:r>
          </a:p>
          <a:p>
            <a:pPr marL="0" indent="0">
              <a:buNone/>
            </a:pPr>
            <a:r>
              <a:rPr lang="en-US" altLang="ko-KR" sz="1100" dirty="0" smtClean="0"/>
              <a:t>[18] 802.11-18/1171r0 </a:t>
            </a:r>
            <a:r>
              <a:rPr lang="en-US" altLang="ko-KR" sz="1100" dirty="0"/>
              <a:t>View on EHT Objectives and </a:t>
            </a:r>
            <a:r>
              <a:rPr lang="en-US" altLang="ko-KR" sz="1100" dirty="0" smtClean="0"/>
              <a:t>Technologies</a:t>
            </a:r>
          </a:p>
          <a:p>
            <a:pPr marL="0" indent="0">
              <a:buNone/>
            </a:pPr>
            <a:r>
              <a:rPr lang="en-US" altLang="ko-KR" sz="1100" dirty="0" smtClean="0"/>
              <a:t>[19] 802.11-18/857r0 </a:t>
            </a:r>
            <a:r>
              <a:rPr lang="en-GB" altLang="ko-KR" sz="1100" dirty="0"/>
              <a:t>Beyond 802.11ax – Throughput Enhancement Utilizing Multi-bands across 2.4/5/6 GHz </a:t>
            </a:r>
            <a:r>
              <a:rPr lang="en-GB" altLang="ko-KR" sz="1100" dirty="0" smtClean="0"/>
              <a:t>Bands</a:t>
            </a:r>
          </a:p>
          <a:p>
            <a:pPr marL="0" indent="0">
              <a:buNone/>
            </a:pPr>
            <a:r>
              <a:rPr lang="en-GB" altLang="ko-KR" sz="1100" dirty="0" smtClean="0"/>
              <a:t>[20] 802.11-18/1525r1 </a:t>
            </a:r>
            <a:r>
              <a:rPr lang="en-US" altLang="ko-KR" sz="1100" dirty="0"/>
              <a:t>EHT features for Multi-Band </a:t>
            </a:r>
            <a:r>
              <a:rPr lang="en-US" altLang="ko-KR" sz="1100" dirty="0" smtClean="0"/>
              <a:t>Operation</a:t>
            </a:r>
          </a:p>
          <a:p>
            <a:pPr marL="0" indent="0">
              <a:buNone/>
            </a:pPr>
            <a:r>
              <a:rPr lang="en-US" altLang="ko-KR" sz="1100" dirty="0" smtClean="0"/>
              <a:t>[21] </a:t>
            </a:r>
            <a:r>
              <a:rPr lang="en-US" altLang="ko-KR" sz="1100" dirty="0" smtClean="0"/>
              <a:t>802.11-18/1982r0 </a:t>
            </a:r>
            <a:r>
              <a:rPr lang="en-US" altLang="ko-KR" sz="1100" dirty="0" smtClean="0"/>
              <a:t>Consideration on Multi-AP Coordination for EHT</a:t>
            </a:r>
            <a:endParaRPr lang="en-US" altLang="ko-KR" sz="1100" dirty="0" smtClean="0"/>
          </a:p>
          <a:p>
            <a:pPr marL="0" indent="0">
              <a:buNone/>
            </a:pPr>
            <a:r>
              <a:rPr lang="en-US" altLang="ko-KR" sz="1100" dirty="0" smtClean="0"/>
              <a:t>[22] 802.11-16/0072r0 </a:t>
            </a:r>
            <a:r>
              <a:rPr lang="en-US" altLang="ja-JP" sz="1100" dirty="0"/>
              <a:t>Performance of Non-Uniform Constellations in Presence of Phase Noise</a:t>
            </a:r>
            <a:endParaRPr lang="en-US" altLang="ko-KR" sz="1100" dirty="0" smtClean="0"/>
          </a:p>
          <a:p>
            <a:pPr marL="0" indent="0">
              <a:buNone/>
            </a:pP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22</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1017403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320MHz</a:t>
            </a:r>
            <a:endParaRPr lang="ko-KR" altLang="en-US"/>
          </a:p>
        </p:txBody>
      </p:sp>
      <p:sp>
        <p:nvSpPr>
          <p:cNvPr id="3" name="내용 개체 틀 2"/>
          <p:cNvSpPr>
            <a:spLocks noGrp="1"/>
          </p:cNvSpPr>
          <p:nvPr>
            <p:ph idx="1"/>
          </p:nvPr>
        </p:nvSpPr>
        <p:spPr/>
        <p:txBody>
          <a:bodyPr/>
          <a:lstStyle/>
          <a:p>
            <a:r>
              <a:rPr lang="en-US" altLang="ko-KR" dirty="0" smtClean="0"/>
              <a:t>Tone plan</a:t>
            </a:r>
          </a:p>
          <a:p>
            <a:r>
              <a:rPr lang="en-US" altLang="ko-KR" dirty="0" smtClean="0"/>
              <a:t>EHT-STF / EHT-LTF sequence</a:t>
            </a:r>
          </a:p>
          <a:p>
            <a:r>
              <a:rPr lang="en-US" altLang="ko-KR" dirty="0"/>
              <a:t>Preamble puncturing</a:t>
            </a:r>
          </a:p>
          <a:p>
            <a:r>
              <a:rPr lang="en-US" altLang="ko-KR" dirty="0" smtClean="0"/>
              <a:t>Phase rotation for legacy part</a:t>
            </a:r>
          </a:p>
          <a:p>
            <a:r>
              <a:rPr lang="en-US" altLang="ko-KR" dirty="0" smtClean="0"/>
              <a:t>EHT-SIGB</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631579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320MHz – Tone Plan</a:t>
            </a:r>
            <a:endParaRPr lang="ko-KR" altLang="en-US"/>
          </a:p>
        </p:txBody>
      </p:sp>
      <p:sp>
        <p:nvSpPr>
          <p:cNvPr id="3" name="내용 개체 틀 2"/>
          <p:cNvSpPr>
            <a:spLocks noGrp="1"/>
          </p:cNvSpPr>
          <p:nvPr>
            <p:ph idx="1"/>
          </p:nvPr>
        </p:nvSpPr>
        <p:spPr/>
        <p:txBody>
          <a:bodyPr/>
          <a:lstStyle/>
          <a:p>
            <a:r>
              <a:rPr lang="en-US" altLang="ko-KR" sz="1800" dirty="0" smtClean="0"/>
              <a:t>In addition to the conventional bandwidths, i.e., 20 / 40 / 80 / 160 / 80+80 MHz, we can add various bandwidths to EHT using up to 320MHz</a:t>
            </a:r>
          </a:p>
          <a:p>
            <a:pPr lvl="1"/>
            <a:r>
              <a:rPr lang="en-US" altLang="ko-KR" sz="1600" dirty="0" smtClean="0"/>
              <a:t>Contiguous / non-contiguous 240MHz and 320MHz</a:t>
            </a:r>
          </a:p>
          <a:p>
            <a:pPr lvl="1"/>
            <a:r>
              <a:rPr lang="en-US" altLang="ko-KR" sz="1600" dirty="0" smtClean="0"/>
              <a:t>Those bandwidths can be formed only within a single band as well as across multiple bands</a:t>
            </a:r>
          </a:p>
          <a:p>
            <a:r>
              <a:rPr lang="en-US" altLang="ko-KR" sz="1800" dirty="0" smtClean="0"/>
              <a:t>We need to develop tone plans appropriate for those bandwidths</a:t>
            </a:r>
          </a:p>
          <a:p>
            <a:pPr lvl="1"/>
            <a:r>
              <a:rPr lang="en-US" altLang="ko-KR" sz="1600" dirty="0" smtClean="0"/>
              <a:t>Just reusing the conventional 80MHz tone plan, i.e., repeating the 80MHz tone plan similar to the 160MHz structure in 11ax is the most simple approach</a:t>
            </a:r>
          </a:p>
          <a:p>
            <a:pPr lvl="1"/>
            <a:r>
              <a:rPr lang="en-US" altLang="ko-KR" sz="1600" dirty="0" smtClean="0"/>
              <a:t>We can also design new tone plans</a:t>
            </a:r>
          </a:p>
          <a:p>
            <a:pPr lvl="2"/>
            <a:r>
              <a:rPr lang="en-US" altLang="ko-KR" sz="1400" dirty="0" smtClean="0"/>
              <a:t>Given the introduction of a 6GHz band where many contiguous 160MHz channels exist [1], there are more chances to use the contiguous 160MHz bandwidth especially with scheduled access </a:t>
            </a:r>
            <a:r>
              <a:rPr lang="en-US" altLang="ko-KR" sz="1400" dirty="0"/>
              <a:t>in 6 GHz</a:t>
            </a:r>
            <a:r>
              <a:rPr lang="en-US" altLang="ko-KR" sz="1400" dirty="0" smtClean="0"/>
              <a:t> [18][20], and thus it </a:t>
            </a:r>
            <a:r>
              <a:rPr lang="en-US" altLang="ko-KR" sz="1400" dirty="0"/>
              <a:t>can be adopted as a mandatory </a:t>
            </a:r>
            <a:r>
              <a:rPr lang="en-US" altLang="ko-KR" sz="1400" dirty="0" smtClean="0"/>
              <a:t>bandwidth </a:t>
            </a:r>
            <a:r>
              <a:rPr lang="en-US" altLang="ko-KR" sz="1400" dirty="0"/>
              <a:t>and its tone plan can be also modified for throughput and efficiency </a:t>
            </a:r>
            <a:r>
              <a:rPr lang="en-US" altLang="ko-KR" sz="1400" dirty="0" smtClean="0"/>
              <a:t>enhancement</a:t>
            </a:r>
          </a:p>
          <a:p>
            <a:r>
              <a:rPr lang="en-US" altLang="ko-KR" sz="1800" dirty="0" smtClean="0"/>
              <a:t>Pilot location and coefficients also need to be defined</a:t>
            </a:r>
          </a:p>
          <a:p>
            <a:pPr lvl="1"/>
            <a:r>
              <a:rPr lang="en-US" altLang="ko-KR" sz="1600" dirty="0" smtClean="0"/>
              <a:t>Pilot location can be determined based on the pilots of 26-tone RUs as in 11ax</a:t>
            </a:r>
          </a:p>
          <a:p>
            <a:pPr lvl="1"/>
            <a:r>
              <a:rPr lang="en-US" altLang="ko-KR" sz="1600" dirty="0"/>
              <a:t>P</a:t>
            </a:r>
            <a:r>
              <a:rPr lang="en-US" altLang="ko-KR" sz="1600" dirty="0" smtClean="0"/>
              <a:t>ilot coefficients for each RU in wide bandwidths can be obtained by reusing or repeating conventional pilot coefficients</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1900536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a:t>
            </a:r>
            <a:r>
              <a:rPr lang="en-US" altLang="ko-KR" dirty="0" smtClean="0"/>
              <a:t>320MHz – EHT-STF / EHT-LTF Sequence</a:t>
            </a:r>
            <a:endParaRPr lang="ko-KR" altLang="en-US"/>
          </a:p>
        </p:txBody>
      </p:sp>
      <p:sp>
        <p:nvSpPr>
          <p:cNvPr id="3" name="내용 개체 틀 2"/>
          <p:cNvSpPr>
            <a:spLocks noGrp="1"/>
          </p:cNvSpPr>
          <p:nvPr>
            <p:ph idx="1"/>
          </p:nvPr>
        </p:nvSpPr>
        <p:spPr/>
        <p:txBody>
          <a:bodyPr/>
          <a:lstStyle/>
          <a:p>
            <a:r>
              <a:rPr lang="en-US" altLang="ko-KR" sz="1800" dirty="0" smtClean="0"/>
              <a:t>EHT-STF / LTF sequences suitable for wider bandwidth need to be designed</a:t>
            </a:r>
          </a:p>
          <a:p>
            <a:pPr lvl="1"/>
            <a:r>
              <a:rPr lang="en-US" altLang="ko-KR" sz="1600" dirty="0" smtClean="0"/>
              <a:t>Basically, those sequences can be optimized in terms of PAPR / correlation performance</a:t>
            </a:r>
          </a:p>
          <a:p>
            <a:r>
              <a:rPr lang="en-US" altLang="ko-KR" sz="1800" dirty="0" smtClean="0"/>
              <a:t>Conventional numerologies, i.e., 1/2x </a:t>
            </a:r>
            <a:r>
              <a:rPr lang="en-US" altLang="ko-KR" sz="1800" dirty="0"/>
              <a:t>STF </a:t>
            </a:r>
            <a:r>
              <a:rPr lang="en-US" altLang="ko-KR" sz="1800" dirty="0" smtClean="0"/>
              <a:t>and 1/2/4x LTF may be sufficient for EHT as well</a:t>
            </a:r>
          </a:p>
          <a:p>
            <a:pPr lvl="1"/>
            <a:r>
              <a:rPr lang="en-US" altLang="ko-KR" sz="1600" dirty="0" smtClean="0"/>
              <a:t>We need to design EHT-STF / LTF sequences in these all numerologies</a:t>
            </a:r>
          </a:p>
          <a:p>
            <a:r>
              <a:rPr lang="en-US" altLang="ko-KR" sz="1800" dirty="0" smtClean="0"/>
              <a:t>Design approach for EHT-STF / LTF sequences may depend on the tone plan</a:t>
            </a:r>
          </a:p>
          <a:p>
            <a:pPr lvl="1"/>
            <a:r>
              <a:rPr lang="en-US" altLang="ko-KR" sz="1600" dirty="0" smtClean="0"/>
              <a:t>If the tone plan is designed by repeating the 80MHz tone plan, sequences can be also constructed by repeating the 80MHz HE-STF / LTF sequence</a:t>
            </a:r>
          </a:p>
          <a:p>
            <a:pPr lvl="2"/>
            <a:r>
              <a:rPr lang="en-US" altLang="ko-KR" sz="1400" dirty="0" smtClean="0"/>
              <a:t>It may need an additional phase rotation per 40 / 80 / 160 MHz for PAPR reduction</a:t>
            </a:r>
          </a:p>
          <a:p>
            <a:pPr lvl="1"/>
            <a:r>
              <a:rPr lang="en-US" altLang="ko-KR" sz="1600" dirty="0" smtClean="0"/>
              <a:t>If new tone plans are adopted for a wider bandwidth, sequences also need to be designed accordingly</a:t>
            </a:r>
          </a:p>
          <a:p>
            <a:pPr lvl="2"/>
            <a:r>
              <a:rPr lang="en-US" altLang="ko-KR" sz="1400" dirty="0" smtClean="0"/>
              <a:t>Seed sequences can be used with an additional </a:t>
            </a:r>
            <a:r>
              <a:rPr lang="en-US" altLang="ko-KR" sz="1400" dirty="0"/>
              <a:t>phase </a:t>
            </a:r>
            <a:r>
              <a:rPr lang="en-US" altLang="ko-KR" sz="1400" dirty="0" smtClean="0"/>
              <a:t>rotation</a:t>
            </a:r>
            <a:endParaRPr lang="en-US" altLang="ko-KR" sz="1400" dirty="0"/>
          </a:p>
          <a:p>
            <a:pPr lvl="2"/>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248507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320MHz – </a:t>
            </a:r>
            <a:r>
              <a:rPr lang="en-US" altLang="ko-KR" dirty="0" smtClean="0"/>
              <a:t>Preamble Puncturing</a:t>
            </a:r>
            <a:endParaRPr lang="ko-KR" altLang="en-US" dirty="0"/>
          </a:p>
        </p:txBody>
      </p:sp>
      <p:sp>
        <p:nvSpPr>
          <p:cNvPr id="3" name="내용 개체 틀 2"/>
          <p:cNvSpPr>
            <a:spLocks noGrp="1"/>
          </p:cNvSpPr>
          <p:nvPr>
            <p:ph idx="1"/>
          </p:nvPr>
        </p:nvSpPr>
        <p:spPr/>
        <p:txBody>
          <a:bodyPr/>
          <a:lstStyle/>
          <a:p>
            <a:r>
              <a:rPr lang="en-US" altLang="ko-KR" sz="1800" dirty="0" smtClean="0"/>
              <a:t>To enhance the efficiency of frequency utilization, 11ax adopted preamble puncturing which nulls secondary channels based on the 20MHz CCA</a:t>
            </a:r>
          </a:p>
          <a:p>
            <a:r>
              <a:rPr lang="en-US" altLang="ko-KR" sz="1800" dirty="0" smtClean="0"/>
              <a:t>Since the preamble puncturing is more beneficial to the wide bandwidth case in terms of frequency utilization, EHT seems to necessarily use it</a:t>
            </a:r>
          </a:p>
          <a:p>
            <a:r>
              <a:rPr lang="en-US" altLang="ko-KR" sz="1800" dirty="0" smtClean="0"/>
              <a:t>Preamble puncturing can be applied as in 11ax, i.e., based on 20MHz CCA, but it can cause a bunch of cases especially in the 320MHz transmission which results in a severe signaling overhead in EHT-SIGA</a:t>
            </a:r>
          </a:p>
          <a:p>
            <a:r>
              <a:rPr lang="en-US" altLang="ko-KR" sz="1800" dirty="0" smtClean="0"/>
              <a:t>Thus, larger granularity based CCA, i.e., 40 / 80 MHz based preamble puncturing can be applied to the wide bandwidth transmission such as 240 / 320 MHz</a:t>
            </a:r>
          </a:p>
          <a:p>
            <a:pPr lvl="1"/>
            <a:r>
              <a:rPr lang="en-US" altLang="ko-KR" sz="1600" dirty="0" smtClean="0"/>
              <a:t>In this case, we need to account for the fairness issue between EHT and conventional Wi-Fi devices as well as the trade off between performance and overhead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73898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320MHz – </a:t>
            </a:r>
            <a:r>
              <a:rPr lang="en-US" altLang="ko-KR" dirty="0" smtClean="0"/>
              <a:t>Phase Rotation for Legacy Part</a:t>
            </a:r>
            <a:endParaRPr lang="ko-KR" altLang="en-US"/>
          </a:p>
        </p:txBody>
      </p:sp>
      <p:sp>
        <p:nvSpPr>
          <p:cNvPr id="3" name="내용 개체 틀 2"/>
          <p:cNvSpPr>
            <a:spLocks noGrp="1"/>
          </p:cNvSpPr>
          <p:nvPr>
            <p:ph idx="1"/>
          </p:nvPr>
        </p:nvSpPr>
        <p:spPr/>
        <p:txBody>
          <a:bodyPr/>
          <a:lstStyle/>
          <a:p>
            <a:r>
              <a:rPr lang="en-US" altLang="ko-KR" sz="1800" dirty="0" smtClean="0"/>
              <a:t>The conventional 802.11 system applies phase rotation to the legacy part and EHT can also apply </a:t>
            </a:r>
            <a:r>
              <a:rPr lang="en-US" altLang="ko-KR" sz="1800" dirty="0"/>
              <a:t>it in order to reduce </a:t>
            </a:r>
            <a:r>
              <a:rPr lang="en-US" altLang="ko-KR" sz="1800" dirty="0" smtClean="0"/>
              <a:t>PAPR </a:t>
            </a:r>
          </a:p>
          <a:p>
            <a:r>
              <a:rPr lang="en-US" altLang="ko-KR" sz="1800" dirty="0" smtClean="0"/>
              <a:t>EHT can just reuse the 11ax phase rotation up to 160MHz and additionally design new phase rotation for 240 / 320 MHz</a:t>
            </a:r>
          </a:p>
          <a:p>
            <a:r>
              <a:rPr lang="en-US" altLang="ko-KR" sz="1800" dirty="0"/>
              <a:t>B</a:t>
            </a:r>
            <a:r>
              <a:rPr lang="en-US" altLang="ko-KR" sz="1800" dirty="0" smtClean="0"/>
              <a:t>y taking into account </a:t>
            </a:r>
            <a:r>
              <a:rPr lang="en-US" altLang="ko-KR" sz="1800" dirty="0"/>
              <a:t>the preamble </a:t>
            </a:r>
            <a:r>
              <a:rPr lang="en-US" altLang="ko-KR" sz="1800" dirty="0" smtClean="0"/>
              <a:t>puncturing, we can design a new phase rotation in each bandwidth</a:t>
            </a:r>
          </a:p>
          <a:p>
            <a:pPr lvl="1"/>
            <a:r>
              <a:rPr lang="en-US" altLang="ko-KR" sz="1600" dirty="0" smtClean="0"/>
              <a:t>11ax just reuses the 11ac phase rotation so it may not be optimal in terms of the PAPR when the preamble puncturing is applied</a:t>
            </a:r>
          </a:p>
          <a:p>
            <a:r>
              <a:rPr lang="en-US" altLang="ko-KR" sz="1800" dirty="0" smtClean="0"/>
              <a:t>In addition, the RF capability, i.e., the maximum bandwidth that RF can transmit can be also considered</a:t>
            </a:r>
          </a:p>
          <a:p>
            <a:pPr lvl="1"/>
            <a:r>
              <a:rPr lang="en-US" altLang="ko-KR" sz="1600" dirty="0" smtClean="0"/>
              <a:t>For example, when transmitting contiguous 160MHz PPDU, the transmitter can either use one RF which can cover 160MHz transmission or two RFs where each of them can just cover 80MHz transmission at the most</a:t>
            </a:r>
          </a:p>
          <a:p>
            <a:pPr lvl="2"/>
            <a:r>
              <a:rPr lang="en-US" altLang="ko-KR" sz="1400" dirty="0" smtClean="0"/>
              <a:t>In this case, the phase rotation for 160MHz can be designed by considering the PAPR of the full bandwidth as well as two 80MHz bandwidths</a:t>
            </a:r>
            <a:endParaRPr lang="ko-KR" altLang="en-US" sz="14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32827551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Features for 320MHz – </a:t>
            </a:r>
            <a:r>
              <a:rPr lang="en-US" altLang="ko-KR" dirty="0" smtClean="0"/>
              <a:t>EHT-SIGB Signaling</a:t>
            </a:r>
            <a:endParaRPr lang="ko-KR" altLang="en-US"/>
          </a:p>
        </p:txBody>
      </p:sp>
      <p:sp>
        <p:nvSpPr>
          <p:cNvPr id="3" name="내용 개체 틀 2"/>
          <p:cNvSpPr>
            <a:spLocks noGrp="1"/>
          </p:cNvSpPr>
          <p:nvPr>
            <p:ph idx="1"/>
          </p:nvPr>
        </p:nvSpPr>
        <p:spPr/>
        <p:txBody>
          <a:bodyPr/>
          <a:lstStyle/>
          <a:p>
            <a:r>
              <a:rPr lang="en-US" altLang="ko-KR" sz="1800" dirty="0" smtClean="0"/>
              <a:t>In 11ax, HE-SIGB has duplicated structures, 1/2 for 40MHz, 1/2/1/2 for 80MHz and 1/2/1/2/1/2/1/2 for 160MHz where 1/2 means 20MHz content channel 1 and 20MHz content channel 2</a:t>
            </a:r>
          </a:p>
          <a:p>
            <a:r>
              <a:rPr lang="en-US" altLang="ko-KR" sz="1800" dirty="0" smtClean="0"/>
              <a:t>Just applying this structure to EHT-SIGB in a wide bandwidth transmission can lead to a large overhead, and thus modified SIGB structures can be considered in EHT for overhead reduction</a:t>
            </a:r>
          </a:p>
          <a:p>
            <a:pPr lvl="1"/>
            <a:r>
              <a:rPr lang="en-US" altLang="ko-KR" sz="1600" dirty="0" smtClean="0"/>
              <a:t>For example, duplicated structure based on 80MHz with a minimum content channel granularity of 20MHz/40MHz can be considered in wide bandwidths</a:t>
            </a:r>
          </a:p>
          <a:p>
            <a:pPr lvl="2"/>
            <a:r>
              <a:rPr lang="en-US" altLang="ko-KR" sz="1400" dirty="0" smtClean="0"/>
              <a:t>These modified structures need to be considered in conjunction with the preamble puncturing design</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grpSp>
        <p:nvGrpSpPr>
          <p:cNvPr id="24" name="그룹 23"/>
          <p:cNvGrpSpPr/>
          <p:nvPr/>
        </p:nvGrpSpPr>
        <p:grpSpPr>
          <a:xfrm>
            <a:off x="3854700" y="4368744"/>
            <a:ext cx="4216977" cy="2122020"/>
            <a:chOff x="3854700" y="4368744"/>
            <a:chExt cx="4216977" cy="2122020"/>
          </a:xfrm>
        </p:grpSpPr>
        <p:grpSp>
          <p:nvGrpSpPr>
            <p:cNvPr id="21" name="그룹 20"/>
            <p:cNvGrpSpPr/>
            <p:nvPr/>
          </p:nvGrpSpPr>
          <p:grpSpPr>
            <a:xfrm>
              <a:off x="3854700" y="4368744"/>
              <a:ext cx="4216977" cy="2032056"/>
              <a:chOff x="3854700" y="4521144"/>
              <a:chExt cx="4216977" cy="2032056"/>
            </a:xfrm>
          </p:grpSpPr>
          <p:grpSp>
            <p:nvGrpSpPr>
              <p:cNvPr id="18" name="그룹 17"/>
              <p:cNvGrpSpPr/>
              <p:nvPr/>
            </p:nvGrpSpPr>
            <p:grpSpPr>
              <a:xfrm>
                <a:off x="3854700" y="4521144"/>
                <a:ext cx="4216977" cy="1954268"/>
                <a:chOff x="3720639" y="3952704"/>
                <a:chExt cx="4216977" cy="1954268"/>
              </a:xfrm>
            </p:grpSpPr>
            <p:pic>
              <p:nvPicPr>
                <p:cNvPr id="7" name="그림 6"/>
                <p:cNvPicPr>
                  <a:picLocks noChangeAspect="1"/>
                </p:cNvPicPr>
                <p:nvPr/>
              </p:nvPicPr>
              <p:blipFill>
                <a:blip r:embed="rId2"/>
                <a:stretch>
                  <a:fillRect/>
                </a:stretch>
              </p:blipFill>
              <p:spPr>
                <a:xfrm>
                  <a:off x="5029200" y="3962400"/>
                  <a:ext cx="2228139" cy="1793760"/>
                </a:xfrm>
                <a:prstGeom prst="rect">
                  <a:avLst/>
                </a:prstGeom>
              </p:spPr>
            </p:pic>
            <p:sp>
              <p:nvSpPr>
                <p:cNvPr id="8" name="왼쪽 중괄호 7"/>
                <p:cNvSpPr/>
                <p:nvPr/>
              </p:nvSpPr>
              <p:spPr bwMode="auto">
                <a:xfrm>
                  <a:off x="4953000" y="3970713"/>
                  <a:ext cx="76200" cy="2286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444539" y="3963783"/>
                  <a:ext cx="608012" cy="246221"/>
                </a:xfrm>
                <a:prstGeom prst="rect">
                  <a:avLst/>
                </a:prstGeom>
                <a:noFill/>
              </p:spPr>
              <p:txBody>
                <a:bodyPr wrap="square" rtlCol="0">
                  <a:spAutoFit/>
                </a:bodyPr>
                <a:lstStyle/>
                <a:p>
                  <a:r>
                    <a:rPr lang="en-US" altLang="ko-KR" sz="1000" dirty="0" smtClean="0"/>
                    <a:t>20MHz</a:t>
                  </a:r>
                  <a:endParaRPr lang="ko-KR" altLang="en-US" sz="1000"/>
                </a:p>
              </p:txBody>
            </p:sp>
            <p:sp>
              <p:nvSpPr>
                <p:cNvPr id="10" name="왼쪽 중괄호 9"/>
                <p:cNvSpPr/>
                <p:nvPr/>
              </p:nvSpPr>
              <p:spPr bwMode="auto">
                <a:xfrm>
                  <a:off x="4418011" y="3981403"/>
                  <a:ext cx="86101" cy="1925569"/>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3720639" y="4724400"/>
                  <a:ext cx="775162" cy="400110"/>
                </a:xfrm>
                <a:prstGeom prst="rect">
                  <a:avLst/>
                </a:prstGeom>
                <a:noFill/>
              </p:spPr>
              <p:txBody>
                <a:bodyPr wrap="square" rtlCol="0">
                  <a:spAutoFit/>
                </a:bodyPr>
                <a:lstStyle/>
                <a:p>
                  <a:r>
                    <a:rPr lang="en-US" altLang="ko-KR" sz="1000" dirty="0" smtClean="0"/>
                    <a:t>240MHz / 320MHz</a:t>
                  </a:r>
                  <a:endParaRPr lang="ko-KR" altLang="en-US" sz="1000"/>
                </a:p>
              </p:txBody>
            </p:sp>
            <p:sp>
              <p:nvSpPr>
                <p:cNvPr id="12" name="TextBox 11"/>
                <p:cNvSpPr txBox="1"/>
                <p:nvPr/>
              </p:nvSpPr>
              <p:spPr>
                <a:xfrm>
                  <a:off x="7329604" y="4076202"/>
                  <a:ext cx="608012" cy="246221"/>
                </a:xfrm>
                <a:prstGeom prst="rect">
                  <a:avLst/>
                </a:prstGeom>
                <a:noFill/>
              </p:spPr>
              <p:txBody>
                <a:bodyPr wrap="square" rtlCol="0">
                  <a:spAutoFit/>
                </a:bodyPr>
                <a:lstStyle/>
                <a:p>
                  <a:r>
                    <a:rPr lang="en-US" altLang="ko-KR" sz="1000" dirty="0" smtClean="0"/>
                    <a:t>40MHz</a:t>
                  </a:r>
                  <a:endParaRPr lang="ko-KR" altLang="en-US" sz="1000"/>
                </a:p>
              </p:txBody>
            </p:sp>
            <p:sp>
              <p:nvSpPr>
                <p:cNvPr id="13" name="왼쪽 중괄호 12"/>
                <p:cNvSpPr/>
                <p:nvPr/>
              </p:nvSpPr>
              <p:spPr bwMode="auto">
                <a:xfrm flipH="1">
                  <a:off x="7290591" y="3962400"/>
                  <a:ext cx="78027" cy="482531"/>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bwMode="auto">
                <a:xfrm>
                  <a:off x="5020887" y="3952704"/>
                  <a:ext cx="914400" cy="9144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6342939" y="3953193"/>
                  <a:ext cx="914400" cy="9144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오른쪽으로 구부러진 화살표 15"/>
                <p:cNvSpPr/>
                <p:nvPr/>
              </p:nvSpPr>
              <p:spPr bwMode="auto">
                <a:xfrm>
                  <a:off x="4748545" y="4572000"/>
                  <a:ext cx="204455" cy="68580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오른쪽으로 구부러진 화살표 16"/>
                <p:cNvSpPr/>
                <p:nvPr/>
              </p:nvSpPr>
              <p:spPr bwMode="auto">
                <a:xfrm>
                  <a:off x="6088936" y="4574771"/>
                  <a:ext cx="204455" cy="68580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19" name="오른쪽으로 구부러진 화살표 18"/>
              <p:cNvSpPr/>
              <p:nvPr/>
            </p:nvSpPr>
            <p:spPr bwMode="auto">
              <a:xfrm>
                <a:off x="4706060" y="5140440"/>
                <a:ext cx="218701" cy="141276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오른쪽으로 구부러진 화살표 19"/>
              <p:cNvSpPr/>
              <p:nvPr/>
            </p:nvSpPr>
            <p:spPr bwMode="auto">
              <a:xfrm>
                <a:off x="6144792" y="5119860"/>
                <a:ext cx="218701" cy="1412760"/>
              </a:xfrm>
              <a:prstGeom prst="curved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
          <p:nvSpPr>
            <p:cNvPr id="22" name="TextBox 21"/>
            <p:cNvSpPr txBox="1"/>
            <p:nvPr/>
          </p:nvSpPr>
          <p:spPr>
            <a:xfrm>
              <a:off x="5460077" y="6213765"/>
              <a:ext cx="457200" cy="276999"/>
            </a:xfrm>
            <a:prstGeom prst="rect">
              <a:avLst/>
            </a:prstGeom>
            <a:noFill/>
            <a:scene3d>
              <a:camera prst="orthographicFront">
                <a:rot lat="0" lon="0" rev="16200000"/>
              </a:camera>
              <a:lightRig rig="threePt" dir="t"/>
            </a:scene3d>
          </p:spPr>
          <p:txBody>
            <a:bodyPr wrap="square" rtlCol="0">
              <a:spAutoFit/>
            </a:bodyPr>
            <a:lstStyle/>
            <a:p>
              <a:r>
                <a:rPr lang="en-US" altLang="ko-KR" dirty="0" smtClean="0"/>
                <a:t>…</a:t>
              </a:r>
              <a:endParaRPr lang="ko-KR" altLang="en-US"/>
            </a:p>
          </p:txBody>
        </p:sp>
        <p:sp>
          <p:nvSpPr>
            <p:cNvPr id="23" name="TextBox 22"/>
            <p:cNvSpPr txBox="1"/>
            <p:nvPr/>
          </p:nvSpPr>
          <p:spPr>
            <a:xfrm>
              <a:off x="6781800" y="6213765"/>
              <a:ext cx="457200" cy="276999"/>
            </a:xfrm>
            <a:prstGeom prst="rect">
              <a:avLst/>
            </a:prstGeom>
            <a:noFill/>
            <a:scene3d>
              <a:camera prst="orthographicFront">
                <a:rot lat="0" lon="0" rev="16200000"/>
              </a:camera>
              <a:lightRig rig="threePt" dir="t"/>
            </a:scene3d>
          </p:spPr>
          <p:txBody>
            <a:bodyPr wrap="square" rtlCol="0">
              <a:spAutoFit/>
            </a:bodyPr>
            <a:lstStyle/>
            <a:p>
              <a:r>
                <a:rPr lang="en-US" altLang="ko-KR" dirty="0" smtClean="0"/>
                <a:t>…</a:t>
              </a:r>
              <a:endParaRPr lang="ko-KR" altLang="en-US"/>
            </a:p>
          </p:txBody>
        </p:sp>
      </p:grpSp>
    </p:spTree>
    <p:extLst>
      <p:ext uri="{BB962C8B-B14F-4D97-AF65-F5344CB8AC3E}">
        <p14:creationId xmlns:p14="http://schemas.microsoft.com/office/powerpoint/2010/main" val="61967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Features for 16 SS</a:t>
            </a:r>
            <a:endParaRPr lang="ko-KR" altLang="en-US" dirty="0"/>
          </a:p>
        </p:txBody>
      </p:sp>
      <p:sp>
        <p:nvSpPr>
          <p:cNvPr id="3" name="내용 개체 틀 2"/>
          <p:cNvSpPr>
            <a:spLocks noGrp="1"/>
          </p:cNvSpPr>
          <p:nvPr>
            <p:ph idx="1"/>
          </p:nvPr>
        </p:nvSpPr>
        <p:spPr/>
        <p:txBody>
          <a:bodyPr/>
          <a:lstStyle/>
          <a:p>
            <a:r>
              <a:rPr lang="en-US" altLang="ko-KR" dirty="0" smtClean="0"/>
              <a:t>Feedback overhead reduction</a:t>
            </a:r>
          </a:p>
          <a:p>
            <a:r>
              <a:rPr lang="en-US" altLang="ko-KR" dirty="0" smtClean="0"/>
              <a:t>LTF overhead reduction</a:t>
            </a:r>
          </a:p>
          <a:p>
            <a:r>
              <a:rPr lang="en-US" altLang="ko-KR" dirty="0" smtClean="0"/>
              <a:t>P-matrix</a:t>
            </a:r>
          </a:p>
          <a:p>
            <a:r>
              <a:rPr lang="en-US" altLang="ko-KR" dirty="0" smtClean="0"/>
              <a:t>CSD</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3711026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226820</TotalTime>
  <Words>2512</Words>
  <Application>Microsoft Office PowerPoint</Application>
  <PresentationFormat>화면 슬라이드 쇼(4:3)</PresentationFormat>
  <Paragraphs>269</Paragraphs>
  <Slides>22</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22</vt:i4>
      </vt:variant>
    </vt:vector>
  </HeadingPairs>
  <TitlesOfParts>
    <vt:vector size="27" baseType="lpstr">
      <vt:lpstr>굴림</vt:lpstr>
      <vt:lpstr>맑은 고딕</vt:lpstr>
      <vt:lpstr>Arial</vt:lpstr>
      <vt:lpstr>Times New Roman</vt:lpstr>
      <vt:lpstr>802-11-Submission</vt:lpstr>
      <vt:lpstr>Overview of PHY Features for EHT</vt:lpstr>
      <vt:lpstr>Introduction</vt:lpstr>
      <vt:lpstr>PHY Features for 320MHz</vt:lpstr>
      <vt:lpstr>PHY Features for 320MHz – Tone Plan</vt:lpstr>
      <vt:lpstr>PHY Features for 320MHz – EHT-STF / EHT-LTF Sequence</vt:lpstr>
      <vt:lpstr>PHY Features for 320MHz – Preamble Puncturing</vt:lpstr>
      <vt:lpstr>PHY Features for 320MHz – Phase Rotation for Legacy Part</vt:lpstr>
      <vt:lpstr>PHY Features for 320MHz – EHT-SIGB Signaling</vt:lpstr>
      <vt:lpstr>PHY Features for 16 SS</vt:lpstr>
      <vt:lpstr>PHY Features for 16 SS – Feedback Overhead Reduction</vt:lpstr>
      <vt:lpstr>PHY Features for 16 SS – EHT-LTF Overhead Reduction</vt:lpstr>
      <vt:lpstr>PHY Features for 16 SS – P-Matrix / CSD</vt:lpstr>
      <vt:lpstr>PHY Features for Multi-AP Coordination</vt:lpstr>
      <vt:lpstr>PHY Features for Multi-AP Coordination –Impairments and Requirements</vt:lpstr>
      <vt:lpstr>PHY Features for Multi-AP Coordination –AP Selection and Sounding Procedure</vt:lpstr>
      <vt:lpstr>PHY Features for Multi-AP Coordination –EHT-LTF design</vt:lpstr>
      <vt:lpstr>Additional PHY Features</vt:lpstr>
      <vt:lpstr>Additional PHY Features – PPDU Format</vt:lpstr>
      <vt:lpstr>Additional PHY Features – Higher MCS</vt:lpstr>
      <vt:lpstr>Additional PHY Features – HARQ</vt:lpstr>
      <vt:lpstr>Summary</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4444</cp:revision>
  <cp:lastPrinted>2017-07-07T02:11:09Z</cp:lastPrinted>
  <dcterms:created xsi:type="dcterms:W3CDTF">2007-05-21T21:00:37Z</dcterms:created>
  <dcterms:modified xsi:type="dcterms:W3CDTF">2018-11-12T01:13:07Z</dcterms:modified>
</cp:coreProperties>
</file>