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548" r:id="rId2"/>
    <p:sldId id="556" r:id="rId3"/>
    <p:sldId id="565" r:id="rId4"/>
    <p:sldId id="578" r:id="rId5"/>
    <p:sldId id="571" r:id="rId6"/>
    <p:sldId id="577" r:id="rId7"/>
    <p:sldId id="579" r:id="rId8"/>
    <p:sldId id="566" r:id="rId9"/>
    <p:sldId id="557" r:id="rId10"/>
    <p:sldId id="564" r:id="rId11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84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5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8" autoAdjust="0"/>
    <p:restoredTop sz="92105" autoAdjust="0"/>
  </p:normalViewPr>
  <p:slideViewPr>
    <p:cSldViewPr>
      <p:cViewPr varScale="1">
        <p:scale>
          <a:sx n="69" d="100"/>
          <a:sy n="69" d="100"/>
        </p:scale>
        <p:origin x="1147" y="67"/>
      </p:cViewPr>
      <p:guideLst>
        <p:guide orient="horz" pos="2184"/>
        <p:guide pos="2880"/>
      </p:guideLst>
    </p:cSldViewPr>
  </p:slideViewPr>
  <p:outlineViewPr>
    <p:cViewPr>
      <p:scale>
        <a:sx n="33" d="100"/>
        <a:sy n="33" d="100"/>
      </p:scale>
      <p:origin x="0" y="332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-2731" y="-86"/>
      </p:cViewPr>
      <p:guideLst>
        <p:guide orient="horz" pos="2955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defTabSz="933450" eaLnBrk="0" hangingPunct="0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299558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3662" tIns="46038" rIns="93662" bIns="46038" numCol="1" anchor="t" anchorCtr="0" compatLnSpc="1"/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 eaLnBrk="0" hangingPunct="0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66210474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0487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6852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7230" y="332740"/>
            <a:ext cx="962660" cy="276860"/>
          </a:xfrm>
        </p:spPr>
        <p:txBody>
          <a:bodyPr wrap="square"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Nov, 2018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Nov, 2018</a:t>
            </a:r>
            <a:endParaRPr lang="en-US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740"/>
            <a:ext cx="952500" cy="2768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Nov, 2018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eaLnBrk="0" hangingPunct="0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</a:t>
            </a: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802.11-18/1963r1</a:t>
            </a:r>
            <a:endParaRPr lang="en-US" sz="1800" b="1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 userDrawn="1"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 userDrawn="1"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 userDrawn="1"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1" name="Rectangle 9"/>
          <p:cNvSpPr>
            <a:spLocks noChangeArrowheads="1"/>
          </p:cNvSpPr>
          <p:nvPr userDrawn="1"/>
        </p:nvSpPr>
        <p:spPr bwMode="auto">
          <a:xfrm>
            <a:off x="7600593" y="6477000"/>
            <a:ext cx="85760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r>
              <a:rPr lang="en-US" altLang="ko-KR" sz="1200" dirty="0" smtClean="0">
                <a:latin typeface="+mj-lt"/>
              </a:rPr>
              <a:t>Nan Li (ZTE)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13" y="776177"/>
            <a:ext cx="7772400" cy="893423"/>
          </a:xfrm>
        </p:spPr>
        <p:txBody>
          <a:bodyPr/>
          <a:lstStyle/>
          <a:p>
            <a:r>
              <a:rPr lang="en-US" sz="3200" b="0" dirty="0"/>
              <a:t>Discussion on HARQ for EHT</a:t>
            </a:r>
            <a:endParaRPr lang="en-US" sz="3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dirty="0" smtClean="0"/>
              <a:t>1</a:t>
            </a:fld>
            <a:endParaRPr lang="en-US" dirty="0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768650" y="1938720"/>
            <a:ext cx="7772400" cy="381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2018-11-11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024583" y="2451142"/>
            <a:ext cx="1447800" cy="381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740"/>
            <a:ext cx="1051570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Nov, 2018</a:t>
            </a:r>
            <a:endParaRPr lang="en-US" dirty="0"/>
          </a:p>
        </p:txBody>
      </p:sp>
      <p:graphicFrame>
        <p:nvGraphicFramePr>
          <p:cNvPr id="15" name="Table 7"/>
          <p:cNvGraphicFramePr>
            <a:graphicFrameLocks noGrp="1"/>
          </p:cNvGraphicFramePr>
          <p:nvPr/>
        </p:nvGraphicFramePr>
        <p:xfrm>
          <a:off x="913130" y="2938780"/>
          <a:ext cx="7924800" cy="32893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/>
                <a:gridCol w="1112912"/>
                <a:gridCol w="2232248"/>
                <a:gridCol w="2598440"/>
              </a:tblGrid>
              <a:tr h="6223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YangDan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ZTE</a:t>
                      </a:r>
                    </a:p>
                    <a:p>
                      <a:pPr algn="ctr"/>
                      <a:r>
                        <a:rPr lang="en-US" altLang="zh-CN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Corporation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6">
                  <a:txBody>
                    <a:bodyPr/>
                    <a:lstStyle/>
                    <a:p>
                      <a:pPr rtl="0"/>
                      <a:r>
                        <a:rPr kumimoji="0" lang="en-US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No.9 Wu Xing Section</a:t>
                      </a:r>
                    </a:p>
                    <a:p>
                      <a:pPr rtl="0"/>
                      <a:r>
                        <a:rPr kumimoji="0" lang="en-US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Xi </a:t>
                      </a:r>
                      <a:r>
                        <a:rPr kumimoji="0" lang="en-US" altLang="zh-CN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Feng</a:t>
                      </a:r>
                      <a:r>
                        <a:rPr kumimoji="0" lang="en-US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Road</a:t>
                      </a:r>
                    </a:p>
                    <a:p>
                      <a:pPr rtl="0"/>
                      <a:r>
                        <a:rPr kumimoji="0" lang="en-US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Xi’an, Shaanxi Province </a:t>
                      </a:r>
                      <a:r>
                        <a:rPr kumimoji="0" lang="en-US" altLang="zh-CN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P.R.China</a:t>
                      </a:r>
                      <a:endParaRPr kumimoji="0" lang="en-US" altLang="zh-CN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yang.dan@zte.com.cn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2545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sym typeface="+mn-ea"/>
                        </a:rPr>
                        <a:t>Wei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  <a:sym typeface="+mn-ea"/>
                        </a:rPr>
                        <a:t>Ning</a:t>
                      </a:r>
                      <a:endParaRPr lang="en-US" sz="1400" dirty="0">
                        <a:solidFill>
                          <a:schemeClr val="tx1"/>
                        </a:solidFill>
                        <a:sym typeface="+mn-ea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400" dirty="0" smtClean="0">
                        <a:solidFill>
                          <a:schemeClr val="tx1"/>
                        </a:solidFill>
                        <a:sym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+mn-ea"/>
                        </a:rPr>
                        <a:t>wei.ning@zte.com.cn </a:t>
                      </a:r>
                      <a:endParaRPr kumimoji="0" lang="zh-CN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  <a:sym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  <a:sym typeface="+mn-ea"/>
                        </a:rPr>
                        <a:t>SunBo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+mn-ea"/>
                        </a:rPr>
                        <a:t>sun.bo1@zte.com.cn</a:t>
                      </a:r>
                      <a:endParaRPr kumimoji="0" lang="en-US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  <a:sym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LvJianfeng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lv.jianfeng@zte.com.cn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en-US" sz="1400" dirty="0" smtClean="0">
                          <a:solidFill>
                            <a:schemeClr val="tx1"/>
                          </a:solidFill>
                          <a:sym typeface="+mn-ea"/>
                        </a:rPr>
                        <a:t>LiNan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en-US" sz="1400" dirty="0" smtClean="0">
                        <a:solidFill>
                          <a:schemeClr val="tx1"/>
                        </a:solidFill>
                        <a:sym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+mn-ea"/>
                        </a:rPr>
                        <a:t>li.nan25@zte.com.cn</a:t>
                      </a:r>
                      <a:endParaRPr kumimoji="0" lang="zh-CN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  <a:sym typeface="+mn-ea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zh-CN" altLang="zh-CN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  <a:sym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400" dirty="0" err="1" smtClean="0">
                          <a:solidFill>
                            <a:schemeClr val="tx1"/>
                          </a:solidFill>
                          <a:sym typeface="+mn-ea"/>
                        </a:rPr>
                        <a:t>Lv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  <a:sym typeface="+mn-ea"/>
                        </a:rPr>
                        <a:t>Kaiying</a:t>
                      </a:r>
                      <a:endParaRPr lang="en-US" altLang="en-US" sz="1400" dirty="0" smtClean="0">
                        <a:solidFill>
                          <a:schemeClr val="tx1"/>
                        </a:solidFill>
                        <a:sym typeface="+mn-ea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en-US" sz="1400" dirty="0" smtClean="0">
                        <a:solidFill>
                          <a:schemeClr val="tx1"/>
                        </a:solidFill>
                        <a:sym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+mn-ea"/>
                        </a:rPr>
                        <a:t>lv.kaiying@zte.com.cn</a:t>
                      </a:r>
                      <a:endParaRPr kumimoji="0" lang="zh-CN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  <a:sym typeface="+mn-ea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zh-CN" altLang="zh-CN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  <a:sym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sym typeface="+mn-ea"/>
              </a:rPr>
              <a:t>Reference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ym typeface="+mn-ea"/>
              </a:rPr>
              <a:t>[1]</a:t>
            </a:r>
            <a:r>
              <a:rPr dirty="0">
                <a:sym typeface="+mn-ea"/>
              </a:rPr>
              <a:t>11-18-1116-00-0eht-multi-ap-harq-for-eht</a:t>
            </a:r>
          </a:p>
          <a:p>
            <a:r>
              <a:rPr lang="en-US" altLang="en-US" dirty="0">
                <a:solidFill>
                  <a:prstClr val="black"/>
                </a:solidFill>
                <a:sym typeface="+mn-ea"/>
              </a:rPr>
              <a:t>[2]11-18-1171-00-0eht-view-on-eht-objectives-and-technologies</a:t>
            </a:r>
          </a:p>
          <a:p>
            <a:r>
              <a:rPr lang="en-US" altLang="en-US">
                <a:solidFill>
                  <a:prstClr val="black"/>
                </a:solidFill>
                <a:sym typeface="+mn-ea"/>
              </a:rPr>
              <a:t>[3]11-18-1180-00-0eht-discussion-on-eht-study-group-formation</a:t>
            </a:r>
          </a:p>
          <a:p>
            <a:r>
              <a:rPr lang="en-US" altLang="en-US">
                <a:solidFill>
                  <a:prstClr val="black"/>
                </a:solidFill>
                <a:sym typeface="+mn-ea"/>
              </a:rPr>
              <a:t>[4]11-18-1587-01-0eht-harq-for-eht</a:t>
            </a:r>
          </a:p>
          <a:p>
            <a:r>
              <a:rPr lang="en-US" altLang="en-US">
                <a:solidFill>
                  <a:prstClr val="black"/>
                </a:solidFill>
                <a:sym typeface="+mn-ea"/>
              </a:rPr>
              <a:t>[5]11-18-1549-00-0eht-candidate-technology-review</a:t>
            </a:r>
          </a:p>
          <a:p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Nov, 2018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t>10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Background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z="2000" dirty="0">
                <a:sym typeface="+mn-ea"/>
              </a:rPr>
              <a:t>Various technologies features were proposed </a:t>
            </a:r>
            <a:r>
              <a:rPr lang="en-US" altLang="zh-CN" sz="2000" dirty="0" smtClean="0">
                <a:sym typeface="+mn-ea"/>
              </a:rPr>
              <a:t>in past EHT meetings </a:t>
            </a:r>
            <a:r>
              <a:rPr lang="zh-CN" altLang="en-US" sz="2000" dirty="0" smtClean="0">
                <a:sym typeface="+mn-ea"/>
              </a:rPr>
              <a:t>with </a:t>
            </a:r>
            <a:r>
              <a:rPr lang="zh-CN" altLang="en-US" sz="2000" dirty="0">
                <a:sym typeface="+mn-ea"/>
              </a:rPr>
              <a:t>a goal of improving efficiency and </a:t>
            </a:r>
            <a:r>
              <a:rPr lang="zh-CN" altLang="en-US" sz="2000" dirty="0" smtClean="0">
                <a:sym typeface="+mn-ea"/>
              </a:rPr>
              <a:t>throughput</a:t>
            </a:r>
            <a:r>
              <a:rPr lang="en-US" altLang="zh-CN" sz="2000" dirty="0" smtClean="0">
                <a:sym typeface="+mn-ea"/>
              </a:rPr>
              <a:t>, including</a:t>
            </a:r>
            <a:r>
              <a:rPr lang="zh-CN" altLang="en-US" sz="2000" dirty="0" smtClean="0">
                <a:sym typeface="+mn-ea"/>
              </a:rPr>
              <a:t>:</a:t>
            </a:r>
            <a:endParaRPr lang="en-US" sz="2000" b="0" dirty="0"/>
          </a:p>
          <a:p>
            <a:pPr lvl="1" algn="just">
              <a:buFont typeface="Arial" panose="020B0604020202020204" pitchFamily="34" charset="0"/>
              <a:buChar char="•"/>
              <a:tabLst>
                <a:tab pos="912495" algn="l"/>
                <a:tab pos="1826895" algn="l"/>
                <a:tab pos="2741295" algn="l"/>
                <a:tab pos="3655695" algn="l"/>
                <a:tab pos="4570095" algn="l"/>
                <a:tab pos="5484495" algn="l"/>
                <a:tab pos="6398895" algn="l"/>
                <a:tab pos="7313295" algn="l"/>
                <a:tab pos="8227695" algn="l"/>
                <a:tab pos="9142095" algn="l"/>
                <a:tab pos="10056495" algn="l"/>
              </a:tabLst>
            </a:pPr>
            <a:r>
              <a:rPr lang="en-US" sz="2000" dirty="0">
                <a:sym typeface="+mn-ea"/>
              </a:rPr>
              <a:t>Multi-AP transmissions</a:t>
            </a:r>
            <a:endParaRPr lang="en-US" sz="2000" dirty="0"/>
          </a:p>
          <a:p>
            <a:pPr lvl="1" algn="just">
              <a:buFont typeface="Arial" panose="020B0604020202020204" pitchFamily="34" charset="0"/>
              <a:buChar char="•"/>
              <a:tabLst>
                <a:tab pos="912495" algn="l"/>
                <a:tab pos="1826895" algn="l"/>
                <a:tab pos="2741295" algn="l"/>
                <a:tab pos="3655695" algn="l"/>
                <a:tab pos="4570095" algn="l"/>
                <a:tab pos="5484495" algn="l"/>
                <a:tab pos="6398895" algn="l"/>
                <a:tab pos="7313295" algn="l"/>
                <a:tab pos="8227695" algn="l"/>
                <a:tab pos="9142095" algn="l"/>
                <a:tab pos="10056495" algn="l"/>
              </a:tabLst>
            </a:pPr>
            <a:r>
              <a:rPr lang="en-US" sz="2000" dirty="0">
                <a:sym typeface="+mn-ea"/>
              </a:rPr>
              <a:t>Multi-band/Multi-channel aggregation</a:t>
            </a:r>
            <a:endParaRPr lang="en-US" sz="2000" dirty="0"/>
          </a:p>
          <a:p>
            <a:pPr lvl="1" algn="just">
              <a:buFont typeface="Arial" panose="020B0604020202020204" pitchFamily="34" charset="0"/>
              <a:buChar char="•"/>
              <a:tabLst>
                <a:tab pos="912495" algn="l"/>
                <a:tab pos="1826895" algn="l"/>
                <a:tab pos="2741295" algn="l"/>
                <a:tab pos="3655695" algn="l"/>
                <a:tab pos="4570095" algn="l"/>
                <a:tab pos="5484495" algn="l"/>
                <a:tab pos="6398895" algn="l"/>
                <a:tab pos="7313295" algn="l"/>
                <a:tab pos="8227695" algn="l"/>
                <a:tab pos="9142095" algn="l"/>
                <a:tab pos="10056495" algn="l"/>
              </a:tabLst>
            </a:pPr>
            <a:r>
              <a:rPr lang="en-US" sz="2000" dirty="0">
                <a:sym typeface="+mn-ea"/>
              </a:rPr>
              <a:t>HARQ</a:t>
            </a:r>
            <a:endParaRPr lang="en-US" sz="2000" dirty="0"/>
          </a:p>
          <a:p>
            <a:pPr lvl="1" algn="just">
              <a:buFont typeface="Arial" panose="020B0604020202020204" pitchFamily="34" charset="0"/>
              <a:buChar char="•"/>
              <a:tabLst>
                <a:tab pos="912495" algn="l"/>
                <a:tab pos="1826895" algn="l"/>
                <a:tab pos="2741295" algn="l"/>
                <a:tab pos="3655695" algn="l"/>
                <a:tab pos="4570095" algn="l"/>
                <a:tab pos="5484495" algn="l"/>
                <a:tab pos="6398895" algn="l"/>
                <a:tab pos="7313295" algn="l"/>
                <a:tab pos="8227695" algn="l"/>
                <a:tab pos="9142095" algn="l"/>
                <a:tab pos="10056495" algn="l"/>
              </a:tabLst>
            </a:pPr>
            <a:r>
              <a:rPr lang="en-US" sz="2000" dirty="0" smtClean="0">
                <a:sym typeface="+mn-ea"/>
              </a:rPr>
              <a:t>Wider Bandwidth </a:t>
            </a:r>
            <a:r>
              <a:rPr lang="en-US" sz="2000" dirty="0">
                <a:sym typeface="+mn-ea"/>
              </a:rPr>
              <a:t>(320 MHz)</a:t>
            </a:r>
          </a:p>
          <a:p>
            <a:pPr lvl="1" algn="just">
              <a:buFont typeface="Arial" panose="020B0604020202020204" pitchFamily="34" charset="0"/>
              <a:buChar char="•"/>
              <a:tabLst>
                <a:tab pos="912495" algn="l"/>
                <a:tab pos="1826895" algn="l"/>
                <a:tab pos="2741295" algn="l"/>
                <a:tab pos="3655695" algn="l"/>
                <a:tab pos="4570095" algn="l"/>
                <a:tab pos="5484495" algn="l"/>
                <a:tab pos="6398895" algn="l"/>
                <a:tab pos="7313295" algn="l"/>
                <a:tab pos="8227695" algn="l"/>
                <a:tab pos="9142095" algn="l"/>
                <a:tab pos="10056495" algn="l"/>
              </a:tabLst>
            </a:pPr>
            <a:endParaRPr lang="en-US" sz="2000" b="1" dirty="0" smtClean="0">
              <a:sym typeface="+mn-ea"/>
            </a:endParaRPr>
          </a:p>
          <a:p>
            <a:pPr lvl="0"/>
            <a:r>
              <a:rPr lang="en-US" sz="2000" dirty="0">
                <a:sym typeface="+mn-ea"/>
              </a:rPr>
              <a:t>In this presentation</a:t>
            </a:r>
            <a:r>
              <a:rPr lang="en-US" sz="2000" dirty="0" smtClean="0">
                <a:sym typeface="+mn-ea"/>
              </a:rPr>
              <a:t>, we provide </a:t>
            </a:r>
            <a:r>
              <a:rPr lang="en-US" sz="2000" dirty="0">
                <a:sym typeface="+mn-ea"/>
              </a:rPr>
              <a:t>our views on </a:t>
            </a:r>
            <a:r>
              <a:rPr lang="en-US" sz="2000" dirty="0" smtClean="0">
                <a:sym typeface="+mn-ea"/>
              </a:rPr>
              <a:t>implementing HARQ in a </a:t>
            </a:r>
            <a:r>
              <a:rPr lang="en-US" dirty="0" smtClean="0">
                <a:sym typeface="+mn-ea"/>
              </a:rPr>
              <a:t>802.11 system,</a:t>
            </a:r>
            <a:r>
              <a:rPr lang="en-US" sz="2000" dirty="0" smtClean="0">
                <a:sym typeface="+mn-ea"/>
              </a:rPr>
              <a:t> </a:t>
            </a:r>
            <a:r>
              <a:rPr lang="en-US" sz="2000" dirty="0">
                <a:sym typeface="+mn-ea"/>
              </a:rPr>
              <a:t>including </a:t>
            </a:r>
            <a:r>
              <a:rPr lang="en-US" sz="2000" dirty="0" smtClean="0">
                <a:sym typeface="+mn-ea"/>
              </a:rPr>
              <a:t>issues analysis </a:t>
            </a:r>
            <a:r>
              <a:rPr lang="en-US" sz="2000" dirty="0">
                <a:sym typeface="+mn-ea"/>
              </a:rPr>
              <a:t>and possible </a:t>
            </a:r>
            <a:r>
              <a:rPr lang="en-US" sz="2000" dirty="0" smtClean="0">
                <a:sym typeface="+mn-ea"/>
              </a:rPr>
              <a:t>improvement approaches.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HARQ Overview</a:t>
            </a:r>
            <a:endParaRPr lang="en-US" altLang="zh-CN">
              <a:solidFill>
                <a:schemeClr val="accent2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371599"/>
            <a:ext cx="7772400" cy="5103813"/>
          </a:xfrm>
        </p:spPr>
        <p:txBody>
          <a:bodyPr/>
          <a:lstStyle/>
          <a:p>
            <a:r>
              <a:rPr lang="en-US" sz="2000" dirty="0" smtClean="0">
                <a:sym typeface="+mn-ea"/>
              </a:rPr>
              <a:t>HARQ is widely used in cellular telecommunication to improve link performance by combing past and current retransmission.</a:t>
            </a:r>
          </a:p>
          <a:p>
            <a:pPr lvl="1"/>
            <a:r>
              <a:rPr lang="en-US" sz="1800" dirty="0" smtClean="0">
                <a:sym typeface="+mn-ea"/>
              </a:rPr>
              <a:t>The transmitter generates various HARQ packets for a dedicated data packet and transmits one of these HARQ packet versions each time.</a:t>
            </a:r>
          </a:p>
          <a:p>
            <a:pPr lvl="1"/>
            <a:r>
              <a:rPr lang="en-US" sz="1800" dirty="0" smtClean="0">
                <a:sym typeface="+mn-ea"/>
              </a:rPr>
              <a:t>The receiver stores incorrectly decoded HARQ packets, feedbacks to the transmitter whether the dedicated HARQ transmission succeeds or not.</a:t>
            </a:r>
          </a:p>
          <a:p>
            <a:pPr lvl="1"/>
            <a:r>
              <a:rPr lang="en-US" dirty="0" smtClean="0">
                <a:sym typeface="+mn-ea"/>
              </a:rPr>
              <a:t>The transmitter decides which HARQ packet version will be used for re-transmission; and the receiver will combine a HARQ re-transmission with its previous failed versions.</a:t>
            </a:r>
            <a:endParaRPr lang="en-US" sz="1800" dirty="0" smtClean="0">
              <a:sym typeface="+mn-ea"/>
            </a:endParaRPr>
          </a:p>
          <a:p>
            <a:pPr>
              <a:lnSpc>
                <a:spcPct val="120000"/>
              </a:lnSpc>
              <a:spcBef>
                <a:spcPts val="400"/>
              </a:spcBef>
              <a:spcAft>
                <a:spcPts val="600"/>
              </a:spcAft>
            </a:pPr>
            <a:r>
              <a:rPr lang="en-US" dirty="0" smtClean="0">
                <a:sym typeface="+mn-ea"/>
              </a:rPr>
              <a:t>Schemes </a:t>
            </a:r>
            <a:r>
              <a:rPr lang="en-US" dirty="0">
                <a:sym typeface="+mn-ea"/>
              </a:rPr>
              <a:t>for HARQ </a:t>
            </a:r>
            <a:r>
              <a:rPr lang="en-US" dirty="0" smtClean="0">
                <a:sym typeface="+mn-ea"/>
              </a:rPr>
              <a:t>include</a:t>
            </a:r>
            <a:r>
              <a:rPr lang="en-US" dirty="0" smtClean="0">
                <a:sym typeface="+mn-ea"/>
              </a:rPr>
              <a:t>:</a:t>
            </a:r>
            <a:endParaRPr lang="en-US" dirty="0">
              <a:sym typeface="+mn-ea"/>
            </a:endParaRPr>
          </a:p>
          <a:p>
            <a:pPr lvl="1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sym typeface="+mn-ea"/>
              </a:rPr>
              <a:t>Chase Combining (CC) HARQ</a:t>
            </a:r>
            <a:endParaRPr lang="en-US" dirty="0">
              <a:cs typeface="+mn-cs"/>
            </a:endParaRPr>
          </a:p>
          <a:p>
            <a:pPr lvl="1" algn="l">
              <a:buFont typeface="Arial" panose="020B0604020202020204" pitchFamily="34" charset="0"/>
              <a:buChar char="•"/>
            </a:pPr>
            <a:r>
              <a:rPr lang="en-US" dirty="0">
                <a:sym typeface="+mn-ea"/>
              </a:rPr>
              <a:t>Incremental Redundancy (IR) </a:t>
            </a:r>
            <a:r>
              <a:rPr lang="en-US" dirty="0" smtClean="0">
                <a:sym typeface="+mn-ea"/>
              </a:rPr>
              <a:t>HARQ</a:t>
            </a:r>
            <a:endParaRPr lang="en-US" dirty="0">
              <a:sym typeface="+mn-ea"/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ym typeface="+mn-ea"/>
              </a:rPr>
              <a:t>[1], [2], [3],[4] has discussed about Hybrid ARQ about increasing reliability, efficiency and reducing latency</a:t>
            </a:r>
            <a:r>
              <a:rPr lang="en-US" dirty="0" smtClean="0">
                <a:sym typeface="+mn-ea"/>
              </a:rPr>
              <a:t>.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sym typeface="+mn-ea"/>
              </a:rPr>
              <a:t>Channel coding for HARQ:  BCC and LDPC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>
              <a:sym typeface="+mn-ea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 lvl="1" algn="l">
              <a:buFont typeface="Arial" panose="020B0604020202020204" pitchFamily="34" charset="0"/>
              <a:buChar char="•"/>
            </a:pPr>
            <a:endParaRPr lang="en-US" sz="2250" dirty="0" smtClean="0">
              <a:sym typeface="+mn-ea"/>
            </a:endParaRPr>
          </a:p>
          <a:p>
            <a:pPr>
              <a:lnSpc>
                <a:spcPct val="120000"/>
              </a:lnSpc>
              <a:spcBef>
                <a:spcPts val="400"/>
              </a:spcBef>
              <a:spcAft>
                <a:spcPts val="600"/>
              </a:spcAft>
            </a:pPr>
            <a:endParaRPr lang="en-US" sz="2000" dirty="0" smtClean="0">
              <a:sym typeface="+mn-ea"/>
            </a:endParaRPr>
          </a:p>
          <a:p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Nov, 2018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Why using HARQ in a 802.11 system?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>
            <a:normAutofit fontScale="97500"/>
          </a:bodyPr>
          <a:lstStyle/>
          <a:p>
            <a:r>
              <a:rPr lang="en-US" altLang="zh-CN" dirty="0" smtClean="0"/>
              <a:t>HARQ’s benefit to existing systems</a:t>
            </a:r>
          </a:p>
          <a:p>
            <a:pPr lvl="1"/>
            <a:r>
              <a:rPr lang="en-US" altLang="zh-CN" dirty="0" smtClean="0"/>
              <a:t>Improve coverage and link robust.</a:t>
            </a:r>
          </a:p>
          <a:p>
            <a:pPr lvl="1"/>
            <a:r>
              <a:rPr lang="en-US" altLang="zh-CN" dirty="0" smtClean="0"/>
              <a:t>Reduce re-transmission latency (compared to ARQ mechanism).</a:t>
            </a:r>
          </a:p>
          <a:p>
            <a:pPr lvl="1"/>
            <a:endParaRPr lang="en-US" altLang="zh-CN" dirty="0" smtClean="0"/>
          </a:p>
          <a:p>
            <a:r>
              <a:rPr lang="en-US" altLang="zh-CN" dirty="0"/>
              <a:t>HARQ can help 802.11 to reduce re-transmission </a:t>
            </a:r>
            <a:r>
              <a:rPr lang="en-US" altLang="zh-CN" dirty="0" smtClean="0"/>
              <a:t>latency</a:t>
            </a:r>
          </a:p>
          <a:p>
            <a:pPr lvl="1"/>
            <a:r>
              <a:rPr lang="en-US" altLang="zh-CN" dirty="0" smtClean="0"/>
              <a:t>CC and IR can leverage the information in failed received packets. The combining gain can help to reduce the re-transmission times </a:t>
            </a:r>
            <a:r>
              <a:rPr lang="en-US" dirty="0" smtClean="0">
                <a:cs typeface="+mn-ea"/>
              </a:rPr>
              <a:t>and the</a:t>
            </a:r>
            <a:r>
              <a:rPr lang="en-US" dirty="0" smtClean="0">
                <a:cs typeface="+mn-ea"/>
                <a:sym typeface="+mn-ea"/>
              </a:rPr>
              <a:t> re-transmission </a:t>
            </a:r>
            <a:r>
              <a:rPr lang="en-US" dirty="0" smtClean="0">
                <a:cs typeface="+mn-ea"/>
              </a:rPr>
              <a:t>overhead</a:t>
            </a:r>
            <a:r>
              <a:rPr lang="en-US" altLang="zh-CN" dirty="0" smtClean="0"/>
              <a:t>.</a:t>
            </a:r>
          </a:p>
          <a:p>
            <a:pPr lvl="1"/>
            <a:endParaRPr lang="zh-CN" altLang="en-US" dirty="0"/>
          </a:p>
          <a:p>
            <a:r>
              <a:rPr lang="en-US" altLang="zh-CN" dirty="0" smtClean="0"/>
              <a:t>HARQ can help 802.11 on high throughput low latency applications.</a:t>
            </a:r>
          </a:p>
          <a:p>
            <a:pPr lvl="1"/>
            <a:endParaRPr lang="en-US" altLang="zh-CN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ym typeface="+mn-ea"/>
              </a:rPr>
              <a:t>Challenge of deploying HARQ in a 802.11 system</a:t>
            </a:r>
            <a:endParaRPr lang="en-US" altLang="zh-CN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24535" y="1601470"/>
            <a:ext cx="7772400" cy="4495800"/>
          </a:xfrm>
        </p:spPr>
        <p:txBody>
          <a:bodyPr>
            <a:normAutofit fontScale="92500" lnSpcReduction="20000"/>
          </a:bodyPr>
          <a:lstStyle/>
          <a:p>
            <a:r>
              <a:rPr lang="en-US" sz="1800" dirty="0" smtClean="0">
                <a:solidFill>
                  <a:schemeClr val="tx1"/>
                </a:solidFill>
                <a:sym typeface="+mn-ea"/>
              </a:rPr>
              <a:t>HARQ performs well in cellular telecommunication for the following reasons: </a:t>
            </a:r>
          </a:p>
          <a:p>
            <a:pPr lvl="1"/>
            <a:r>
              <a:rPr lang="en-US" sz="1600" dirty="0" smtClean="0">
                <a:solidFill>
                  <a:schemeClr val="tx1"/>
                </a:solidFill>
                <a:sym typeface="+mn-ea"/>
              </a:rPr>
              <a:t>the target receiver is unambiguous because of the scheduling of </a:t>
            </a:r>
            <a:r>
              <a:rPr lang="en-US" sz="1600" dirty="0" err="1" smtClean="0">
                <a:solidFill>
                  <a:schemeClr val="tx1"/>
                </a:solidFill>
                <a:sym typeface="+mn-ea"/>
              </a:rPr>
              <a:t>eNB</a:t>
            </a:r>
            <a:endParaRPr lang="en-US" sz="1600" dirty="0" smtClean="0">
              <a:solidFill>
                <a:schemeClr val="tx1"/>
              </a:solidFill>
              <a:sym typeface="+mn-ea"/>
            </a:endParaRPr>
          </a:p>
          <a:p>
            <a:pPr lvl="1"/>
            <a:r>
              <a:rPr lang="en-US" sz="1600" dirty="0" smtClean="0">
                <a:solidFill>
                  <a:schemeClr val="tx1"/>
                </a:solidFill>
                <a:sym typeface="+mn-ea"/>
              </a:rPr>
              <a:t>Interference is mostly from neighbor cells</a:t>
            </a:r>
          </a:p>
          <a:p>
            <a:pPr lvl="1"/>
            <a:r>
              <a:rPr lang="en-US" sz="1600" dirty="0" smtClean="0">
                <a:solidFill>
                  <a:schemeClr val="tx1"/>
                </a:solidFill>
                <a:sym typeface="+mn-ea"/>
              </a:rPr>
              <a:t>Failure</a:t>
            </a:r>
            <a:r>
              <a:rPr lang="en-US" altLang="zh-CN" sz="1600" dirty="0" smtClean="0">
                <a:solidFill>
                  <a:schemeClr val="tx1"/>
                </a:solidFill>
                <a:ea typeface="宋体" panose="02010600030101010101" pitchFamily="2" charset="-122"/>
                <a:sym typeface="+mn-ea"/>
              </a:rPr>
              <a:t> of packet </a:t>
            </a:r>
            <a:r>
              <a:rPr lang="en-US" sz="1600" dirty="0" smtClean="0">
                <a:solidFill>
                  <a:schemeClr val="tx1"/>
                </a:solidFill>
                <a:sym typeface="+mn-ea"/>
              </a:rPr>
              <a:t>receiving</a:t>
            </a:r>
            <a:r>
              <a:rPr lang="en-US" altLang="zh-CN" sz="1600" dirty="0" smtClean="0">
                <a:solidFill>
                  <a:schemeClr val="tx1"/>
                </a:solidFill>
                <a:ea typeface="宋体" panose="02010600030101010101" pitchFamily="2" charset="-122"/>
                <a:sym typeface="+mn-ea"/>
              </a:rPr>
              <a:t> is mainly caused by poor link quality </a:t>
            </a:r>
          </a:p>
          <a:p>
            <a:pPr lvl="1"/>
            <a:endParaRPr lang="en-US" altLang="zh-CN" sz="1600" dirty="0" smtClean="0">
              <a:solidFill>
                <a:schemeClr val="tx1"/>
              </a:solidFill>
              <a:ea typeface="宋体" panose="02010600030101010101" pitchFamily="2" charset="-122"/>
              <a:sym typeface="+mn-ea"/>
            </a:endParaRPr>
          </a:p>
          <a:p>
            <a:pPr lvl="0"/>
            <a:r>
              <a:rPr lang="en-US" sz="1800" dirty="0" smtClean="0">
                <a:solidFill>
                  <a:schemeClr val="tx1"/>
                </a:solidFill>
                <a:sym typeface="+mn-ea"/>
              </a:rPr>
              <a:t>To implement HARQ in a 802.11-like system, some issues should be considered, including:                            </a:t>
            </a:r>
          </a:p>
          <a:p>
            <a:pPr marL="457200" lvl="1" indent="0">
              <a:buNone/>
            </a:pPr>
            <a:r>
              <a:rPr lang="en-US" dirty="0" smtClean="0">
                <a:sym typeface="+mn-ea"/>
              </a:rPr>
              <a:t>A) For a receiver to identify the transmitter and the intended receiver of a failed received PPDU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chemeClr val="tx1"/>
                </a:solidFill>
                <a:sym typeface="+mn-ea"/>
              </a:rPr>
              <a:t>B) For a receiver to identify the reason of a failed receiving, interference or collision? </a:t>
            </a:r>
          </a:p>
          <a:p>
            <a:pPr marL="457200" lvl="1" indent="0">
              <a:buNone/>
            </a:pPr>
            <a:r>
              <a:rPr lang="en-US" dirty="0" smtClean="0">
                <a:sym typeface="+mn-ea"/>
              </a:rPr>
              <a:t>C) For a receiver to indicate a failed receiving to the identified transmitter</a:t>
            </a:r>
          </a:p>
          <a:p>
            <a:pPr marL="457200" lvl="1" indent="0">
              <a:buNone/>
            </a:pPr>
            <a:r>
              <a:rPr lang="en-US" dirty="0" smtClean="0">
                <a:sym typeface="+mn-ea"/>
              </a:rPr>
              <a:t>D) For the transmitter and receiver to manage the HARQ lifecycle for a dedicated data packet transmitting/receiving and possible parallel HARQ sessions </a:t>
            </a:r>
          </a:p>
          <a:p>
            <a:pPr lvl="1"/>
            <a:endParaRPr lang="en-US" altLang="zh-CN" sz="2000" dirty="0" smtClean="0">
              <a:solidFill>
                <a:schemeClr val="tx1"/>
              </a:solidFill>
              <a:ea typeface="宋体" panose="02010600030101010101" pitchFamily="2" charset="-122"/>
              <a:sym typeface="+mn-ea"/>
            </a:endParaRPr>
          </a:p>
          <a:p>
            <a:pPr lvl="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  <a:sym typeface="+mn-ea"/>
              </a:rPr>
              <a:t>To simplify the challenges, it’s better to using HARQ in some scenarios </a:t>
            </a:r>
            <a:r>
              <a:rPr lang="en-US" sz="1800" dirty="0" smtClean="0">
                <a:sym typeface="+mn-ea"/>
              </a:rPr>
              <a:t>where some of above issues are easy to resolved. For example, in the two scenarios illustrated in next page, challenge A) and B) can be mitigated.</a:t>
            </a:r>
            <a:endParaRPr lang="en-US" altLang="zh-CN" sz="1455" dirty="0" smtClean="0">
              <a:solidFill>
                <a:srgbClr val="FF0000"/>
              </a:solidFill>
              <a:ea typeface="宋体" panose="02010600030101010101" pitchFamily="2" charset="-122"/>
              <a:sym typeface="+mn-ea"/>
            </a:endParaRPr>
          </a:p>
          <a:p>
            <a:pPr marL="0" lvl="0" indent="0">
              <a:lnSpc>
                <a:spcPct val="90000"/>
              </a:lnSpc>
              <a:buFont typeface="Arial" panose="020B0604020202020204" pitchFamily="34" charset="0"/>
              <a:buNone/>
            </a:pPr>
            <a:endParaRPr lang="en-US" sz="1800" dirty="0"/>
          </a:p>
          <a:p>
            <a:pPr lvl="0"/>
            <a:endParaRPr lang="en-US" dirty="0" smtClean="0">
              <a:sym typeface="+mn-ea"/>
            </a:endParaRPr>
          </a:p>
          <a:p>
            <a:pPr lvl="0"/>
            <a:endParaRPr lang="en-US" dirty="0" smtClean="0">
              <a:sym typeface="+mn-ea"/>
            </a:endParaRPr>
          </a:p>
          <a:p>
            <a:pPr lvl="1"/>
            <a:endParaRPr lang="en-US" sz="1800" dirty="0" smtClean="0">
              <a:sym typeface="+mn-ea"/>
            </a:endParaRPr>
          </a:p>
          <a:p>
            <a:pPr lvl="1"/>
            <a:endParaRPr lang="en-US" sz="1800" dirty="0" smtClean="0">
              <a:sym typeface="+mn-ea"/>
            </a:endParaRPr>
          </a:p>
          <a:p>
            <a:endParaRPr lang="en-US" sz="2000" dirty="0" smtClean="0"/>
          </a:p>
          <a:p>
            <a:pPr>
              <a:lnSpc>
                <a:spcPct val="120000"/>
              </a:lnSpc>
              <a:spcBef>
                <a:spcPts val="400"/>
              </a:spcBef>
              <a:spcAft>
                <a:spcPts val="600"/>
              </a:spcAft>
            </a:pPr>
            <a:endParaRPr lang="en-US" sz="2000" dirty="0" smtClean="0">
              <a:sym typeface="+mn-ea"/>
            </a:endParaRPr>
          </a:p>
          <a:p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Nov, 2018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ym typeface="+mn-ea"/>
              </a:rPr>
              <a:t>Example HARQ Scenarios in 802.11 System (1/2)</a:t>
            </a:r>
            <a:endParaRPr lang="en-US" altLang="zh-CN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24535" y="1601470"/>
            <a:ext cx="7772400" cy="1951355"/>
          </a:xfrm>
        </p:spPr>
        <p:txBody>
          <a:bodyPr/>
          <a:lstStyle/>
          <a:p>
            <a:pPr lvl="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sym typeface="+mn-ea"/>
              </a:rPr>
              <a:t>Scenario 1: Trigger-based transmission:</a:t>
            </a:r>
            <a:endParaRPr lang="en-US" sz="1800" dirty="0" smtClean="0">
              <a:sym typeface="+mn-ea"/>
            </a:endParaRP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600" dirty="0" smtClean="0">
                <a:cs typeface="+mn-ea"/>
                <a:sym typeface="+mn-ea"/>
              </a:rPr>
              <a:t>AP </a:t>
            </a:r>
            <a:r>
              <a:rPr lang="en-US" sz="1600" dirty="0" smtClean="0">
                <a:sym typeface="+mn-ea"/>
              </a:rPr>
              <a:t>sends trigger frame to allocate resources for a number of STAs, and expects to receive TB PPDUs on those </a:t>
            </a:r>
            <a:r>
              <a:rPr lang="en-US" sz="1600" dirty="0" err="1" smtClean="0">
                <a:sym typeface="+mn-ea"/>
              </a:rPr>
              <a:t>RUs.</a:t>
            </a:r>
            <a:r>
              <a:rPr lang="en-US" sz="1600" dirty="0" smtClean="0">
                <a:sym typeface="+mn-ea"/>
              </a:rPr>
              <a:t> 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600" dirty="0" smtClean="0">
                <a:sym typeface="+mn-ea"/>
              </a:rPr>
              <a:t>If any of the TB PPDUs receiving fails, AP is to be the intended receiver of the PPDU with a high probability. Therefore the AP can record this failed receiving for combining.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600" dirty="0" smtClean="0">
                <a:sym typeface="+mn-ea"/>
              </a:rPr>
              <a:t>Collision within BSS could be mitigated with AP's scheduling. </a:t>
            </a:r>
            <a:endParaRPr lang="en-US" sz="1800" dirty="0" smtClean="0">
              <a:sym typeface="+mn-ea"/>
            </a:endParaRPr>
          </a:p>
          <a:p>
            <a:pPr lvl="1"/>
            <a:endParaRPr lang="en-US" sz="1800" dirty="0" smtClean="0">
              <a:sym typeface="+mn-ea"/>
            </a:endParaRPr>
          </a:p>
          <a:p>
            <a:endParaRPr lang="en-US" sz="2000" dirty="0" smtClean="0"/>
          </a:p>
          <a:p>
            <a:pPr>
              <a:lnSpc>
                <a:spcPct val="120000"/>
              </a:lnSpc>
              <a:spcBef>
                <a:spcPts val="400"/>
              </a:spcBef>
              <a:spcAft>
                <a:spcPts val="600"/>
              </a:spcAft>
            </a:pPr>
            <a:endParaRPr lang="en-US" sz="2000" dirty="0" smtClean="0">
              <a:sym typeface="+mn-ea"/>
            </a:endParaRPr>
          </a:p>
          <a:p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Nov, 2018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t>6</a:t>
            </a:fld>
            <a:endParaRPr lang="en-US"/>
          </a:p>
        </p:txBody>
      </p:sp>
      <p:cxnSp>
        <p:nvCxnSpPr>
          <p:cNvPr id="12" name="直接连接符 11"/>
          <p:cNvCxnSpPr/>
          <p:nvPr/>
        </p:nvCxnSpPr>
        <p:spPr>
          <a:xfrm>
            <a:off x="1442085" y="4362450"/>
            <a:ext cx="623697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3" name="直接连接符 12"/>
          <p:cNvCxnSpPr/>
          <p:nvPr/>
        </p:nvCxnSpPr>
        <p:spPr>
          <a:xfrm>
            <a:off x="1491615" y="4977130"/>
            <a:ext cx="6760845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4" name="直接连接符 13"/>
          <p:cNvCxnSpPr/>
          <p:nvPr/>
        </p:nvCxnSpPr>
        <p:spPr>
          <a:xfrm>
            <a:off x="1453515" y="5571490"/>
            <a:ext cx="6809105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5" name="直接连接符 14"/>
          <p:cNvCxnSpPr/>
          <p:nvPr/>
        </p:nvCxnSpPr>
        <p:spPr>
          <a:xfrm>
            <a:off x="1442085" y="6059805"/>
            <a:ext cx="679958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6" name="文本框 15"/>
          <p:cNvSpPr txBox="1"/>
          <p:nvPr/>
        </p:nvSpPr>
        <p:spPr>
          <a:xfrm>
            <a:off x="836930" y="4224655"/>
            <a:ext cx="424815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/>
              <a:t>AP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760730" y="4839335"/>
            <a:ext cx="541655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/>
              <a:t>STA1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778510" y="5369560"/>
            <a:ext cx="541655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/>
              <a:t>STA2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760730" y="5922010"/>
            <a:ext cx="541655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/>
              <a:t>STA3</a:t>
            </a:r>
          </a:p>
        </p:txBody>
      </p:sp>
      <p:sp>
        <p:nvSpPr>
          <p:cNvPr id="20" name="矩形 19"/>
          <p:cNvSpPr/>
          <p:nvPr/>
        </p:nvSpPr>
        <p:spPr>
          <a:xfrm>
            <a:off x="1447800" y="4078605"/>
            <a:ext cx="838200" cy="28384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trigger</a:t>
            </a:r>
          </a:p>
        </p:txBody>
      </p:sp>
      <p:sp>
        <p:nvSpPr>
          <p:cNvPr id="22" name="矩形 21"/>
          <p:cNvSpPr/>
          <p:nvPr/>
        </p:nvSpPr>
        <p:spPr>
          <a:xfrm>
            <a:off x="2697480" y="4693285"/>
            <a:ext cx="1134745" cy="28384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HE TB PPDU</a:t>
            </a:r>
          </a:p>
        </p:txBody>
      </p:sp>
      <p:sp>
        <p:nvSpPr>
          <p:cNvPr id="23" name="矩形 22"/>
          <p:cNvSpPr/>
          <p:nvPr/>
        </p:nvSpPr>
        <p:spPr>
          <a:xfrm>
            <a:off x="2708275" y="5287645"/>
            <a:ext cx="1134745" cy="28384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HE TB PPDU</a:t>
            </a:r>
          </a:p>
        </p:txBody>
      </p:sp>
      <p:cxnSp>
        <p:nvCxnSpPr>
          <p:cNvPr id="25" name="直接连接符 24"/>
          <p:cNvCxnSpPr/>
          <p:nvPr/>
        </p:nvCxnSpPr>
        <p:spPr>
          <a:xfrm>
            <a:off x="2290445" y="3884930"/>
            <a:ext cx="0" cy="246062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</p:spPr>
      </p:cxnSp>
      <p:cxnSp>
        <p:nvCxnSpPr>
          <p:cNvPr id="26" name="直接连接符 25"/>
          <p:cNvCxnSpPr/>
          <p:nvPr/>
        </p:nvCxnSpPr>
        <p:spPr>
          <a:xfrm>
            <a:off x="2697480" y="3884930"/>
            <a:ext cx="0" cy="246062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</p:spPr>
      </p:cxnSp>
      <p:sp>
        <p:nvSpPr>
          <p:cNvPr id="27" name="矩形 26"/>
          <p:cNvSpPr/>
          <p:nvPr/>
        </p:nvSpPr>
        <p:spPr>
          <a:xfrm>
            <a:off x="4271645" y="4078605"/>
            <a:ext cx="911860" cy="28384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BA+trigger</a:t>
            </a:r>
          </a:p>
        </p:txBody>
      </p:sp>
      <p:sp>
        <p:nvSpPr>
          <p:cNvPr id="28" name="矩形 27"/>
          <p:cNvSpPr/>
          <p:nvPr/>
        </p:nvSpPr>
        <p:spPr>
          <a:xfrm>
            <a:off x="5655945" y="5775960"/>
            <a:ext cx="1111250" cy="28384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HE TB PPDU</a:t>
            </a:r>
          </a:p>
        </p:txBody>
      </p:sp>
      <p:cxnSp>
        <p:nvCxnSpPr>
          <p:cNvPr id="29" name="直接连接符 28"/>
          <p:cNvCxnSpPr/>
          <p:nvPr/>
        </p:nvCxnSpPr>
        <p:spPr>
          <a:xfrm>
            <a:off x="5183505" y="3821430"/>
            <a:ext cx="0" cy="246062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</p:spPr>
      </p:cxnSp>
      <p:cxnSp>
        <p:nvCxnSpPr>
          <p:cNvPr id="30" name="直接连接符 29"/>
          <p:cNvCxnSpPr/>
          <p:nvPr/>
        </p:nvCxnSpPr>
        <p:spPr>
          <a:xfrm>
            <a:off x="5655945" y="3884930"/>
            <a:ext cx="0" cy="246062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</p:spPr>
      </p:cxnSp>
      <p:cxnSp>
        <p:nvCxnSpPr>
          <p:cNvPr id="31" name="直接连接符 30"/>
          <p:cNvCxnSpPr/>
          <p:nvPr/>
        </p:nvCxnSpPr>
        <p:spPr>
          <a:xfrm>
            <a:off x="2971800" y="5181600"/>
            <a:ext cx="609600" cy="54165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2" name="直接连接符 31"/>
          <p:cNvCxnSpPr/>
          <p:nvPr/>
        </p:nvCxnSpPr>
        <p:spPr>
          <a:xfrm>
            <a:off x="3832225" y="3884930"/>
            <a:ext cx="0" cy="246062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</p:spPr>
      </p:cxnSp>
      <p:cxnSp>
        <p:nvCxnSpPr>
          <p:cNvPr id="33" name="直接连接符 32"/>
          <p:cNvCxnSpPr/>
          <p:nvPr/>
        </p:nvCxnSpPr>
        <p:spPr>
          <a:xfrm>
            <a:off x="4271645" y="3884930"/>
            <a:ext cx="0" cy="246062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</p:spPr>
      </p:cxnSp>
      <p:cxnSp>
        <p:nvCxnSpPr>
          <p:cNvPr id="34" name="直接连接符 33"/>
          <p:cNvCxnSpPr/>
          <p:nvPr/>
        </p:nvCxnSpPr>
        <p:spPr>
          <a:xfrm flipV="1">
            <a:off x="3067685" y="5181600"/>
            <a:ext cx="437515" cy="5588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7" name="直接箭头连接符 36"/>
          <p:cNvCxnSpPr/>
          <p:nvPr/>
        </p:nvCxnSpPr>
        <p:spPr>
          <a:xfrm>
            <a:off x="2046605" y="3990975"/>
            <a:ext cx="24384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 w="sm" len="sm"/>
          </a:ln>
        </p:spPr>
      </p:cxnSp>
      <p:cxnSp>
        <p:nvCxnSpPr>
          <p:cNvPr id="38" name="直接箭头连接符 37"/>
          <p:cNvCxnSpPr/>
          <p:nvPr/>
        </p:nvCxnSpPr>
        <p:spPr>
          <a:xfrm flipH="1">
            <a:off x="2682875" y="4001770"/>
            <a:ext cx="212725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 w="sm" len="sm"/>
          </a:ln>
        </p:spPr>
      </p:cxnSp>
      <p:sp>
        <p:nvSpPr>
          <p:cNvPr id="39" name="文本框 38"/>
          <p:cNvSpPr txBox="1"/>
          <p:nvPr/>
        </p:nvSpPr>
        <p:spPr>
          <a:xfrm>
            <a:off x="2245995" y="3714750"/>
            <a:ext cx="495300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/>
              <a:t>SIFS</a:t>
            </a:r>
          </a:p>
        </p:txBody>
      </p:sp>
      <p:cxnSp>
        <p:nvCxnSpPr>
          <p:cNvPr id="40" name="直接箭头连接符 39"/>
          <p:cNvCxnSpPr/>
          <p:nvPr/>
        </p:nvCxnSpPr>
        <p:spPr>
          <a:xfrm>
            <a:off x="3599180" y="4002405"/>
            <a:ext cx="24384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 w="sm" len="sm"/>
          </a:ln>
        </p:spPr>
      </p:cxnSp>
      <p:cxnSp>
        <p:nvCxnSpPr>
          <p:cNvPr id="43" name="直接箭头连接符 42"/>
          <p:cNvCxnSpPr/>
          <p:nvPr/>
        </p:nvCxnSpPr>
        <p:spPr>
          <a:xfrm flipH="1">
            <a:off x="4269105" y="3990975"/>
            <a:ext cx="212725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 w="sm" len="sm"/>
          </a:ln>
        </p:spPr>
      </p:cxnSp>
      <p:sp>
        <p:nvSpPr>
          <p:cNvPr id="44" name="文本框 43"/>
          <p:cNvSpPr txBox="1"/>
          <p:nvPr/>
        </p:nvSpPr>
        <p:spPr>
          <a:xfrm>
            <a:off x="3850005" y="3726815"/>
            <a:ext cx="495300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/>
              <a:t>SIFS</a:t>
            </a:r>
          </a:p>
        </p:txBody>
      </p:sp>
      <p:cxnSp>
        <p:nvCxnSpPr>
          <p:cNvPr id="45" name="直接箭头连接符 44"/>
          <p:cNvCxnSpPr/>
          <p:nvPr/>
        </p:nvCxnSpPr>
        <p:spPr>
          <a:xfrm>
            <a:off x="4939665" y="3990340"/>
            <a:ext cx="24384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 w="sm" len="sm"/>
          </a:ln>
        </p:spPr>
      </p:cxnSp>
      <p:cxnSp>
        <p:nvCxnSpPr>
          <p:cNvPr id="48" name="直接箭头连接符 47"/>
          <p:cNvCxnSpPr/>
          <p:nvPr/>
        </p:nvCxnSpPr>
        <p:spPr>
          <a:xfrm flipH="1">
            <a:off x="5657215" y="4002405"/>
            <a:ext cx="212725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 w="sm" len="sm"/>
          </a:ln>
        </p:spPr>
      </p:cxnSp>
      <p:sp>
        <p:nvSpPr>
          <p:cNvPr id="49" name="文本框 48"/>
          <p:cNvSpPr txBox="1"/>
          <p:nvPr/>
        </p:nvSpPr>
        <p:spPr>
          <a:xfrm>
            <a:off x="5161915" y="3803015"/>
            <a:ext cx="495300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/>
              <a:t>SIFS</a:t>
            </a:r>
          </a:p>
        </p:txBody>
      </p:sp>
      <p:sp>
        <p:nvSpPr>
          <p:cNvPr id="50" name="矩形 49"/>
          <p:cNvSpPr/>
          <p:nvPr/>
        </p:nvSpPr>
        <p:spPr>
          <a:xfrm>
            <a:off x="5656580" y="5287645"/>
            <a:ext cx="1111250" cy="28384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HE TB PPDU</a:t>
            </a:r>
          </a:p>
        </p:txBody>
      </p:sp>
      <p:sp>
        <p:nvSpPr>
          <p:cNvPr id="51" name="矩形 50"/>
          <p:cNvSpPr/>
          <p:nvPr/>
        </p:nvSpPr>
        <p:spPr>
          <a:xfrm>
            <a:off x="7113905" y="4078605"/>
            <a:ext cx="1102995" cy="28384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Multi-STA BA</a:t>
            </a:r>
          </a:p>
        </p:txBody>
      </p:sp>
      <p:cxnSp>
        <p:nvCxnSpPr>
          <p:cNvPr id="57" name="直接连接符 56"/>
          <p:cNvCxnSpPr/>
          <p:nvPr/>
        </p:nvCxnSpPr>
        <p:spPr>
          <a:xfrm>
            <a:off x="6767830" y="3850005"/>
            <a:ext cx="0" cy="246062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</p:spPr>
      </p:cxnSp>
      <p:cxnSp>
        <p:nvCxnSpPr>
          <p:cNvPr id="58" name="直接连接符 57"/>
          <p:cNvCxnSpPr/>
          <p:nvPr/>
        </p:nvCxnSpPr>
        <p:spPr>
          <a:xfrm>
            <a:off x="7113905" y="3850005"/>
            <a:ext cx="0" cy="246062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</p:spPr>
      </p:cxnSp>
      <p:cxnSp>
        <p:nvCxnSpPr>
          <p:cNvPr id="59" name="直接箭头连接符 58"/>
          <p:cNvCxnSpPr/>
          <p:nvPr/>
        </p:nvCxnSpPr>
        <p:spPr>
          <a:xfrm>
            <a:off x="6523990" y="4002405"/>
            <a:ext cx="24384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 w="sm" len="sm"/>
          </a:ln>
        </p:spPr>
      </p:cxnSp>
      <p:cxnSp>
        <p:nvCxnSpPr>
          <p:cNvPr id="60" name="直接箭头连接符 59"/>
          <p:cNvCxnSpPr/>
          <p:nvPr/>
        </p:nvCxnSpPr>
        <p:spPr>
          <a:xfrm flipH="1">
            <a:off x="7113905" y="3990975"/>
            <a:ext cx="212725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 w="sm" len="sm"/>
          </a:ln>
        </p:spPr>
      </p:cxnSp>
      <p:sp>
        <p:nvSpPr>
          <p:cNvPr id="61" name="文本框 60"/>
          <p:cNvSpPr txBox="1"/>
          <p:nvPr/>
        </p:nvSpPr>
        <p:spPr>
          <a:xfrm>
            <a:off x="6699885" y="3821430"/>
            <a:ext cx="495300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/>
              <a:t>SIFS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ym typeface="+mn-ea"/>
              </a:rPr>
              <a:t>Example HARQ Scenarios in 802.11 System (2/2)</a:t>
            </a:r>
            <a:endParaRPr lang="en-US" altLang="zh-CN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24535" y="1601470"/>
            <a:ext cx="7772400" cy="2284730"/>
          </a:xfrm>
        </p:spPr>
        <p:txBody>
          <a:bodyPr/>
          <a:lstStyle/>
          <a:p>
            <a:pPr lvl="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sym typeface="+mn-ea"/>
              </a:rPr>
              <a:t>Scenario 2: Multi-AP Deployment:</a:t>
            </a:r>
            <a:endParaRPr lang="en-US" sz="1800" dirty="0" smtClean="0">
              <a:sym typeface="+mn-ea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>
                <a:cs typeface="+mn-ea"/>
                <a:sym typeface="+mn-ea"/>
              </a:rPr>
              <a:t>APs in multi-AP deployment communicate directly or indirectly with each other for coordination. Or the coordination is done by a central AP as shown in the figure.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 smtClean="0">
                <a:cs typeface="+mn-ea"/>
                <a:sym typeface="+mn-ea"/>
              </a:rPr>
              <a:t>AP </a:t>
            </a:r>
            <a:r>
              <a:rPr lang="en-US" altLang="zh-CN" sz="1600" dirty="0">
                <a:cs typeface="+mn-ea"/>
                <a:sym typeface="+mn-ea"/>
              </a:rPr>
              <a:t>coordination helps multiple APs to reduce interference and collision between OBSS</a:t>
            </a:r>
          </a:p>
          <a:p>
            <a:pPr marL="0" lvl="0" indent="0">
              <a:lnSpc>
                <a:spcPct val="90000"/>
              </a:lnSpc>
              <a:buFont typeface="Arial" panose="020B0604020202020204" pitchFamily="34" charset="0"/>
              <a:buNone/>
            </a:pPr>
            <a:endParaRPr lang="en-US" sz="1800" dirty="0"/>
          </a:p>
          <a:p>
            <a:pPr>
              <a:lnSpc>
                <a:spcPct val="120000"/>
              </a:lnSpc>
              <a:spcBef>
                <a:spcPts val="400"/>
              </a:spcBef>
              <a:spcAft>
                <a:spcPts val="600"/>
              </a:spcAft>
            </a:pPr>
            <a:endParaRPr lang="en-US" sz="2000" dirty="0" smtClean="0">
              <a:sym typeface="+mn-ea"/>
            </a:endParaRPr>
          </a:p>
          <a:p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Nov, 2018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t>7</a:t>
            </a:fld>
            <a:endParaRPr lang="en-US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5795" y="3200400"/>
            <a:ext cx="4992512" cy="3177478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ym typeface="+mn-ea"/>
              </a:rPr>
              <a:t>Function Requirements for implementing HARQ</a:t>
            </a:r>
            <a:endParaRPr lang="en-US" altLang="zh-CN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61035" y="1524000"/>
            <a:ext cx="7898130" cy="4872673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US" sz="2000" dirty="0" smtClean="0">
                <a:sym typeface="+mn-ea"/>
              </a:rPr>
              <a:t>HARQ Capability Negotiation</a:t>
            </a:r>
          </a:p>
          <a:p>
            <a:pPr lvl="1"/>
            <a:r>
              <a:rPr lang="en-US" sz="1800" dirty="0" smtClean="0">
                <a:cs typeface="+mn-ea"/>
                <a:sym typeface="+mn-ea"/>
              </a:rPr>
              <a:t>A HARQ capability negotiation may be needed before HARQ transmission ,e.g. schems for HARQ coding (IR or CC).</a:t>
            </a:r>
          </a:p>
          <a:p>
            <a:pPr lvl="1"/>
            <a:r>
              <a:rPr lang="en-US" dirty="0" smtClean="0">
                <a:cs typeface="+mn-ea"/>
                <a:sym typeface="+mn-ea"/>
              </a:rPr>
              <a:t>After HARQ  capability negotiation, </a:t>
            </a:r>
            <a:r>
              <a:rPr lang="en-US" sz="1800" dirty="0" smtClean="0">
                <a:cs typeface="+mn-ea"/>
                <a:sym typeface="+mn-ea"/>
              </a:rPr>
              <a:t>should the HARQ operation be always on or just enabled in poor quality link .</a:t>
            </a:r>
          </a:p>
          <a:p>
            <a:pPr lvl="0"/>
            <a:r>
              <a:rPr lang="en-US" altLang="zh-CN" sz="2100" dirty="0">
                <a:ea typeface="+mn-ea"/>
                <a:cs typeface="+mn-cs"/>
                <a:sym typeface="+mn-ea"/>
              </a:rPr>
              <a:t>HARQ Coding and Combination</a:t>
            </a:r>
          </a:p>
          <a:p>
            <a:pPr lvl="1"/>
            <a:r>
              <a:rPr lang="en-US" dirty="0">
                <a:sym typeface="+mn-ea"/>
              </a:rPr>
              <a:t>HARQ should be applied to </a:t>
            </a:r>
            <a:r>
              <a:rPr lang="en-US" dirty="0" smtClean="0">
                <a:sym typeface="+mn-ea"/>
              </a:rPr>
              <a:t>both BCC and LDPC.</a:t>
            </a:r>
            <a:endParaRPr lang="en-US" altLang="zh-CN" dirty="0">
              <a:sym typeface="+mn-ea"/>
            </a:endParaRPr>
          </a:p>
          <a:p>
            <a:pPr lvl="0" algn="l"/>
            <a:r>
              <a:rPr lang="en-US" altLang="zh-CN" dirty="0">
                <a:sym typeface="+mn-ea"/>
              </a:rPr>
              <a:t>HARQ transmission</a:t>
            </a:r>
          </a:p>
          <a:p>
            <a:pPr lvl="1" algn="l"/>
            <a:r>
              <a:rPr lang="en-US" altLang="zh-CN" dirty="0" smtClean="0">
                <a:ea typeface="宋体" panose="02010600030101010101" pitchFamily="2" charset="-122"/>
                <a:sym typeface="+mn-ea"/>
              </a:rPr>
              <a:t>the  HARQ related information, </a:t>
            </a:r>
            <a:r>
              <a:rPr lang="en-US" dirty="0" smtClean="0">
                <a:sym typeface="+mn-ea"/>
              </a:rPr>
              <a:t>e.g.p</a:t>
            </a:r>
            <a:r>
              <a:rPr lang="en-US" dirty="0" smtClean="0">
                <a:cs typeface="+mn-ea"/>
                <a:sym typeface="+mn-ea"/>
              </a:rPr>
              <a:t>rocess number, redundancy version n</a:t>
            </a:r>
            <a:r>
              <a:rPr lang="en-US" altLang="zh-CN" dirty="0" smtClean="0">
                <a:ea typeface="宋体" panose="02010600030101010101" pitchFamily="2" charset="-122"/>
                <a:cs typeface="+mn-ea"/>
                <a:sym typeface="+mn-ea"/>
              </a:rPr>
              <a:t>umber, retransmition identification need to be indicated to the receiver.</a:t>
            </a:r>
            <a:endParaRPr lang="en-US" dirty="0" smtClean="0">
              <a:cs typeface="+mn-ea"/>
              <a:sym typeface="+mn-ea"/>
            </a:endParaRPr>
          </a:p>
          <a:p>
            <a:pPr lvl="0" algn="l"/>
            <a:r>
              <a:rPr lang="en-US" altLang="zh-CN" dirty="0">
                <a:sym typeface="+mn-ea"/>
              </a:rPr>
              <a:t>HARQ </a:t>
            </a:r>
            <a:r>
              <a:rPr lang="en-US" altLang="zh-CN" dirty="0" smtClean="0">
                <a:sym typeface="+mn-ea"/>
              </a:rPr>
              <a:t>feedback</a:t>
            </a:r>
            <a:endParaRPr lang="en-US" altLang="zh-CN" dirty="0" smtClean="0">
              <a:ea typeface="宋体" panose="02010600030101010101" pitchFamily="2" charset="-122"/>
              <a:cs typeface="+mn-ea"/>
              <a:sym typeface="+mn-ea"/>
            </a:endParaRPr>
          </a:p>
          <a:p>
            <a:pPr lvl="1" algn="l"/>
            <a:r>
              <a:rPr lang="en-US" altLang="zh-CN" dirty="0" smtClean="0">
                <a:ea typeface="宋体" panose="02010600030101010101" pitchFamily="2" charset="-122"/>
                <a:cs typeface="+mn-ea"/>
                <a:sym typeface="+mn-ea"/>
              </a:rPr>
              <a:t>NACK frame or other similar indication is needed when the receiving packet is decoded incorrectly.</a:t>
            </a:r>
            <a:endParaRPr lang="en-US" altLang="zh-CN" dirty="0">
              <a:sym typeface="+mn-ea"/>
            </a:endParaRPr>
          </a:p>
          <a:p>
            <a:pPr lvl="0" algn="l"/>
            <a:r>
              <a:rPr lang="en-US" altLang="zh-CN" sz="2000" dirty="0">
                <a:sym typeface="+mn-ea"/>
              </a:rPr>
              <a:t>HARQ </a:t>
            </a:r>
            <a:r>
              <a:rPr lang="en-US" altLang="zh-CN" sz="2000" dirty="0" smtClean="0">
                <a:sym typeface="+mn-ea"/>
              </a:rPr>
              <a:t>session </a:t>
            </a:r>
            <a:r>
              <a:rPr lang="en-US" altLang="zh-CN" sz="2000" dirty="0">
                <a:sym typeface="+mn-ea"/>
              </a:rPr>
              <a:t>management</a:t>
            </a:r>
            <a:endParaRPr lang="en-US" sz="2000" dirty="0" smtClean="0">
              <a:sym typeface="+mn-ea"/>
            </a:endParaRPr>
          </a:p>
          <a:p>
            <a:pPr lvl="1"/>
            <a:r>
              <a:rPr lang="en-US" sz="2000" dirty="0">
                <a:sym typeface="+mn-ea"/>
              </a:rPr>
              <a:t>Feedback scheduling</a:t>
            </a:r>
          </a:p>
          <a:p>
            <a:pPr lvl="1"/>
            <a:r>
              <a:rPr lang="en-US" sz="2000" dirty="0" smtClean="0">
                <a:sym typeface="+mn-ea"/>
              </a:rPr>
              <a:t>Buffer management,</a:t>
            </a:r>
          </a:p>
          <a:p>
            <a:pPr lvl="2"/>
            <a:r>
              <a:rPr lang="en-US" sz="1600" dirty="0" smtClean="0">
                <a:sym typeface="+mn-ea"/>
              </a:rPr>
              <a:t>the incorrect packet need to be buffered rather than discarded </a:t>
            </a:r>
            <a:r>
              <a:rPr lang="en-US" altLang="zh-CN" dirty="0" smtClean="0">
                <a:ea typeface="宋体" panose="02010600030101010101" pitchFamily="2" charset="-122"/>
                <a:cs typeface="+mn-ea"/>
                <a:sym typeface="+mn-ea"/>
              </a:rPr>
              <a:t>when the receiving packet is decoded incorrectly</a:t>
            </a:r>
            <a:endParaRPr lang="en-US" sz="1600" dirty="0" smtClean="0">
              <a:sym typeface="+mn-ea"/>
            </a:endParaRPr>
          </a:p>
          <a:p>
            <a:pPr lvl="1"/>
            <a:r>
              <a:rPr lang="en-US" dirty="0" smtClean="0">
                <a:sym typeface="+mn-ea"/>
              </a:rPr>
              <a:t>TX/RX sync</a:t>
            </a:r>
          </a:p>
          <a:p>
            <a:pPr lvl="1"/>
            <a:r>
              <a:rPr lang="en-US" sz="1800" dirty="0" smtClean="0">
                <a:sym typeface="+mn-ea"/>
              </a:rPr>
              <a:t>Multi-session management</a:t>
            </a:r>
          </a:p>
          <a:p>
            <a:pPr lvl="2"/>
            <a:r>
              <a:rPr lang="en-US" dirty="0" smtClean="0">
                <a:cs typeface="+mn-ea"/>
                <a:sym typeface="+mn-ea"/>
              </a:rPr>
              <a:t>multiple HARQ </a:t>
            </a:r>
            <a:r>
              <a:rPr lang="en-US" dirty="0" smtClean="0">
                <a:uFillTx/>
                <a:cs typeface="+mn-ea"/>
                <a:sym typeface="+mn-ea"/>
              </a:rPr>
              <a:t>process may be supported </a:t>
            </a:r>
            <a:r>
              <a:rPr lang="en-US" dirty="0" smtClean="0">
                <a:cs typeface="+mn-ea"/>
                <a:sym typeface="+mn-ea"/>
              </a:rPr>
              <a:t>at the same time.</a:t>
            </a:r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Nov, 2018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>
                <a:solidFill>
                  <a:schemeClr val="tx1"/>
                </a:solidFill>
              </a:rPr>
              <a:t>In this presentation,we discuss our opinion on HARQ’s benefit and challenges. We also listed some necessary requirements to implement HARQ in a 802.11 system.</a:t>
            </a:r>
            <a:endParaRPr lang="en-US" sz="2400" dirty="0" smtClean="0">
              <a:solidFill>
                <a:schemeClr val="tx1"/>
              </a:solidFill>
              <a:sym typeface="+mn-ea"/>
            </a:endParaRPr>
          </a:p>
          <a:p>
            <a:endParaRPr lang="en-US" sz="2400" dirty="0" smtClean="0">
              <a:solidFill>
                <a:schemeClr val="tx1"/>
              </a:solidFill>
            </a:endParaRPr>
          </a:p>
          <a:p>
            <a:pPr lvl="0"/>
            <a:r>
              <a:rPr lang="en-US" sz="2220" dirty="0" smtClean="0">
                <a:solidFill>
                  <a:schemeClr val="tx1"/>
                </a:solidFill>
              </a:rPr>
              <a:t>Further study on implementing HARQ in 802.11 system is still needed.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内容占位符 2"/>
          <p:cNvSpPr>
            <a:spLocks noGrp="1"/>
          </p:cNvSpPr>
          <p:nvPr/>
        </p:nvSpPr>
        <p:spPr>
          <a:xfrm>
            <a:off x="812800" y="1727200"/>
            <a:ext cx="7772400" cy="4495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 baseline="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0">
              <a:lnSpc>
                <a:spcPct val="110000"/>
              </a:lnSpc>
            </a:pPr>
            <a:endParaRPr lang="zh-CN" altLang="en-US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461</TotalTime>
  <Words>916</Words>
  <Application>Microsoft Office PowerPoint</Application>
  <PresentationFormat>On-screen Show (4:3)</PresentationFormat>
  <Paragraphs>149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宋体</vt:lpstr>
      <vt:lpstr>Arial</vt:lpstr>
      <vt:lpstr>Times New Roman</vt:lpstr>
      <vt:lpstr>802-11-Submission</vt:lpstr>
      <vt:lpstr>Discussion on HARQ for EHT</vt:lpstr>
      <vt:lpstr>Background</vt:lpstr>
      <vt:lpstr>HARQ Overview</vt:lpstr>
      <vt:lpstr>Why using HARQ in a 802.11 system?</vt:lpstr>
      <vt:lpstr>Challenge of deploying HARQ in a 802.11 system</vt:lpstr>
      <vt:lpstr>Example HARQ Scenarios in 802.11 System (1/2)</vt:lpstr>
      <vt:lpstr>Example HARQ Scenarios in 802.11 System (2/2)</vt:lpstr>
      <vt:lpstr>Function Requirements for implementing HARQ</vt:lpstr>
      <vt:lpstr>Summary</vt:lpstr>
      <vt:lpstr>Reference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ETH Proposal</dc:title>
  <dc:creator>Jianhan Liu</dc:creator>
  <cp:lastModifiedBy>r0</cp:lastModifiedBy>
  <cp:revision>467</cp:revision>
  <cp:lastPrinted>1998-02-10T13:28:00Z</cp:lastPrinted>
  <dcterms:created xsi:type="dcterms:W3CDTF">2007-05-21T21:00:00Z</dcterms:created>
  <dcterms:modified xsi:type="dcterms:W3CDTF">2018-11-28T02:02:15Z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KSOProductBuildVer">
    <vt:lpwstr>2052-10.8.2.6613</vt:lpwstr>
  </property>
</Properties>
</file>