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48" r:id="rId2"/>
    <p:sldId id="556" r:id="rId3"/>
    <p:sldId id="565" r:id="rId4"/>
    <p:sldId id="578" r:id="rId5"/>
    <p:sldId id="571" r:id="rId6"/>
    <p:sldId id="577" r:id="rId7"/>
    <p:sldId id="579" r:id="rId8"/>
    <p:sldId id="566" r:id="rId9"/>
    <p:sldId id="557" r:id="rId10"/>
    <p:sldId id="56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95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104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4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8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740"/>
            <a:ext cx="952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802.11-18/1963r0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600593" y="6477000"/>
            <a:ext cx="8576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Nan Li (ZTE)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Discussion on HARQ for EHT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dirty="0" smtClean="0"/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24583" y="2451142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740"/>
            <a:ext cx="105157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913130" y="2938780"/>
          <a:ext cx="7924800" cy="328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YangDan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yang.dan@zte.com.cn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Wei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Ning</a:t>
                      </a:r>
                      <a:endParaRPr lang="en-US" sz="1400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wei.ning@zte.com.cn 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SunBo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LvJianfeng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lv.jianfeng@zte.com.cn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LiNan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Lv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Kaiying</a:t>
                      </a: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Reference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[1]</a:t>
            </a:r>
            <a:r>
              <a:rPr dirty="0">
                <a:sym typeface="+mn-ea"/>
              </a:rPr>
              <a:t>11-18-1116-00-0eht-multi-ap-harq-for-eht</a:t>
            </a:r>
          </a:p>
          <a:p>
            <a:r>
              <a:rPr lang="en-US" altLang="en-US" dirty="0">
                <a:solidFill>
                  <a:prstClr val="black"/>
                </a:solidFill>
                <a:sym typeface="+mn-ea"/>
              </a:rPr>
              <a:t>[2]11-18-1171-00-0eht-view-on-eht-objectives-and-technologies</a:t>
            </a:r>
          </a:p>
          <a:p>
            <a:r>
              <a:rPr lang="en-US" altLang="en-US">
                <a:solidFill>
                  <a:prstClr val="black"/>
                </a:solidFill>
                <a:sym typeface="+mn-ea"/>
              </a:rPr>
              <a:t>[3]11-18-1180-00-0eht-discussion-on-eht-study-group-formation</a:t>
            </a:r>
          </a:p>
          <a:p>
            <a:r>
              <a:rPr lang="en-US" altLang="en-US">
                <a:solidFill>
                  <a:prstClr val="black"/>
                </a:solidFill>
                <a:sym typeface="+mn-ea"/>
              </a:rPr>
              <a:t>[4]11-18-1587-01-0eht-harq-for-eht</a:t>
            </a:r>
          </a:p>
          <a:p>
            <a:r>
              <a:rPr lang="en-US" altLang="en-US">
                <a:solidFill>
                  <a:prstClr val="black"/>
                </a:solidFill>
                <a:sym typeface="+mn-ea"/>
              </a:rPr>
              <a:t>[5]11-18-1549-00-0eht-candidate-technology-review</a:t>
            </a:r>
          </a:p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Background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z="2000" dirty="0">
                <a:sym typeface="+mn-ea"/>
              </a:rPr>
              <a:t>Various technologies features were proposed </a:t>
            </a:r>
            <a:r>
              <a:rPr lang="en-US" altLang="zh-CN" sz="2000" dirty="0" smtClean="0">
                <a:sym typeface="+mn-ea"/>
              </a:rPr>
              <a:t>in past EHT meetings </a:t>
            </a:r>
            <a:r>
              <a:rPr lang="zh-CN" altLang="en-US" sz="2000" dirty="0" smtClean="0">
                <a:sym typeface="+mn-ea"/>
              </a:rPr>
              <a:t>with </a:t>
            </a:r>
            <a:r>
              <a:rPr lang="zh-CN" altLang="en-US" sz="2000" dirty="0">
                <a:sym typeface="+mn-ea"/>
              </a:rPr>
              <a:t>a goal of improving efficiency and </a:t>
            </a:r>
            <a:r>
              <a:rPr lang="zh-CN" altLang="en-US" sz="2000" dirty="0" smtClean="0">
                <a:sym typeface="+mn-ea"/>
              </a:rPr>
              <a:t>throughput</a:t>
            </a:r>
            <a:r>
              <a:rPr lang="en-US" altLang="zh-CN" sz="2000" dirty="0" smtClean="0">
                <a:sym typeface="+mn-ea"/>
              </a:rPr>
              <a:t>, including</a:t>
            </a:r>
            <a:r>
              <a:rPr lang="zh-CN" altLang="en-US" sz="2000" dirty="0" smtClean="0">
                <a:sym typeface="+mn-ea"/>
              </a:rPr>
              <a:t>:</a:t>
            </a:r>
            <a:endParaRPr lang="en-US" sz="2000" b="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sz="2000" dirty="0">
                <a:sym typeface="+mn-ea"/>
              </a:rPr>
              <a:t>Multi-AP transmissions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sz="2000" dirty="0">
                <a:sym typeface="+mn-ea"/>
              </a:rPr>
              <a:t>Multi-band/Multi-channel aggregation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sz="2000" dirty="0">
                <a:sym typeface="+mn-ea"/>
              </a:rPr>
              <a:t>HARQ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sz="2000" dirty="0" smtClean="0">
                <a:sym typeface="+mn-ea"/>
              </a:rPr>
              <a:t>Wider Bandwidth </a:t>
            </a:r>
            <a:r>
              <a:rPr lang="en-US" sz="2000" dirty="0">
                <a:sym typeface="+mn-ea"/>
              </a:rPr>
              <a:t>(320 MHz)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endParaRPr lang="en-US" sz="2000" b="1" dirty="0" smtClean="0">
              <a:sym typeface="+mn-ea"/>
            </a:endParaRPr>
          </a:p>
          <a:p>
            <a:pPr lvl="0"/>
            <a:r>
              <a:rPr lang="en-US" sz="2000" dirty="0">
                <a:sym typeface="+mn-ea"/>
              </a:rPr>
              <a:t>In this presentation</a:t>
            </a:r>
            <a:r>
              <a:rPr lang="en-US" sz="2000" dirty="0" smtClean="0">
                <a:sym typeface="+mn-ea"/>
              </a:rPr>
              <a:t>, we provide </a:t>
            </a:r>
            <a:r>
              <a:rPr lang="en-US" sz="2000" dirty="0">
                <a:sym typeface="+mn-ea"/>
              </a:rPr>
              <a:t>our views on </a:t>
            </a:r>
            <a:r>
              <a:rPr lang="en-US" sz="2000" dirty="0" smtClean="0">
                <a:sym typeface="+mn-ea"/>
              </a:rPr>
              <a:t>implementing HARQ in a </a:t>
            </a:r>
            <a:r>
              <a:rPr lang="en-US" dirty="0" smtClean="0">
                <a:sym typeface="+mn-ea"/>
              </a:rPr>
              <a:t>802.11 system,</a:t>
            </a:r>
            <a:r>
              <a:rPr lang="en-US" sz="2000" dirty="0" smtClean="0">
                <a:sym typeface="+mn-ea"/>
              </a:rPr>
              <a:t> </a:t>
            </a:r>
            <a:r>
              <a:rPr lang="en-US" sz="2000" dirty="0">
                <a:sym typeface="+mn-ea"/>
              </a:rPr>
              <a:t>including </a:t>
            </a:r>
            <a:r>
              <a:rPr lang="en-US" sz="2000" dirty="0" smtClean="0">
                <a:sym typeface="+mn-ea"/>
              </a:rPr>
              <a:t>issues analysis </a:t>
            </a:r>
            <a:r>
              <a:rPr lang="en-US" sz="2000" dirty="0">
                <a:sym typeface="+mn-ea"/>
              </a:rPr>
              <a:t>and possible </a:t>
            </a:r>
            <a:r>
              <a:rPr lang="en-US" sz="2000" dirty="0" smtClean="0">
                <a:sym typeface="+mn-ea"/>
              </a:rPr>
              <a:t>improvement approaches.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HARQ Overview</a:t>
            </a:r>
            <a:endParaRPr lang="en-US" altLang="zh-CN">
              <a:solidFill>
                <a:schemeClr val="accent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ym typeface="+mn-ea"/>
              </a:rPr>
              <a:t>HARQ is widely used in cellular telecommunication to improve link performance by combing past and current retransmission.</a:t>
            </a:r>
          </a:p>
          <a:p>
            <a:pPr lvl="1"/>
            <a:r>
              <a:rPr lang="en-US" sz="1800" dirty="0" smtClean="0">
                <a:sym typeface="+mn-ea"/>
              </a:rPr>
              <a:t>The transmitter generates various HARQ packets for a dedicated data packet and transmits one of these HARQ packet versions each time.</a:t>
            </a:r>
          </a:p>
          <a:p>
            <a:pPr lvl="1"/>
            <a:r>
              <a:rPr lang="en-US" sz="1800" dirty="0" smtClean="0">
                <a:sym typeface="+mn-ea"/>
              </a:rPr>
              <a:t>The receiver stores incorrectly decoded HARQ packets, feedbacks to the transmitter whether the dedicated HARQ transmission succeeds or not.</a:t>
            </a:r>
          </a:p>
          <a:p>
            <a:pPr lvl="1"/>
            <a:r>
              <a:rPr lang="en-US" dirty="0" smtClean="0">
                <a:sym typeface="+mn-ea"/>
              </a:rPr>
              <a:t>The transmitter decides which HARQ packet version will be used for re-transmission; and the receiver will combine a HARQ re-transmission with its previous failed versions.</a:t>
            </a:r>
            <a:endParaRPr lang="en-US" sz="18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>
                <a:sym typeface="+mn-ea"/>
              </a:rPr>
              <a:t>Schemes </a:t>
            </a:r>
            <a:r>
              <a:rPr lang="en-US" dirty="0">
                <a:sym typeface="+mn-ea"/>
              </a:rPr>
              <a:t>for HARQ </a:t>
            </a:r>
            <a:r>
              <a:rPr lang="en-US" dirty="0" smtClean="0">
                <a:sym typeface="+mn-ea"/>
              </a:rPr>
              <a:t>coding include:</a:t>
            </a:r>
            <a:endParaRPr lang="en-US" dirty="0">
              <a:sym typeface="+mn-ea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Chase Combining (CC) HARQ</a:t>
            </a:r>
            <a:endParaRPr lang="en-US" dirty="0">
              <a:cs typeface="+mn-cs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Incremental Redundancy (IR) </a:t>
            </a:r>
            <a:r>
              <a:rPr lang="en-US" dirty="0" smtClean="0">
                <a:sym typeface="+mn-ea"/>
              </a:rPr>
              <a:t>HARQ</a:t>
            </a:r>
            <a:endParaRPr lang="en-US" dirty="0">
              <a:sym typeface="+mn-ea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[1], [2], [3],[4] has discussed about Hybrid ARQ about increasing reliability, efficiency and reducing latency.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algn="l">
              <a:buFont typeface="Arial" panose="020B0604020202020204" pitchFamily="34" charset="0"/>
              <a:buChar char="•"/>
            </a:pPr>
            <a:endParaRPr lang="en-US" sz="225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using HARQ in a 802.11 system?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fontScale="97500"/>
          </a:bodyPr>
          <a:lstStyle/>
          <a:p>
            <a:r>
              <a:rPr lang="en-US" altLang="zh-CN" dirty="0" smtClean="0"/>
              <a:t>HARQ’s benefit to existing systems</a:t>
            </a:r>
          </a:p>
          <a:p>
            <a:pPr lvl="1"/>
            <a:r>
              <a:rPr lang="en-US" altLang="zh-CN" dirty="0" smtClean="0"/>
              <a:t>Improve coverage and link robust.</a:t>
            </a:r>
          </a:p>
          <a:p>
            <a:pPr lvl="1"/>
            <a:r>
              <a:rPr lang="en-US" altLang="zh-CN" dirty="0" smtClean="0"/>
              <a:t>Reduce re-transmission latency (compared to ARQ mechanism).</a:t>
            </a:r>
          </a:p>
          <a:p>
            <a:pPr lvl="1"/>
            <a:endParaRPr lang="en-US" altLang="zh-CN" dirty="0" smtClean="0"/>
          </a:p>
          <a:p>
            <a:r>
              <a:rPr lang="en-US" altLang="zh-CN" dirty="0"/>
              <a:t>HARQ can help 802.11 to reduce re-transmission </a:t>
            </a:r>
            <a:r>
              <a:rPr lang="en-US" altLang="zh-CN" dirty="0" smtClean="0"/>
              <a:t>latency</a:t>
            </a:r>
          </a:p>
          <a:p>
            <a:pPr lvl="1"/>
            <a:r>
              <a:rPr lang="en-US" altLang="zh-CN" dirty="0" smtClean="0"/>
              <a:t>CC </a:t>
            </a:r>
            <a:r>
              <a:rPr lang="en-US" altLang="zh-CN" dirty="0" smtClean="0"/>
              <a:t>and IR can leverage the information in failed received packets. The combining gain can help to reduce the re-transmission times </a:t>
            </a:r>
            <a:r>
              <a:rPr lang="en-US" dirty="0" smtClean="0">
                <a:cs typeface="+mn-ea"/>
              </a:rPr>
              <a:t>and the</a:t>
            </a:r>
            <a:r>
              <a:rPr lang="en-US" dirty="0" smtClean="0">
                <a:cs typeface="+mn-ea"/>
                <a:sym typeface="+mn-ea"/>
              </a:rPr>
              <a:t> re-transmission </a:t>
            </a:r>
            <a:r>
              <a:rPr lang="en-US" dirty="0" smtClean="0">
                <a:cs typeface="+mn-ea"/>
              </a:rPr>
              <a:t>overhead</a:t>
            </a:r>
            <a:r>
              <a:rPr lang="en-US" altLang="zh-CN" dirty="0" smtClean="0"/>
              <a:t>.</a:t>
            </a:r>
          </a:p>
          <a:p>
            <a:pPr lvl="1"/>
            <a:endParaRPr lang="zh-CN" altLang="en-US" dirty="0"/>
          </a:p>
          <a:p>
            <a:r>
              <a:rPr lang="en-US" altLang="zh-CN" dirty="0" smtClean="0"/>
              <a:t>HARQ can help 802.11 on high throughput low latency applications.</a:t>
            </a:r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Challenge of deploying HARQ in a 802.11 system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4535" y="1601470"/>
            <a:ext cx="77724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>
                <a:solidFill>
                  <a:schemeClr val="tx1"/>
                </a:solidFill>
                <a:sym typeface="+mn-ea"/>
              </a:rPr>
              <a:t>HARQ </a:t>
            </a:r>
            <a:r>
              <a:rPr lang="en-US" sz="1800" dirty="0" smtClean="0">
                <a:solidFill>
                  <a:schemeClr val="tx1"/>
                </a:solidFill>
                <a:sym typeface="+mn-ea"/>
              </a:rPr>
              <a:t>performs </a:t>
            </a:r>
            <a:r>
              <a:rPr lang="en-US" sz="1800" dirty="0" smtClean="0">
                <a:solidFill>
                  <a:schemeClr val="tx1"/>
                </a:solidFill>
                <a:sym typeface="+mn-ea"/>
              </a:rPr>
              <a:t>well in cellular telecommunication for the following reasons: 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sym typeface="+mn-ea"/>
              </a:rPr>
              <a:t>the target receiver is unambiguous because of the scheduling of </a:t>
            </a:r>
            <a:r>
              <a:rPr lang="en-US" sz="1600" dirty="0" err="1" smtClean="0">
                <a:solidFill>
                  <a:schemeClr val="tx1"/>
                </a:solidFill>
                <a:sym typeface="+mn-ea"/>
              </a:rPr>
              <a:t>eNB</a:t>
            </a:r>
            <a:endParaRPr lang="en-US" sz="1600" dirty="0" smtClean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sym typeface="+mn-ea"/>
              </a:rPr>
              <a:t>Interference is mostly from neighbor cells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sym typeface="+mn-ea"/>
              </a:rPr>
              <a:t>Failure</a:t>
            </a:r>
            <a:r>
              <a:rPr lang="en-US" altLang="zh-CN" sz="16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of packet </a:t>
            </a:r>
            <a:r>
              <a:rPr lang="en-US" sz="1600" dirty="0" smtClean="0">
                <a:solidFill>
                  <a:schemeClr val="tx1"/>
                </a:solidFill>
                <a:sym typeface="+mn-ea"/>
              </a:rPr>
              <a:t>receiving</a:t>
            </a:r>
            <a:r>
              <a:rPr lang="en-US" altLang="zh-CN" sz="16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is mainly caused by poor link quality </a:t>
            </a:r>
          </a:p>
          <a:p>
            <a:pPr lvl="1"/>
            <a:endParaRPr lang="en-US" altLang="zh-CN" sz="160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r>
              <a:rPr lang="en-US" sz="1800" dirty="0" smtClean="0">
                <a:solidFill>
                  <a:schemeClr val="tx1"/>
                </a:solidFill>
                <a:sym typeface="+mn-ea"/>
              </a:rPr>
              <a:t>To implement HARQ in a 802.11-like system, some issues should be considered, including:                            </a:t>
            </a:r>
          </a:p>
          <a:p>
            <a:pPr marL="457200" lvl="1" indent="0">
              <a:buNone/>
            </a:pPr>
            <a:r>
              <a:rPr lang="en-US" dirty="0" smtClean="0">
                <a:sym typeface="+mn-ea"/>
              </a:rPr>
              <a:t>A) For a receiver to identify the transmitter and the intended receiver of a failed received PPDU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sym typeface="+mn-ea"/>
              </a:rPr>
              <a:t>B) For a receiver to identify the reason of a failed receiving, interference or collision? </a:t>
            </a:r>
          </a:p>
          <a:p>
            <a:pPr marL="457200" lvl="1" indent="0">
              <a:buNone/>
            </a:pPr>
            <a:r>
              <a:rPr lang="en-US" dirty="0" smtClean="0">
                <a:sym typeface="+mn-ea"/>
              </a:rPr>
              <a:t>C) For a receiver to indicate a failed receiving to the identified transmitter</a:t>
            </a:r>
          </a:p>
          <a:p>
            <a:pPr marL="457200" lvl="1" indent="0">
              <a:buNone/>
            </a:pPr>
            <a:r>
              <a:rPr lang="en-US" dirty="0" smtClean="0">
                <a:sym typeface="+mn-ea"/>
              </a:rPr>
              <a:t>D) For the transmitter and receiver to manage the HARQ lifecycle for a dedicated data packet transmitting/receiving and possible parallel HARQ sessions </a:t>
            </a:r>
          </a:p>
          <a:p>
            <a:pPr lvl="1"/>
            <a:endParaRPr lang="en-US" altLang="zh-CN" sz="200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sym typeface="+mn-ea"/>
              </a:rPr>
              <a:t>To simplify the challenges, it’s better to using HARQ in some scenarios </a:t>
            </a:r>
            <a:r>
              <a:rPr lang="en-US" sz="1800" dirty="0" smtClean="0">
                <a:sym typeface="+mn-ea"/>
              </a:rPr>
              <a:t>where some of above issues are easy to resolved. For example, in the two scenarios illustrated in next page, challenge A) and B) can be mitigated.</a:t>
            </a:r>
            <a:endParaRPr lang="en-US" altLang="zh-CN" sz="1455" dirty="0" smtClean="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  <a:p>
            <a:pPr marL="0" lv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1800" dirty="0"/>
          </a:p>
          <a:p>
            <a:pPr lvl="0"/>
            <a:endParaRPr lang="en-US" dirty="0" smtClean="0">
              <a:sym typeface="+mn-ea"/>
            </a:endParaRPr>
          </a:p>
          <a:p>
            <a:pPr lvl="0"/>
            <a:endParaRPr lang="en-US" dirty="0" smtClean="0">
              <a:sym typeface="+mn-ea"/>
            </a:endParaRPr>
          </a:p>
          <a:p>
            <a:pPr lvl="1"/>
            <a:endParaRPr lang="en-US" sz="1800" dirty="0" smtClean="0">
              <a:sym typeface="+mn-ea"/>
            </a:endParaRPr>
          </a:p>
          <a:p>
            <a:pPr lvl="1"/>
            <a:endParaRPr lang="en-US" sz="1800" dirty="0" smtClean="0">
              <a:sym typeface="+mn-ea"/>
            </a:endParaRPr>
          </a:p>
          <a:p>
            <a:endParaRPr lang="en-US" sz="2000" dirty="0" smtClean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Example HARQ Scenarios in 802.11 System (1/2)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4535" y="1601470"/>
            <a:ext cx="7772400" cy="1951355"/>
          </a:xfrm>
        </p:spPr>
        <p:txBody>
          <a:bodyPr/>
          <a:lstStyle/>
          <a:p>
            <a:pPr lv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ym typeface="+mn-ea"/>
              </a:rPr>
              <a:t>Scenario 1: Trigger-based transmission:</a:t>
            </a:r>
            <a:endParaRPr lang="en-US" sz="1800" dirty="0" smtClean="0">
              <a:sym typeface="+mn-ea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AP </a:t>
            </a:r>
            <a:r>
              <a:rPr lang="en-US" sz="1600" dirty="0" smtClean="0">
                <a:sym typeface="+mn-ea"/>
              </a:rPr>
              <a:t>sends trigger frame to allocate resources for a number of STAs</a:t>
            </a:r>
            <a:r>
              <a:rPr lang="en-US" sz="1600" dirty="0" smtClean="0">
                <a:sym typeface="+mn-ea"/>
              </a:rPr>
              <a:t>, and </a:t>
            </a:r>
            <a:r>
              <a:rPr lang="en-US" sz="1600" dirty="0" smtClean="0">
                <a:sym typeface="+mn-ea"/>
              </a:rPr>
              <a:t>expects to receive TB PPDUs on those </a:t>
            </a:r>
            <a:r>
              <a:rPr lang="en-US" sz="1600" dirty="0" err="1" smtClean="0">
                <a:sym typeface="+mn-ea"/>
              </a:rPr>
              <a:t>RUs.</a:t>
            </a:r>
            <a:r>
              <a:rPr lang="en-US" sz="1600" dirty="0" smtClean="0">
                <a:sym typeface="+mn-ea"/>
              </a:rPr>
              <a:t> </a:t>
            </a:r>
            <a:endParaRPr lang="en-US" sz="1600" dirty="0" smtClean="0">
              <a:sym typeface="+mn-ea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If any of the TB PPDUs </a:t>
            </a:r>
            <a:r>
              <a:rPr lang="en-US" sz="1600" dirty="0" smtClean="0">
                <a:sym typeface="+mn-ea"/>
              </a:rPr>
              <a:t>receiving fails, AP is to be the intended </a:t>
            </a:r>
            <a:r>
              <a:rPr lang="en-US" sz="1600" dirty="0" smtClean="0">
                <a:sym typeface="+mn-ea"/>
              </a:rPr>
              <a:t>receiver of the </a:t>
            </a:r>
            <a:r>
              <a:rPr lang="en-US" sz="1600" dirty="0" smtClean="0">
                <a:sym typeface="+mn-ea"/>
              </a:rPr>
              <a:t>PPDU </a:t>
            </a:r>
            <a:r>
              <a:rPr lang="en-US" sz="1600" dirty="0" smtClean="0">
                <a:sym typeface="+mn-ea"/>
              </a:rPr>
              <a:t>with a high </a:t>
            </a:r>
            <a:r>
              <a:rPr lang="en-US" sz="1600" dirty="0" smtClean="0">
                <a:sym typeface="+mn-ea"/>
              </a:rPr>
              <a:t>probability. Therefore </a:t>
            </a:r>
            <a:r>
              <a:rPr lang="en-US" sz="1600" dirty="0" smtClean="0">
                <a:sym typeface="+mn-ea"/>
              </a:rPr>
              <a:t>the AP </a:t>
            </a:r>
            <a:r>
              <a:rPr lang="en-US" sz="1600" dirty="0" smtClean="0">
                <a:sym typeface="+mn-ea"/>
              </a:rPr>
              <a:t>can record this failed receiving for combining.</a:t>
            </a:r>
            <a:endParaRPr lang="en-US" sz="1600" dirty="0" smtClean="0">
              <a:sym typeface="+mn-ea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Collision within BSS could </a:t>
            </a:r>
            <a:r>
              <a:rPr lang="en-US" sz="1600" dirty="0" smtClean="0">
                <a:sym typeface="+mn-ea"/>
              </a:rPr>
              <a:t>be mitigated with AP's </a:t>
            </a:r>
            <a:r>
              <a:rPr lang="en-US" sz="1600" dirty="0" smtClean="0">
                <a:sym typeface="+mn-ea"/>
              </a:rPr>
              <a:t>scheduling. </a:t>
            </a:r>
            <a:endParaRPr lang="en-US" sz="1800" dirty="0" smtClean="0">
              <a:sym typeface="+mn-ea"/>
            </a:endParaRPr>
          </a:p>
          <a:p>
            <a:pPr lvl="1"/>
            <a:endParaRPr lang="en-US" sz="1800" dirty="0" smtClean="0">
              <a:sym typeface="+mn-ea"/>
            </a:endParaRPr>
          </a:p>
          <a:p>
            <a:endParaRPr lang="en-US" sz="2000" dirty="0" smtClean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6</a:t>
            </a:fld>
            <a:endParaRPr 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1442085" y="4362450"/>
            <a:ext cx="623697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" name="直接连接符 12"/>
          <p:cNvCxnSpPr/>
          <p:nvPr/>
        </p:nvCxnSpPr>
        <p:spPr>
          <a:xfrm>
            <a:off x="1491615" y="4977130"/>
            <a:ext cx="67608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直接连接符 13"/>
          <p:cNvCxnSpPr/>
          <p:nvPr/>
        </p:nvCxnSpPr>
        <p:spPr>
          <a:xfrm>
            <a:off x="1453515" y="5571490"/>
            <a:ext cx="68091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直接连接符 14"/>
          <p:cNvCxnSpPr/>
          <p:nvPr/>
        </p:nvCxnSpPr>
        <p:spPr>
          <a:xfrm>
            <a:off x="1442085" y="6059805"/>
            <a:ext cx="67995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文本框 15"/>
          <p:cNvSpPr txBox="1"/>
          <p:nvPr/>
        </p:nvSpPr>
        <p:spPr>
          <a:xfrm>
            <a:off x="836930" y="4224655"/>
            <a:ext cx="42481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AP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60730" y="4839335"/>
            <a:ext cx="5416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STA1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78510" y="5369560"/>
            <a:ext cx="5416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STA2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60730" y="5922010"/>
            <a:ext cx="5416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STA3</a:t>
            </a:r>
          </a:p>
        </p:txBody>
      </p:sp>
      <p:sp>
        <p:nvSpPr>
          <p:cNvPr id="20" name="矩形 19"/>
          <p:cNvSpPr/>
          <p:nvPr/>
        </p:nvSpPr>
        <p:spPr>
          <a:xfrm>
            <a:off x="1447800" y="4078605"/>
            <a:ext cx="838200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trigger</a:t>
            </a:r>
          </a:p>
        </p:txBody>
      </p:sp>
      <p:sp>
        <p:nvSpPr>
          <p:cNvPr id="22" name="矩形 21"/>
          <p:cNvSpPr/>
          <p:nvPr/>
        </p:nvSpPr>
        <p:spPr>
          <a:xfrm>
            <a:off x="2697480" y="4693285"/>
            <a:ext cx="1134745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HE TB PPDU</a:t>
            </a:r>
          </a:p>
        </p:txBody>
      </p:sp>
      <p:sp>
        <p:nvSpPr>
          <p:cNvPr id="23" name="矩形 22"/>
          <p:cNvSpPr/>
          <p:nvPr/>
        </p:nvSpPr>
        <p:spPr>
          <a:xfrm>
            <a:off x="2708275" y="5287645"/>
            <a:ext cx="1134745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HE TB PPDU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2290445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26" name="直接连接符 25"/>
          <p:cNvCxnSpPr/>
          <p:nvPr/>
        </p:nvCxnSpPr>
        <p:spPr>
          <a:xfrm>
            <a:off x="2697480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sp>
        <p:nvSpPr>
          <p:cNvPr id="27" name="矩形 26"/>
          <p:cNvSpPr/>
          <p:nvPr/>
        </p:nvSpPr>
        <p:spPr>
          <a:xfrm>
            <a:off x="4271645" y="4078605"/>
            <a:ext cx="911860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BA+trigger</a:t>
            </a:r>
          </a:p>
        </p:txBody>
      </p:sp>
      <p:sp>
        <p:nvSpPr>
          <p:cNvPr id="28" name="矩形 27"/>
          <p:cNvSpPr/>
          <p:nvPr/>
        </p:nvSpPr>
        <p:spPr>
          <a:xfrm>
            <a:off x="5655945" y="5775960"/>
            <a:ext cx="1111250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HE TB PPDU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5183505" y="38214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0" name="直接连接符 29"/>
          <p:cNvCxnSpPr/>
          <p:nvPr/>
        </p:nvCxnSpPr>
        <p:spPr>
          <a:xfrm>
            <a:off x="5655945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1" name="直接连接符 30"/>
          <p:cNvCxnSpPr/>
          <p:nvPr/>
        </p:nvCxnSpPr>
        <p:spPr>
          <a:xfrm>
            <a:off x="2971800" y="5181600"/>
            <a:ext cx="609600" cy="5416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" name="直接连接符 31"/>
          <p:cNvCxnSpPr/>
          <p:nvPr/>
        </p:nvCxnSpPr>
        <p:spPr>
          <a:xfrm>
            <a:off x="3832225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3" name="直接连接符 32"/>
          <p:cNvCxnSpPr/>
          <p:nvPr/>
        </p:nvCxnSpPr>
        <p:spPr>
          <a:xfrm>
            <a:off x="4271645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4" name="直接连接符 33"/>
          <p:cNvCxnSpPr/>
          <p:nvPr/>
        </p:nvCxnSpPr>
        <p:spPr>
          <a:xfrm flipV="1">
            <a:off x="3067685" y="5181600"/>
            <a:ext cx="437515" cy="55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直接箭头连接符 36"/>
          <p:cNvCxnSpPr/>
          <p:nvPr/>
        </p:nvCxnSpPr>
        <p:spPr>
          <a:xfrm>
            <a:off x="2046605" y="3990975"/>
            <a:ext cx="2438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38" name="直接箭头连接符 37"/>
          <p:cNvCxnSpPr/>
          <p:nvPr/>
        </p:nvCxnSpPr>
        <p:spPr>
          <a:xfrm flipH="1">
            <a:off x="2682875" y="4001770"/>
            <a:ext cx="2127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39" name="文本框 38"/>
          <p:cNvSpPr txBox="1"/>
          <p:nvPr/>
        </p:nvSpPr>
        <p:spPr>
          <a:xfrm>
            <a:off x="2245995" y="3714750"/>
            <a:ext cx="4953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SIFS</a:t>
            </a:r>
          </a:p>
        </p:txBody>
      </p:sp>
      <p:cxnSp>
        <p:nvCxnSpPr>
          <p:cNvPr id="40" name="直接箭头连接符 39"/>
          <p:cNvCxnSpPr/>
          <p:nvPr/>
        </p:nvCxnSpPr>
        <p:spPr>
          <a:xfrm>
            <a:off x="3599180" y="4002405"/>
            <a:ext cx="2438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43" name="直接箭头连接符 42"/>
          <p:cNvCxnSpPr/>
          <p:nvPr/>
        </p:nvCxnSpPr>
        <p:spPr>
          <a:xfrm flipH="1">
            <a:off x="4269105" y="3990975"/>
            <a:ext cx="2127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44" name="文本框 43"/>
          <p:cNvSpPr txBox="1"/>
          <p:nvPr/>
        </p:nvSpPr>
        <p:spPr>
          <a:xfrm>
            <a:off x="3850005" y="3726815"/>
            <a:ext cx="4953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SIFS</a:t>
            </a:r>
          </a:p>
        </p:txBody>
      </p:sp>
      <p:cxnSp>
        <p:nvCxnSpPr>
          <p:cNvPr id="45" name="直接箭头连接符 44"/>
          <p:cNvCxnSpPr/>
          <p:nvPr/>
        </p:nvCxnSpPr>
        <p:spPr>
          <a:xfrm>
            <a:off x="4939665" y="3990340"/>
            <a:ext cx="2438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48" name="直接箭头连接符 47"/>
          <p:cNvCxnSpPr/>
          <p:nvPr/>
        </p:nvCxnSpPr>
        <p:spPr>
          <a:xfrm flipH="1">
            <a:off x="5657215" y="4002405"/>
            <a:ext cx="2127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49" name="文本框 48"/>
          <p:cNvSpPr txBox="1"/>
          <p:nvPr/>
        </p:nvSpPr>
        <p:spPr>
          <a:xfrm>
            <a:off x="5161915" y="3803015"/>
            <a:ext cx="4953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SIFS</a:t>
            </a:r>
          </a:p>
        </p:txBody>
      </p:sp>
      <p:sp>
        <p:nvSpPr>
          <p:cNvPr id="50" name="矩形 49"/>
          <p:cNvSpPr/>
          <p:nvPr/>
        </p:nvSpPr>
        <p:spPr>
          <a:xfrm>
            <a:off x="5656580" y="5287645"/>
            <a:ext cx="1111250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HE TB PPDU</a:t>
            </a:r>
          </a:p>
        </p:txBody>
      </p:sp>
      <p:sp>
        <p:nvSpPr>
          <p:cNvPr id="51" name="矩形 50"/>
          <p:cNvSpPr/>
          <p:nvPr/>
        </p:nvSpPr>
        <p:spPr>
          <a:xfrm>
            <a:off x="7113905" y="4078605"/>
            <a:ext cx="1102995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Multi-STA BA</a:t>
            </a:r>
          </a:p>
        </p:txBody>
      </p:sp>
      <p:cxnSp>
        <p:nvCxnSpPr>
          <p:cNvPr id="57" name="直接连接符 56"/>
          <p:cNvCxnSpPr/>
          <p:nvPr/>
        </p:nvCxnSpPr>
        <p:spPr>
          <a:xfrm>
            <a:off x="6767830" y="3850005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58" name="直接连接符 57"/>
          <p:cNvCxnSpPr/>
          <p:nvPr/>
        </p:nvCxnSpPr>
        <p:spPr>
          <a:xfrm>
            <a:off x="7113905" y="3850005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59" name="直接箭头连接符 58"/>
          <p:cNvCxnSpPr/>
          <p:nvPr/>
        </p:nvCxnSpPr>
        <p:spPr>
          <a:xfrm>
            <a:off x="6523990" y="4002405"/>
            <a:ext cx="2438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60" name="直接箭头连接符 59"/>
          <p:cNvCxnSpPr/>
          <p:nvPr/>
        </p:nvCxnSpPr>
        <p:spPr>
          <a:xfrm flipH="1">
            <a:off x="7113905" y="3990975"/>
            <a:ext cx="2127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61" name="文本框 60"/>
          <p:cNvSpPr txBox="1"/>
          <p:nvPr/>
        </p:nvSpPr>
        <p:spPr>
          <a:xfrm>
            <a:off x="6699885" y="3821430"/>
            <a:ext cx="4953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SIFS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Example HARQ Scenarios in 802.11 System (2/2)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4535" y="1601470"/>
            <a:ext cx="7772400" cy="2284730"/>
          </a:xfrm>
        </p:spPr>
        <p:txBody>
          <a:bodyPr/>
          <a:lstStyle/>
          <a:p>
            <a:pPr lv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ym typeface="+mn-ea"/>
              </a:rPr>
              <a:t>Scenario 2: Multi-AP Deployment:</a:t>
            </a:r>
            <a:endParaRPr lang="en-US" sz="1800" dirty="0" smtClean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+mn-ea"/>
                <a:sym typeface="+mn-ea"/>
              </a:rPr>
              <a:t>APs in multi-AP deployment communicate directly or indirectly with each other for coordination. Or the coordination is done by a central AP as shown in the figure.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cs typeface="+mn-ea"/>
                <a:sym typeface="+mn-ea"/>
              </a:rPr>
              <a:t>AP </a:t>
            </a:r>
            <a:r>
              <a:rPr lang="en-US" altLang="zh-CN" sz="1600" dirty="0">
                <a:cs typeface="+mn-ea"/>
                <a:sym typeface="+mn-ea"/>
              </a:rPr>
              <a:t>coordination helps multiple APs to reduce interference and collision between OBSS</a:t>
            </a:r>
          </a:p>
          <a:p>
            <a:pPr marL="0" lv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7</a:t>
            </a:fld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795" y="3200400"/>
            <a:ext cx="4992512" cy="317747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Function Requirements for implementing HARQ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1035" y="1524000"/>
            <a:ext cx="7898130" cy="487267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000" dirty="0" smtClean="0">
                <a:sym typeface="+mn-ea"/>
              </a:rPr>
              <a:t>HARQ Capability Negotiation</a:t>
            </a:r>
          </a:p>
          <a:p>
            <a:pPr lvl="1"/>
            <a:r>
              <a:rPr lang="en-US" sz="1800" dirty="0" smtClean="0">
                <a:cs typeface="+mn-ea"/>
                <a:sym typeface="+mn-ea"/>
              </a:rPr>
              <a:t>A HARQ capability negotiation may be needed before HARQ transmission ,e.g. schems for HARQ coding (IR or CC).</a:t>
            </a:r>
          </a:p>
          <a:p>
            <a:pPr lvl="1"/>
            <a:r>
              <a:rPr lang="en-US" dirty="0" smtClean="0">
                <a:cs typeface="+mn-ea"/>
                <a:sym typeface="+mn-ea"/>
              </a:rPr>
              <a:t>After HARQ  capability negotiation, </a:t>
            </a:r>
            <a:r>
              <a:rPr lang="en-US" sz="1800" dirty="0" smtClean="0">
                <a:cs typeface="+mn-ea"/>
                <a:sym typeface="+mn-ea"/>
              </a:rPr>
              <a:t>should the HARQ operation be always on or just enabled in poor quality link .</a:t>
            </a:r>
          </a:p>
          <a:p>
            <a:pPr lvl="0"/>
            <a:r>
              <a:rPr lang="en-US" altLang="zh-CN" sz="2100" dirty="0">
                <a:ea typeface="+mn-ea"/>
                <a:cs typeface="+mn-cs"/>
                <a:sym typeface="+mn-ea"/>
              </a:rPr>
              <a:t>HARQ Coding and Combination</a:t>
            </a:r>
          </a:p>
          <a:p>
            <a:pPr lvl="1"/>
            <a:r>
              <a:rPr lang="en-US" sz="1800" dirty="0" smtClean="0">
                <a:cs typeface="+mn-ea"/>
                <a:sym typeface="+mn-ea"/>
              </a:rPr>
              <a:t>if IR is applied ,the coding and the combination of HARQ </a:t>
            </a:r>
            <a:r>
              <a:rPr lang="en-US" dirty="0" smtClean="0">
                <a:cs typeface="+mn-ea"/>
                <a:sym typeface="+mn-ea"/>
              </a:rPr>
              <a:t>redundancy version should be considered.</a:t>
            </a:r>
            <a:endParaRPr lang="en-US" altLang="zh-CN" dirty="0">
              <a:sym typeface="+mn-ea"/>
            </a:endParaRPr>
          </a:p>
          <a:p>
            <a:pPr lvl="0" algn="l"/>
            <a:r>
              <a:rPr lang="en-US" altLang="zh-CN" dirty="0">
                <a:sym typeface="+mn-ea"/>
              </a:rPr>
              <a:t>HARQ transmission</a:t>
            </a:r>
          </a:p>
          <a:p>
            <a:pPr lvl="1" algn="l"/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the  HARQ related information, </a:t>
            </a:r>
            <a:r>
              <a:rPr lang="en-US" dirty="0" smtClean="0">
                <a:sym typeface="+mn-ea"/>
              </a:rPr>
              <a:t>e.g.p</a:t>
            </a:r>
            <a:r>
              <a:rPr lang="en-US" dirty="0" smtClean="0">
                <a:cs typeface="+mn-ea"/>
                <a:sym typeface="+mn-ea"/>
              </a:rPr>
              <a:t>rocess number, redundancy version n</a:t>
            </a:r>
            <a:r>
              <a:rPr lang="en-US" altLang="zh-CN" dirty="0" smtClean="0">
                <a:ea typeface="宋体" panose="02010600030101010101" pitchFamily="2" charset="-122"/>
                <a:cs typeface="+mn-ea"/>
                <a:sym typeface="+mn-ea"/>
              </a:rPr>
              <a:t>umber, retransmition identification need to be indicated to the receiver.</a:t>
            </a:r>
            <a:endParaRPr lang="en-US" dirty="0" smtClean="0">
              <a:cs typeface="+mn-ea"/>
              <a:sym typeface="+mn-ea"/>
            </a:endParaRPr>
          </a:p>
          <a:p>
            <a:pPr lvl="0" algn="l"/>
            <a:r>
              <a:rPr lang="en-US" altLang="zh-CN" dirty="0">
                <a:sym typeface="+mn-ea"/>
              </a:rPr>
              <a:t>HARQ feedback</a:t>
            </a:r>
          </a:p>
          <a:p>
            <a:pPr lvl="1" algn="l"/>
            <a:r>
              <a:rPr lang="en-US" altLang="zh-CN" dirty="0" smtClean="0">
                <a:ea typeface="宋体" panose="02010600030101010101" pitchFamily="2" charset="-122"/>
                <a:cs typeface="+mn-ea"/>
                <a:sym typeface="+mn-ea"/>
              </a:rPr>
              <a:t>NACK frame or other similar indication is needed when the receiving packet is decoded incorrectly.</a:t>
            </a:r>
            <a:endParaRPr lang="en-US" altLang="zh-CN" dirty="0">
              <a:sym typeface="+mn-ea"/>
            </a:endParaRPr>
          </a:p>
          <a:p>
            <a:pPr lvl="0" algn="l"/>
            <a:r>
              <a:rPr lang="en-US" altLang="zh-CN" sz="2000" dirty="0">
                <a:sym typeface="+mn-ea"/>
              </a:rPr>
              <a:t>HARQ Session management</a:t>
            </a:r>
            <a:endParaRPr lang="en-US" sz="2000" dirty="0" smtClean="0">
              <a:sym typeface="+mn-ea"/>
            </a:endParaRPr>
          </a:p>
          <a:p>
            <a:pPr lvl="1"/>
            <a:r>
              <a:rPr lang="en-US" sz="1800" dirty="0" smtClean="0">
                <a:sym typeface="+mn-ea"/>
              </a:rPr>
              <a:t>Buffer management,</a:t>
            </a:r>
          </a:p>
          <a:p>
            <a:pPr lvl="2"/>
            <a:r>
              <a:rPr lang="en-US" sz="1600" dirty="0" smtClean="0">
                <a:sym typeface="+mn-ea"/>
              </a:rPr>
              <a:t>the incorrect packet need to be buffered rather than discarded </a:t>
            </a:r>
            <a:r>
              <a:rPr lang="en-US" altLang="zh-CN" dirty="0" smtClean="0">
                <a:ea typeface="宋体" panose="02010600030101010101" pitchFamily="2" charset="-122"/>
                <a:cs typeface="+mn-ea"/>
                <a:sym typeface="+mn-ea"/>
              </a:rPr>
              <a:t>when the receiving packet is decoded incorrectly</a:t>
            </a:r>
            <a:endParaRPr lang="en-US" sz="1600" dirty="0" smtClean="0">
              <a:sym typeface="+mn-ea"/>
            </a:endParaRPr>
          </a:p>
          <a:p>
            <a:pPr lvl="1"/>
            <a:r>
              <a:rPr lang="en-US" dirty="0" smtClean="0">
                <a:sym typeface="+mn-ea"/>
              </a:rPr>
              <a:t>TX/RX sync</a:t>
            </a:r>
          </a:p>
          <a:p>
            <a:pPr lvl="1"/>
            <a:r>
              <a:rPr lang="en-US" sz="1800" dirty="0" smtClean="0">
                <a:sym typeface="+mn-ea"/>
              </a:rPr>
              <a:t>Multi-session management</a:t>
            </a:r>
          </a:p>
          <a:p>
            <a:pPr lvl="2"/>
            <a:r>
              <a:rPr lang="en-US" dirty="0" smtClean="0">
                <a:cs typeface="+mn-ea"/>
                <a:sym typeface="+mn-ea"/>
              </a:rPr>
              <a:t>multiple HARQ </a:t>
            </a:r>
            <a:r>
              <a:rPr lang="en-US" dirty="0" smtClean="0">
                <a:uFillTx/>
                <a:cs typeface="+mn-ea"/>
                <a:sym typeface="+mn-ea"/>
              </a:rPr>
              <a:t>process may be supported </a:t>
            </a:r>
            <a:r>
              <a:rPr lang="en-US" dirty="0" smtClean="0">
                <a:cs typeface="+mn-ea"/>
                <a:sym typeface="+mn-ea"/>
              </a:rPr>
              <a:t>at the same time.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In this presentation,we discuss our opinion on HARQ’s benefit and challenges. We also listed some necessary requirements to implement HARQ in a 802.11 system.</a:t>
            </a:r>
            <a:endParaRPr lang="en-US" sz="2400" dirty="0" smtClean="0">
              <a:solidFill>
                <a:schemeClr val="tx1"/>
              </a:solidFill>
              <a:sym typeface="+mn-ea"/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lvl="0"/>
            <a:r>
              <a:rPr lang="en-US" sz="2220" dirty="0" smtClean="0">
                <a:solidFill>
                  <a:schemeClr val="tx1"/>
                </a:solidFill>
              </a:rPr>
              <a:t>Further study on implementing HARQ in 802.11 system is still needed.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915</Words>
  <Application>Microsoft Office PowerPoint</Application>
  <PresentationFormat>全屏显示(4:3)</PresentationFormat>
  <Paragraphs>146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宋体</vt:lpstr>
      <vt:lpstr>Arial</vt:lpstr>
      <vt:lpstr>Times New Roman</vt:lpstr>
      <vt:lpstr>802-11-Submission</vt:lpstr>
      <vt:lpstr>Discussion on HARQ for EHT</vt:lpstr>
      <vt:lpstr>Background</vt:lpstr>
      <vt:lpstr>HARQ Overview</vt:lpstr>
      <vt:lpstr>Why using HARQ in a 802.11 system?</vt:lpstr>
      <vt:lpstr>Challenge of deploying HARQ in a 802.11 system</vt:lpstr>
      <vt:lpstr>Example HARQ Scenarios in 802.11 System (1/2)</vt:lpstr>
      <vt:lpstr>Example HARQ Scenarios in 802.11 System (2/2)</vt:lpstr>
      <vt:lpstr>Function Requirements for implementing HARQ</vt:lpstr>
      <vt:lpstr>Summary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孙波10013985</cp:lastModifiedBy>
  <cp:revision>455</cp:revision>
  <cp:lastPrinted>1998-02-10T13:28:00Z</cp:lastPrinted>
  <dcterms:created xsi:type="dcterms:W3CDTF">2007-05-21T21:00:00Z</dcterms:created>
  <dcterms:modified xsi:type="dcterms:W3CDTF">2018-11-12T07:47:28Z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