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2"/>
  </p:notesMasterIdLst>
  <p:handoutMasterIdLst>
    <p:handoutMasterId r:id="rId23"/>
  </p:handoutMasterIdLst>
  <p:sldIdLst>
    <p:sldId id="621" r:id="rId7"/>
    <p:sldId id="651" r:id="rId8"/>
    <p:sldId id="652" r:id="rId9"/>
    <p:sldId id="654" r:id="rId10"/>
    <p:sldId id="667" r:id="rId11"/>
    <p:sldId id="664" r:id="rId12"/>
    <p:sldId id="659" r:id="rId13"/>
    <p:sldId id="660" r:id="rId14"/>
    <p:sldId id="661" r:id="rId15"/>
    <p:sldId id="662" r:id="rId16"/>
    <p:sldId id="663" r:id="rId17"/>
    <p:sldId id="665" r:id="rId18"/>
    <p:sldId id="655" r:id="rId19"/>
    <p:sldId id="657" r:id="rId20"/>
    <p:sldId id="65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Cariou, Laurent" initials="CL" lastIdx="1" clrIdx="2">
    <p:extLst>
      <p:ext uri="{19B8F6BF-5375-455C-9EA6-DF929625EA0E}">
        <p15:presenceInfo xmlns:p15="http://schemas.microsoft.com/office/powerpoint/2012/main" userId="S-1-5-21-725345543-602162358-527237240-29445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3033" autoAdjust="0"/>
  </p:normalViewPr>
  <p:slideViewPr>
    <p:cSldViewPr snapToGrid="0" snapToObjects="1">
      <p:cViewPr varScale="1">
        <p:scale>
          <a:sx n="75" d="100"/>
          <a:sy n="75" d="100"/>
        </p:scale>
        <p:origin x="1344" y="67"/>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11/12/2018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11/12/2018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ED7C50F-071E-4D3B-9A71-41D99FA7C3E5}" type="slidenum">
              <a:rPr lang="en-US" smtClean="0"/>
              <a:t>1</a:t>
            </a:fld>
            <a:endParaRPr lang="en-US" dirty="0"/>
          </a:p>
        </p:txBody>
      </p:sp>
    </p:spTree>
    <p:extLst>
      <p:ext uri="{BB962C8B-B14F-4D97-AF65-F5344CB8AC3E}">
        <p14:creationId xmlns:p14="http://schemas.microsoft.com/office/powerpoint/2010/main" val="3284762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smtClean="0"/>
              <a:t>Laurent Cariou, Intel</a:t>
            </a:r>
            <a:endParaRPr lang="en-US" dirty="0"/>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smtClean="0"/>
              <a:t>Laurent Cariou, Intel</a:t>
            </a:r>
            <a:endParaRPr lang="en-US" dirty="0"/>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smtClean="0"/>
              <a:t>Laurent Cariou, Intel</a:t>
            </a:r>
            <a:endParaRPr lang="en-US" dirty="0"/>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smtClean="0"/>
              <a:t>Laurent Cariou, Intel</a:t>
            </a:r>
            <a:endParaRPr lang="en-US" dirty="0"/>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smtClean="0"/>
              <a:t>Laurent Cariou, Intel</a:t>
            </a:r>
            <a:endParaRPr lang="en-US" dirty="0"/>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a:t>
            </a:r>
            <a:r>
              <a:rPr lang="en-US" sz="1800" b="1" dirty="0" smtClean="0">
                <a:solidFill>
                  <a:schemeClr val="tx1"/>
                </a:solidFill>
                <a:cs typeface="+mn-cs"/>
              </a:rPr>
              <a:t>802.11-18/</a:t>
            </a:r>
            <a:r>
              <a:rPr lang="en-US" sz="1800" b="1" i="0" kern="1200" dirty="0" smtClean="0">
                <a:solidFill>
                  <a:schemeClr val="tx1"/>
                </a:solidFill>
                <a:effectLst/>
                <a:latin typeface="+mn-lt"/>
                <a:ea typeface="+mn-ea"/>
                <a:cs typeface="+mn-cs"/>
              </a:rPr>
              <a:t>1960</a:t>
            </a:r>
            <a:r>
              <a:rPr lang="en-US" sz="1800" b="1" dirty="0" smtClean="0">
                <a:solidFill>
                  <a:schemeClr val="tx1"/>
                </a:solidFill>
                <a:cs typeface="+mn-cs"/>
              </a:rPr>
              <a:t>r0</a:t>
            </a:r>
            <a:endParaRPr lang="en-US" sz="1800" b="1" dirty="0">
              <a:solidFill>
                <a:schemeClr val="tx1"/>
              </a:solidFill>
              <a:cs typeface="+mn-cs"/>
            </a:endParaRPr>
          </a:p>
          <a:p>
            <a:pPr algn="r"/>
            <a:endParaRPr lang="en-US" sz="1400" dirty="0"/>
          </a:p>
        </p:txBody>
      </p:sp>
      <p:sp>
        <p:nvSpPr>
          <p:cNvPr id="11" name="TextBox 10"/>
          <p:cNvSpPr txBox="1"/>
          <p:nvPr userDrawn="1"/>
        </p:nvSpPr>
        <p:spPr>
          <a:xfrm>
            <a:off x="527126" y="281239"/>
            <a:ext cx="1835930"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smtClean="0">
                <a:solidFill>
                  <a:schemeClr val="tx1"/>
                </a:solidFill>
                <a:cs typeface="+mn-cs"/>
              </a:rPr>
              <a:t>November 2018</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cariou@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a:t>Slide </a:t>
            </a:r>
            <a:fld id="{E7E6215C-0148-4EB1-A390-22B113FC486F}" type="slidenum">
              <a:rPr lang="en-US" smtClean="0"/>
              <a:pPr>
                <a:defRPr/>
              </a:pPr>
              <a:t>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435781966"/>
              </p:ext>
            </p:extLst>
          </p:nvPr>
        </p:nvGraphicFramePr>
        <p:xfrm>
          <a:off x="533400" y="1956450"/>
          <a:ext cx="8248884" cy="3017520"/>
        </p:xfrm>
        <a:graphic>
          <a:graphicData uri="http://schemas.openxmlformats.org/drawingml/2006/table">
            <a:tbl>
              <a:tblPr firstRow="1" bandRow="1">
                <a:tableStyleId>{F5AB1C69-6EDB-4FF4-983F-18BD219EF322}</a:tableStyleId>
              </a:tblPr>
              <a:tblGrid>
                <a:gridCol w="1794164">
                  <a:extLst>
                    <a:ext uri="{9D8B030D-6E8A-4147-A177-3AD203B41FA5}">
                      <a16:colId xmlns:a16="http://schemas.microsoft.com/office/drawing/2014/main" xmlns="" val="20000"/>
                    </a:ext>
                  </a:extLst>
                </a:gridCol>
                <a:gridCol w="1370081">
                  <a:extLst>
                    <a:ext uri="{9D8B030D-6E8A-4147-A177-3AD203B41FA5}">
                      <a16:colId xmlns:a16="http://schemas.microsoft.com/office/drawing/2014/main" xmlns="" val="20001"/>
                    </a:ext>
                  </a:extLst>
                </a:gridCol>
                <a:gridCol w="1302194">
                  <a:extLst>
                    <a:ext uri="{9D8B030D-6E8A-4147-A177-3AD203B41FA5}">
                      <a16:colId xmlns:a16="http://schemas.microsoft.com/office/drawing/2014/main" xmlns="" val="20002"/>
                    </a:ext>
                  </a:extLst>
                </a:gridCol>
                <a:gridCol w="1031845">
                  <a:extLst>
                    <a:ext uri="{9D8B030D-6E8A-4147-A177-3AD203B41FA5}">
                      <a16:colId xmlns:a16="http://schemas.microsoft.com/office/drawing/2014/main" xmlns="" val="20003"/>
                    </a:ext>
                  </a:extLst>
                </a:gridCol>
                <a:gridCol w="2750600">
                  <a:extLst>
                    <a:ext uri="{9D8B030D-6E8A-4147-A177-3AD203B41FA5}">
                      <a16:colId xmlns:a16="http://schemas.microsoft.com/office/drawing/2014/main" xmlns=""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a:r>
                        <a:rPr lang="en-US" sz="1600" smtClean="0">
                          <a:solidFill>
                            <a:schemeClr val="tx1"/>
                          </a:solidFill>
                        </a:rPr>
                        <a:t>Laurent Cariou</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smtClean="0">
                          <a:solidFill>
                            <a:schemeClr val="tx1"/>
                          </a:solidFill>
                        </a:rPr>
                        <a:t>Intel</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smtClean="0">
                          <a:solidFill>
                            <a:schemeClr val="tx1"/>
                          </a:solidFill>
                          <a:hlinkClick r:id="rId3"/>
                        </a:rPr>
                        <a:t>Laurent.cariou@intel.com</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83848554"/>
                  </a:ext>
                </a:extLst>
              </a:tr>
              <a:tr h="264132">
                <a:tc>
                  <a:txBody>
                    <a:bodyPr/>
                    <a:lstStyle/>
                    <a:p>
                      <a:pPr algn="ctr"/>
                      <a:r>
                        <a:rPr lang="en-US" sz="1600" smtClean="0">
                          <a:solidFill>
                            <a:schemeClr val="tx1"/>
                          </a:solidFill>
                        </a:rPr>
                        <a:t>Po-Kai Huang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smtClean="0">
                          <a:solidFill>
                            <a:schemeClr val="tx1"/>
                          </a:solidFill>
                        </a:rPr>
                        <a:t>Intel</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68835117"/>
                  </a:ext>
                </a:extLst>
              </a:tr>
              <a:tr h="264132">
                <a:tc>
                  <a:txBody>
                    <a:bodyPr/>
                    <a:lstStyle/>
                    <a:p>
                      <a:pPr algn="ctr"/>
                      <a:r>
                        <a:rPr lang="en-US" sz="1600" smtClean="0">
                          <a:solidFill>
                            <a:schemeClr val="tx1"/>
                          </a:solidFill>
                        </a:rPr>
                        <a:t>Robert</a:t>
                      </a:r>
                      <a:r>
                        <a:rPr lang="en-US" sz="1600" baseline="0" smtClean="0">
                          <a:solidFill>
                            <a:schemeClr val="tx1"/>
                          </a:solidFill>
                        </a:rPr>
                        <a:t> Stacey</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Intel</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4132">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itle 1"/>
          <p:cNvSpPr>
            <a:spLocks noGrp="1"/>
          </p:cNvSpPr>
          <p:nvPr>
            <p:ph type="title"/>
          </p:nvPr>
        </p:nvSpPr>
        <p:spPr>
          <a:xfrm>
            <a:off x="685800" y="615636"/>
            <a:ext cx="7772400" cy="891642"/>
          </a:xfrm>
        </p:spPr>
        <p:txBody>
          <a:bodyPr/>
          <a:lstStyle/>
          <a:p>
            <a:r>
              <a:rPr lang="en-US" dirty="0" smtClean="0"/>
              <a:t>6 </a:t>
            </a:r>
            <a:r>
              <a:rPr lang="en-US" dirty="0"/>
              <a:t>GHz </a:t>
            </a:r>
            <a:r>
              <a:rPr lang="en-US" dirty="0" smtClean="0"/>
              <a:t>– Out-of-band discovery discussion</a:t>
            </a:r>
            <a:endParaRPr lang="en-US" dirty="0"/>
          </a:p>
        </p:txBody>
      </p:sp>
      <p:sp>
        <p:nvSpPr>
          <p:cNvPr id="13" name="Rectangle 6"/>
          <p:cNvSpPr txBox="1">
            <a:spLocks noChangeArrowheads="1"/>
          </p:cNvSpPr>
          <p:nvPr/>
        </p:nvSpPr>
        <p:spPr bwMode="auto">
          <a:xfrm>
            <a:off x="533400" y="135086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a:t>
            </a:r>
            <a:r>
              <a:rPr lang="en-US" sz="2000" b="0" smtClean="0"/>
              <a:t>2018-11-11</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962940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 on discovery elements</a:t>
            </a:r>
          </a:p>
        </p:txBody>
      </p:sp>
      <p:sp>
        <p:nvSpPr>
          <p:cNvPr id="3" name="Content Placeholder 2"/>
          <p:cNvSpPr>
            <a:spLocks noGrp="1"/>
          </p:cNvSpPr>
          <p:nvPr>
            <p:ph idx="1"/>
          </p:nvPr>
        </p:nvSpPr>
        <p:spPr>
          <a:xfrm>
            <a:off x="685800" y="1981200"/>
            <a:ext cx="7772400" cy="4114800"/>
          </a:xfrm>
        </p:spPr>
        <p:txBody>
          <a:bodyPr/>
          <a:lstStyle/>
          <a:p>
            <a:r>
              <a:rPr lang="en-US" dirty="0" smtClean="0"/>
              <a:t>Modification of HE Operation element has the following issues</a:t>
            </a:r>
          </a:p>
          <a:p>
            <a:pPr lvl="1"/>
            <a:r>
              <a:rPr lang="en-US" dirty="0"/>
              <a:t>Limited to a single AP/operating channel at 6GHz: </a:t>
            </a:r>
          </a:p>
          <a:p>
            <a:pPr lvl="2"/>
            <a:r>
              <a:rPr lang="en-US" dirty="0"/>
              <a:t>Already many APs with 2 BSSIDs at 5GHz in different channels (low band and high band), very likely to have devices with at least 2 BSSIDs on 2 operating channels at 6GHz</a:t>
            </a:r>
          </a:p>
          <a:p>
            <a:pPr lvl="1"/>
            <a:r>
              <a:rPr lang="en-US" dirty="0"/>
              <a:t>Does not cover the discovery in case the SSID is different</a:t>
            </a:r>
          </a:p>
          <a:p>
            <a:pPr lvl="2"/>
            <a:r>
              <a:rPr lang="en-US" dirty="0"/>
              <a:t>2.4/5GHz APs have to be HE APs</a:t>
            </a:r>
          </a:p>
          <a:p>
            <a:pPr lvl="1"/>
            <a:r>
              <a:rPr lang="en-US" dirty="0"/>
              <a:t>Overload of an element that is not meant for that (HE </a:t>
            </a:r>
            <a:r>
              <a:rPr lang="en-US" dirty="0" smtClean="0"/>
              <a:t>Op</a:t>
            </a:r>
            <a:r>
              <a:rPr lang="en-US" dirty="0"/>
              <a:t>, when sent by the 5GHz AP is meant to carry information describing the 5GHz AP, not for describing other BSSs)</a:t>
            </a:r>
          </a:p>
          <a:p>
            <a:pPr lvl="2"/>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4105240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Compromise solution</a:t>
            </a:r>
            <a:endParaRPr lang="en-US" dirty="0"/>
          </a:p>
        </p:txBody>
      </p:sp>
      <p:sp>
        <p:nvSpPr>
          <p:cNvPr id="3" name="Content Placeholder 2"/>
          <p:cNvSpPr>
            <a:spLocks noGrp="1"/>
          </p:cNvSpPr>
          <p:nvPr>
            <p:ph idx="1"/>
          </p:nvPr>
        </p:nvSpPr>
        <p:spPr/>
        <p:txBody>
          <a:bodyPr/>
          <a:lstStyle/>
          <a:p>
            <a:r>
              <a:rPr lang="en-US" dirty="0" smtClean="0"/>
              <a:t>We propose to use the Reduced Neighbor Report as the single solution for the discovery of collocated APs in 2.4/5GHz beacons and probe responses</a:t>
            </a:r>
          </a:p>
          <a:p>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2646016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11200"/>
            <a:ext cx="7772400" cy="1066800"/>
          </a:xfrm>
        </p:spPr>
        <p:txBody>
          <a:bodyPr/>
          <a:lstStyle/>
          <a:p>
            <a:r>
              <a:rPr lang="en-US" dirty="0" smtClean="0"/>
              <a:t>Discussion with regards to Neighbor report </a:t>
            </a:r>
            <a:r>
              <a:rPr lang="en-US" dirty="0" smtClean="0"/>
              <a:t/>
            </a:r>
            <a:br>
              <a:rPr lang="en-US" dirty="0" smtClean="0"/>
            </a:br>
            <a:r>
              <a:rPr lang="en-US" sz="2400" dirty="0" smtClean="0"/>
              <a:t>Orthogonal discussion than </a:t>
            </a:r>
            <a:r>
              <a:rPr lang="en-US" sz="2400" dirty="0" err="1" smtClean="0"/>
              <a:t>discov</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Discovery element (RNR or MBE) already included in beacons and probe response</a:t>
            </a:r>
          </a:p>
          <a:p>
            <a:r>
              <a:rPr lang="en-US" dirty="0" smtClean="0"/>
              <a:t>Neighbor reports are mainly used when included in BTM response frames by an AP</a:t>
            </a:r>
          </a:p>
          <a:p>
            <a:pPr lvl="1"/>
            <a:r>
              <a:rPr lang="en-US" dirty="0" smtClean="0"/>
              <a:t>first case: transmitted by the AP at 2.4/5GHz that is part of the same multi-band device as the 6GHz AP</a:t>
            </a:r>
          </a:p>
          <a:p>
            <a:pPr lvl="2"/>
            <a:r>
              <a:rPr lang="en-US" dirty="0" smtClean="0"/>
              <a:t>If a neighbor report describing the 6GHz AP is included in BTM response, it does not need to indicate that it is collocated in the same multiband device as this information is known by the STA from probe response/beacon</a:t>
            </a:r>
          </a:p>
          <a:p>
            <a:pPr lvl="1"/>
            <a:r>
              <a:rPr lang="en-US" dirty="0" smtClean="0"/>
              <a:t>second </a:t>
            </a:r>
            <a:r>
              <a:rPr lang="en-US" dirty="0"/>
              <a:t>case: transmitted by </a:t>
            </a:r>
            <a:r>
              <a:rPr lang="en-US" dirty="0" smtClean="0"/>
              <a:t>a non-collocated </a:t>
            </a:r>
            <a:r>
              <a:rPr lang="en-US" dirty="0"/>
              <a:t>AP at </a:t>
            </a:r>
            <a:r>
              <a:rPr lang="en-US" dirty="0" smtClean="0"/>
              <a:t>2.4/5/6GHz</a:t>
            </a:r>
          </a:p>
          <a:p>
            <a:pPr lvl="2"/>
            <a:r>
              <a:rPr lang="en-US" dirty="0" smtClean="0"/>
              <a:t>Obviously can not indicate that it is collocated with the current AP</a:t>
            </a:r>
          </a:p>
          <a:p>
            <a:pPr lvl="2"/>
            <a:r>
              <a:rPr lang="en-US" dirty="0" smtClean="0"/>
              <a:t>2 neighbor reports can be sent in a row to describe the AP at 5 and the AP at 6GHz and it is useful to know if they are collocated</a:t>
            </a:r>
          </a:p>
          <a:p>
            <a:pPr lvl="1"/>
            <a:endParaRPr lang="en-US" dirty="0"/>
          </a:p>
        </p:txBody>
      </p:sp>
    </p:spTree>
    <p:extLst>
      <p:ext uri="{BB962C8B-B14F-4D97-AF65-F5344CB8AC3E}">
        <p14:creationId xmlns:p14="http://schemas.microsoft.com/office/powerpoint/2010/main" val="24757653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Annex</a:t>
            </a:r>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3214363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25216" y="2266354"/>
            <a:ext cx="2046684" cy="825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Beacon</a:t>
            </a:r>
          </a:p>
          <a:p>
            <a:pPr algn="ctr"/>
            <a:endParaRPr lang="en-US" sz="1350" dirty="0"/>
          </a:p>
          <a:p>
            <a:pPr algn="ctr"/>
            <a:endParaRPr lang="en-US" sz="1350" dirty="0"/>
          </a:p>
        </p:txBody>
      </p:sp>
      <p:sp>
        <p:nvSpPr>
          <p:cNvPr id="4" name="Rectangle 3"/>
          <p:cNvSpPr/>
          <p:nvPr/>
        </p:nvSpPr>
        <p:spPr>
          <a:xfrm>
            <a:off x="1810940" y="2657475"/>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BSSID5_0</a:t>
            </a:r>
          </a:p>
          <a:p>
            <a:pPr algn="ctr"/>
            <a:r>
              <a:rPr lang="en-US" sz="1350" dirty="0"/>
              <a:t>SSID0</a:t>
            </a:r>
          </a:p>
        </p:txBody>
      </p:sp>
      <p:sp>
        <p:nvSpPr>
          <p:cNvPr id="8" name="Rectangle 7"/>
          <p:cNvSpPr/>
          <p:nvPr/>
        </p:nvSpPr>
        <p:spPr>
          <a:xfrm>
            <a:off x="1725216" y="3441503"/>
            <a:ext cx="2046684" cy="825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Beacon</a:t>
            </a:r>
          </a:p>
          <a:p>
            <a:pPr algn="ctr"/>
            <a:endParaRPr lang="en-US" sz="1350" dirty="0"/>
          </a:p>
          <a:p>
            <a:pPr algn="ctr"/>
            <a:endParaRPr lang="en-US" sz="1350" dirty="0"/>
          </a:p>
        </p:txBody>
      </p:sp>
      <p:sp>
        <p:nvSpPr>
          <p:cNvPr id="9" name="Rectangle 8"/>
          <p:cNvSpPr/>
          <p:nvPr/>
        </p:nvSpPr>
        <p:spPr>
          <a:xfrm>
            <a:off x="1810940" y="3832623"/>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BSSID5_1</a:t>
            </a:r>
          </a:p>
          <a:p>
            <a:pPr algn="ctr"/>
            <a:r>
              <a:rPr lang="en-US" sz="1350" dirty="0"/>
              <a:t>SSID1</a:t>
            </a:r>
          </a:p>
        </p:txBody>
      </p:sp>
      <p:sp>
        <p:nvSpPr>
          <p:cNvPr id="10" name="Rectangle 9"/>
          <p:cNvSpPr/>
          <p:nvPr/>
        </p:nvSpPr>
        <p:spPr>
          <a:xfrm>
            <a:off x="1725216" y="4711307"/>
            <a:ext cx="2046684" cy="825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Beacon</a:t>
            </a:r>
          </a:p>
          <a:p>
            <a:pPr algn="ctr"/>
            <a:endParaRPr lang="en-US" sz="1350" dirty="0"/>
          </a:p>
          <a:p>
            <a:pPr algn="ctr"/>
            <a:endParaRPr lang="en-US" sz="1350" dirty="0"/>
          </a:p>
        </p:txBody>
      </p:sp>
      <p:sp>
        <p:nvSpPr>
          <p:cNvPr id="11" name="Rectangle 10"/>
          <p:cNvSpPr/>
          <p:nvPr/>
        </p:nvSpPr>
        <p:spPr>
          <a:xfrm>
            <a:off x="1810940" y="5102427"/>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BSSID5_2</a:t>
            </a:r>
          </a:p>
          <a:p>
            <a:pPr algn="ctr"/>
            <a:r>
              <a:rPr lang="en-US" sz="1350" dirty="0"/>
              <a:t>SSID2</a:t>
            </a:r>
          </a:p>
        </p:txBody>
      </p:sp>
      <p:sp>
        <p:nvSpPr>
          <p:cNvPr id="12" name="TextBox 11"/>
          <p:cNvSpPr txBox="1"/>
          <p:nvPr/>
        </p:nvSpPr>
        <p:spPr>
          <a:xfrm>
            <a:off x="1885805" y="1520280"/>
            <a:ext cx="1713931" cy="715581"/>
          </a:xfrm>
          <a:prstGeom prst="rect">
            <a:avLst/>
          </a:prstGeom>
          <a:noFill/>
        </p:spPr>
        <p:txBody>
          <a:bodyPr wrap="none" rtlCol="0">
            <a:spAutoFit/>
          </a:bodyPr>
          <a:lstStyle/>
          <a:p>
            <a:r>
              <a:rPr lang="en-US" sz="1350" dirty="0"/>
              <a:t>5GHz</a:t>
            </a:r>
          </a:p>
          <a:p>
            <a:endParaRPr lang="en-US" sz="1350" dirty="0"/>
          </a:p>
          <a:p>
            <a:r>
              <a:rPr lang="en-US" sz="1350" dirty="0"/>
              <a:t>Co-located BSSID set</a:t>
            </a:r>
          </a:p>
        </p:txBody>
      </p:sp>
      <p:sp>
        <p:nvSpPr>
          <p:cNvPr id="13" name="Rectangle 12"/>
          <p:cNvSpPr/>
          <p:nvPr/>
        </p:nvSpPr>
        <p:spPr>
          <a:xfrm>
            <a:off x="5129216" y="2244921"/>
            <a:ext cx="2644973" cy="1489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Beacon</a:t>
            </a:r>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14" name="Rectangle 13"/>
          <p:cNvSpPr/>
          <p:nvPr/>
        </p:nvSpPr>
        <p:spPr>
          <a:xfrm>
            <a:off x="5214941" y="2636043"/>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BSSID6_0</a:t>
            </a:r>
          </a:p>
          <a:p>
            <a:pPr algn="ctr"/>
            <a:r>
              <a:rPr lang="en-US" sz="1350" dirty="0"/>
              <a:t>SSID0</a:t>
            </a:r>
          </a:p>
          <a:p>
            <a:pPr algn="ctr"/>
            <a:r>
              <a:rPr lang="en-US" sz="825" dirty="0"/>
              <a:t>Transmit BSSID</a:t>
            </a:r>
          </a:p>
        </p:txBody>
      </p:sp>
      <p:sp>
        <p:nvSpPr>
          <p:cNvPr id="16" name="Rectangle 15"/>
          <p:cNvSpPr/>
          <p:nvPr/>
        </p:nvSpPr>
        <p:spPr>
          <a:xfrm>
            <a:off x="6657531" y="2836960"/>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BSSID6_1</a:t>
            </a:r>
          </a:p>
          <a:p>
            <a:pPr algn="ctr"/>
            <a:r>
              <a:rPr lang="en-US" sz="1050" dirty="0"/>
              <a:t>SSID1 profile</a:t>
            </a:r>
          </a:p>
        </p:txBody>
      </p:sp>
      <p:sp>
        <p:nvSpPr>
          <p:cNvPr id="19" name="TextBox 18"/>
          <p:cNvSpPr txBox="1"/>
          <p:nvPr/>
        </p:nvSpPr>
        <p:spPr>
          <a:xfrm>
            <a:off x="5691789" y="1473374"/>
            <a:ext cx="1353256" cy="715581"/>
          </a:xfrm>
          <a:prstGeom prst="rect">
            <a:avLst/>
          </a:prstGeom>
          <a:noFill/>
        </p:spPr>
        <p:txBody>
          <a:bodyPr wrap="none" rtlCol="0">
            <a:spAutoFit/>
          </a:bodyPr>
          <a:lstStyle/>
          <a:p>
            <a:r>
              <a:rPr lang="en-US" sz="1350" dirty="0"/>
              <a:t>6GHz</a:t>
            </a:r>
          </a:p>
          <a:p>
            <a:endParaRPr lang="en-US" sz="1350" dirty="0"/>
          </a:p>
          <a:p>
            <a:r>
              <a:rPr lang="en-US" sz="1350" dirty="0"/>
              <a:t>Multi-BSSID set</a:t>
            </a:r>
          </a:p>
        </p:txBody>
      </p:sp>
      <p:sp>
        <p:nvSpPr>
          <p:cNvPr id="20" name="TextBox 19"/>
          <p:cNvSpPr txBox="1"/>
          <p:nvPr/>
        </p:nvSpPr>
        <p:spPr>
          <a:xfrm>
            <a:off x="6473133" y="2652117"/>
            <a:ext cx="1234633" cy="219291"/>
          </a:xfrm>
          <a:prstGeom prst="rect">
            <a:avLst/>
          </a:prstGeom>
          <a:noFill/>
        </p:spPr>
        <p:txBody>
          <a:bodyPr wrap="none" rtlCol="0">
            <a:spAutoFit/>
          </a:bodyPr>
          <a:lstStyle/>
          <a:p>
            <a:r>
              <a:rPr lang="en-US" sz="825" dirty="0"/>
              <a:t>Multiple BSSID element</a:t>
            </a:r>
          </a:p>
        </p:txBody>
      </p:sp>
      <p:sp>
        <p:nvSpPr>
          <p:cNvPr id="21" name="Rectangle 20"/>
          <p:cNvSpPr/>
          <p:nvPr/>
        </p:nvSpPr>
        <p:spPr>
          <a:xfrm>
            <a:off x="6657531" y="3241477"/>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BSSID6_2</a:t>
            </a:r>
          </a:p>
          <a:p>
            <a:pPr algn="ctr"/>
            <a:r>
              <a:rPr lang="en-US" sz="1050" dirty="0"/>
              <a:t>SSID2 profile</a:t>
            </a:r>
          </a:p>
        </p:txBody>
      </p:sp>
      <p:sp>
        <p:nvSpPr>
          <p:cNvPr id="22" name="Rectangle 21"/>
          <p:cNvSpPr/>
          <p:nvPr/>
        </p:nvSpPr>
        <p:spPr>
          <a:xfrm>
            <a:off x="6473132" y="2636042"/>
            <a:ext cx="1149594" cy="10287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Rectangle 16"/>
          <p:cNvSpPr/>
          <p:nvPr/>
        </p:nvSpPr>
        <p:spPr>
          <a:xfrm>
            <a:off x="2771105" y="2657476"/>
            <a:ext cx="908595"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MBE or RNR</a:t>
            </a:r>
          </a:p>
          <a:p>
            <a:pPr algn="ctr"/>
            <a:r>
              <a:rPr lang="en-US" sz="900" dirty="0"/>
              <a:t>BSSID6_0</a:t>
            </a:r>
          </a:p>
        </p:txBody>
      </p:sp>
      <p:sp>
        <p:nvSpPr>
          <p:cNvPr id="18" name="Rectangle 17"/>
          <p:cNvSpPr/>
          <p:nvPr/>
        </p:nvSpPr>
        <p:spPr>
          <a:xfrm>
            <a:off x="2841873" y="3734395"/>
            <a:ext cx="90859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MBE or RNR</a:t>
            </a:r>
          </a:p>
          <a:p>
            <a:pPr algn="ctr"/>
            <a:r>
              <a:rPr lang="en-US" sz="900" dirty="0"/>
              <a:t>BSSID6_1, same SSID, Max BSSID Indicator</a:t>
            </a:r>
          </a:p>
        </p:txBody>
      </p:sp>
      <p:sp>
        <p:nvSpPr>
          <p:cNvPr id="24" name="Rectangle 23"/>
          <p:cNvSpPr/>
          <p:nvPr/>
        </p:nvSpPr>
        <p:spPr>
          <a:xfrm>
            <a:off x="2863305" y="5036348"/>
            <a:ext cx="90859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MBE or RNR</a:t>
            </a:r>
          </a:p>
          <a:p>
            <a:pPr algn="ctr"/>
            <a:r>
              <a:rPr lang="en-US" sz="900" dirty="0"/>
              <a:t>BSSID6_2, same SSID, Max BSSID Indicator</a:t>
            </a:r>
          </a:p>
        </p:txBody>
      </p:sp>
      <p:sp>
        <p:nvSpPr>
          <p:cNvPr id="25" name="Title 1"/>
          <p:cNvSpPr>
            <a:spLocks noGrp="1"/>
          </p:cNvSpPr>
          <p:nvPr>
            <p:ph type="title"/>
          </p:nvPr>
        </p:nvSpPr>
        <p:spPr>
          <a:xfrm>
            <a:off x="593300" y="674300"/>
            <a:ext cx="7886700" cy="994172"/>
          </a:xfrm>
        </p:spPr>
        <p:txBody>
          <a:bodyPr>
            <a:normAutofit/>
          </a:bodyPr>
          <a:lstStyle/>
          <a:p>
            <a:r>
              <a:rPr lang="en-US" sz="2700" dirty="0"/>
              <a:t>Ex: Multi-BSSID with same SSID list at 5 and 6GHz</a:t>
            </a:r>
          </a:p>
        </p:txBody>
      </p:sp>
    </p:spTree>
    <p:extLst>
      <p:ext uri="{BB962C8B-B14F-4D97-AF65-F5344CB8AC3E}">
        <p14:creationId xmlns:p14="http://schemas.microsoft.com/office/powerpoint/2010/main" val="3869261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25216" y="2266354"/>
            <a:ext cx="2686529" cy="1284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Beacon</a:t>
            </a:r>
          </a:p>
          <a:p>
            <a:pPr algn="ctr"/>
            <a:endParaRPr lang="en-US" sz="1350" dirty="0"/>
          </a:p>
          <a:p>
            <a:pPr algn="ctr"/>
            <a:endParaRPr lang="en-US" sz="1350" dirty="0"/>
          </a:p>
          <a:p>
            <a:pPr algn="ctr"/>
            <a:endParaRPr lang="en-US" sz="1350" dirty="0"/>
          </a:p>
          <a:p>
            <a:pPr algn="ctr"/>
            <a:endParaRPr lang="en-US" sz="1350" dirty="0"/>
          </a:p>
        </p:txBody>
      </p:sp>
      <p:sp>
        <p:nvSpPr>
          <p:cNvPr id="4" name="Rectangle 3"/>
          <p:cNvSpPr/>
          <p:nvPr/>
        </p:nvSpPr>
        <p:spPr>
          <a:xfrm>
            <a:off x="1810940" y="2657475"/>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BSSID5_0</a:t>
            </a:r>
          </a:p>
          <a:p>
            <a:pPr algn="ctr"/>
            <a:r>
              <a:rPr lang="en-US" sz="1350" dirty="0"/>
              <a:t>SSID0</a:t>
            </a:r>
          </a:p>
        </p:txBody>
      </p:sp>
      <p:sp>
        <p:nvSpPr>
          <p:cNvPr id="8" name="Rectangle 7"/>
          <p:cNvSpPr/>
          <p:nvPr/>
        </p:nvSpPr>
        <p:spPr>
          <a:xfrm>
            <a:off x="1725216" y="3766728"/>
            <a:ext cx="2046684" cy="825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Beacon</a:t>
            </a:r>
          </a:p>
          <a:p>
            <a:pPr algn="ctr"/>
            <a:endParaRPr lang="en-US" sz="1350" dirty="0"/>
          </a:p>
          <a:p>
            <a:pPr algn="ctr"/>
            <a:endParaRPr lang="en-US" sz="1350" dirty="0"/>
          </a:p>
        </p:txBody>
      </p:sp>
      <p:sp>
        <p:nvSpPr>
          <p:cNvPr id="9" name="Rectangle 8"/>
          <p:cNvSpPr/>
          <p:nvPr/>
        </p:nvSpPr>
        <p:spPr>
          <a:xfrm>
            <a:off x="1810940" y="4157848"/>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BSSID5_1</a:t>
            </a:r>
          </a:p>
          <a:p>
            <a:pPr algn="ctr"/>
            <a:r>
              <a:rPr lang="en-US" sz="1350" dirty="0"/>
              <a:t>SSID1</a:t>
            </a:r>
          </a:p>
        </p:txBody>
      </p:sp>
      <p:sp>
        <p:nvSpPr>
          <p:cNvPr id="12" name="TextBox 11"/>
          <p:cNvSpPr txBox="1"/>
          <p:nvPr/>
        </p:nvSpPr>
        <p:spPr>
          <a:xfrm>
            <a:off x="1885805" y="1520280"/>
            <a:ext cx="1713931" cy="715581"/>
          </a:xfrm>
          <a:prstGeom prst="rect">
            <a:avLst/>
          </a:prstGeom>
          <a:noFill/>
        </p:spPr>
        <p:txBody>
          <a:bodyPr wrap="none" rtlCol="0">
            <a:spAutoFit/>
          </a:bodyPr>
          <a:lstStyle/>
          <a:p>
            <a:r>
              <a:rPr lang="en-US" sz="1350" dirty="0"/>
              <a:t>5GHz</a:t>
            </a:r>
          </a:p>
          <a:p>
            <a:endParaRPr lang="en-US" sz="1350" dirty="0"/>
          </a:p>
          <a:p>
            <a:r>
              <a:rPr lang="en-US" sz="1350" dirty="0"/>
              <a:t>Co-located BSSID set</a:t>
            </a:r>
          </a:p>
        </p:txBody>
      </p:sp>
      <p:sp>
        <p:nvSpPr>
          <p:cNvPr id="13" name="Rectangle 12"/>
          <p:cNvSpPr/>
          <p:nvPr/>
        </p:nvSpPr>
        <p:spPr>
          <a:xfrm>
            <a:off x="5129216" y="2244921"/>
            <a:ext cx="2644973" cy="14894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Beacon</a:t>
            </a:r>
          </a:p>
          <a:p>
            <a:pPr algn="ctr"/>
            <a:endParaRPr lang="en-US" sz="1350" dirty="0"/>
          </a:p>
          <a:p>
            <a:pPr algn="ctr"/>
            <a:endParaRPr lang="en-US" sz="1350" dirty="0"/>
          </a:p>
          <a:p>
            <a:pPr algn="ctr"/>
            <a:endParaRPr lang="en-US" sz="1350" dirty="0"/>
          </a:p>
          <a:p>
            <a:pPr algn="ctr"/>
            <a:endParaRPr lang="en-US" sz="1350" dirty="0"/>
          </a:p>
          <a:p>
            <a:pPr algn="ctr"/>
            <a:endParaRPr lang="en-US" sz="1350" dirty="0"/>
          </a:p>
        </p:txBody>
      </p:sp>
      <p:sp>
        <p:nvSpPr>
          <p:cNvPr id="14" name="Rectangle 13"/>
          <p:cNvSpPr/>
          <p:nvPr/>
        </p:nvSpPr>
        <p:spPr>
          <a:xfrm>
            <a:off x="5214941" y="2636043"/>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BSSID6_0</a:t>
            </a:r>
          </a:p>
          <a:p>
            <a:pPr algn="ctr"/>
            <a:r>
              <a:rPr lang="en-US" sz="1350" dirty="0"/>
              <a:t>SSID0</a:t>
            </a:r>
          </a:p>
          <a:p>
            <a:pPr algn="ctr"/>
            <a:r>
              <a:rPr lang="en-US" sz="825" dirty="0"/>
              <a:t>Transmit BSSID</a:t>
            </a:r>
          </a:p>
        </p:txBody>
      </p:sp>
      <p:sp>
        <p:nvSpPr>
          <p:cNvPr id="16" name="Rectangle 15"/>
          <p:cNvSpPr/>
          <p:nvPr/>
        </p:nvSpPr>
        <p:spPr>
          <a:xfrm>
            <a:off x="6657531" y="2836960"/>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BSSID6_1</a:t>
            </a:r>
          </a:p>
          <a:p>
            <a:pPr algn="ctr"/>
            <a:r>
              <a:rPr lang="en-US" sz="1050" dirty="0"/>
              <a:t>SSID1 profile</a:t>
            </a:r>
          </a:p>
        </p:txBody>
      </p:sp>
      <p:sp>
        <p:nvSpPr>
          <p:cNvPr id="19" name="TextBox 18"/>
          <p:cNvSpPr txBox="1"/>
          <p:nvPr/>
        </p:nvSpPr>
        <p:spPr>
          <a:xfrm>
            <a:off x="5691789" y="1473374"/>
            <a:ext cx="1353256" cy="715581"/>
          </a:xfrm>
          <a:prstGeom prst="rect">
            <a:avLst/>
          </a:prstGeom>
          <a:noFill/>
        </p:spPr>
        <p:txBody>
          <a:bodyPr wrap="none" rtlCol="0">
            <a:spAutoFit/>
          </a:bodyPr>
          <a:lstStyle/>
          <a:p>
            <a:r>
              <a:rPr lang="en-US" sz="1350" dirty="0"/>
              <a:t>6GHz</a:t>
            </a:r>
          </a:p>
          <a:p>
            <a:endParaRPr lang="en-US" sz="1350" dirty="0"/>
          </a:p>
          <a:p>
            <a:r>
              <a:rPr lang="en-US" sz="1350" dirty="0"/>
              <a:t>Multi-BSSID set</a:t>
            </a:r>
          </a:p>
        </p:txBody>
      </p:sp>
      <p:sp>
        <p:nvSpPr>
          <p:cNvPr id="20" name="TextBox 19"/>
          <p:cNvSpPr txBox="1"/>
          <p:nvPr/>
        </p:nvSpPr>
        <p:spPr>
          <a:xfrm>
            <a:off x="6473133" y="2652117"/>
            <a:ext cx="1234633" cy="219291"/>
          </a:xfrm>
          <a:prstGeom prst="rect">
            <a:avLst/>
          </a:prstGeom>
          <a:noFill/>
        </p:spPr>
        <p:txBody>
          <a:bodyPr wrap="none" rtlCol="0">
            <a:spAutoFit/>
          </a:bodyPr>
          <a:lstStyle/>
          <a:p>
            <a:r>
              <a:rPr lang="en-US" sz="825" dirty="0"/>
              <a:t>Multiple BSSID element</a:t>
            </a:r>
          </a:p>
        </p:txBody>
      </p:sp>
      <p:sp>
        <p:nvSpPr>
          <p:cNvPr id="21" name="Rectangle 20"/>
          <p:cNvSpPr/>
          <p:nvPr/>
        </p:nvSpPr>
        <p:spPr>
          <a:xfrm>
            <a:off x="6657531" y="3241477"/>
            <a:ext cx="867966"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BSSID6_2</a:t>
            </a:r>
          </a:p>
          <a:p>
            <a:pPr algn="ctr"/>
            <a:r>
              <a:rPr lang="en-US" sz="1050" dirty="0"/>
              <a:t>SSID2 profile</a:t>
            </a:r>
          </a:p>
        </p:txBody>
      </p:sp>
      <p:sp>
        <p:nvSpPr>
          <p:cNvPr id="22" name="Rectangle 21"/>
          <p:cNvSpPr/>
          <p:nvPr/>
        </p:nvSpPr>
        <p:spPr>
          <a:xfrm>
            <a:off x="6473132" y="2636042"/>
            <a:ext cx="1149594" cy="10287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Rectangle 16"/>
          <p:cNvSpPr/>
          <p:nvPr/>
        </p:nvSpPr>
        <p:spPr>
          <a:xfrm>
            <a:off x="2771105" y="2657476"/>
            <a:ext cx="1640639"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MBE with BSSID6_0, with multiple BSSID element </a:t>
            </a:r>
            <a:r>
              <a:rPr lang="en-US" sz="900" dirty="0" err="1"/>
              <a:t>descrbing</a:t>
            </a:r>
            <a:r>
              <a:rPr lang="en-US" sz="900" dirty="0"/>
              <a:t> BSSID6_2, SSID2</a:t>
            </a:r>
          </a:p>
        </p:txBody>
      </p:sp>
      <p:sp>
        <p:nvSpPr>
          <p:cNvPr id="18" name="Rectangle 17"/>
          <p:cNvSpPr/>
          <p:nvPr/>
        </p:nvSpPr>
        <p:spPr>
          <a:xfrm>
            <a:off x="2841873" y="4059620"/>
            <a:ext cx="90859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MBE or RNR</a:t>
            </a:r>
          </a:p>
          <a:p>
            <a:pPr algn="ctr"/>
            <a:r>
              <a:rPr lang="en-US" sz="900" dirty="0"/>
              <a:t>BSSID6_1, same SSID, Max BSSID Indicator</a:t>
            </a:r>
          </a:p>
        </p:txBody>
      </p:sp>
      <p:sp>
        <p:nvSpPr>
          <p:cNvPr id="25" name="Title 1"/>
          <p:cNvSpPr>
            <a:spLocks noGrp="1"/>
          </p:cNvSpPr>
          <p:nvPr>
            <p:ph type="title"/>
          </p:nvPr>
        </p:nvSpPr>
        <p:spPr>
          <a:xfrm>
            <a:off x="593300" y="674300"/>
            <a:ext cx="7886700" cy="994172"/>
          </a:xfrm>
        </p:spPr>
        <p:txBody>
          <a:bodyPr>
            <a:normAutofit/>
          </a:bodyPr>
          <a:lstStyle/>
          <a:p>
            <a:r>
              <a:rPr lang="en-US" sz="2700" dirty="0"/>
              <a:t>Ex: Multi-BSSID with more SSIDs at 6GHz</a:t>
            </a:r>
          </a:p>
        </p:txBody>
      </p:sp>
      <p:sp>
        <p:nvSpPr>
          <p:cNvPr id="23" name="Rectangle 22"/>
          <p:cNvSpPr/>
          <p:nvPr/>
        </p:nvSpPr>
        <p:spPr>
          <a:xfrm>
            <a:off x="2748559" y="3101178"/>
            <a:ext cx="1640639" cy="401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Or RNR for BSSID6_0, and for BSSID 6_2 with </a:t>
            </a:r>
            <a:r>
              <a:rPr lang="en-US" sz="900" dirty="0" err="1"/>
              <a:t>ful</a:t>
            </a:r>
            <a:r>
              <a:rPr lang="en-US" sz="900" dirty="0"/>
              <a:t> SSID or OCT support</a:t>
            </a:r>
          </a:p>
        </p:txBody>
      </p:sp>
    </p:spTree>
    <p:extLst>
      <p:ext uri="{BB962C8B-B14F-4D97-AF65-F5344CB8AC3E}">
        <p14:creationId xmlns:p14="http://schemas.microsoft.com/office/powerpoint/2010/main" val="1845239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B30217-FC0D-40AF-876C-3A2D4DA47AEB}"/>
              </a:ext>
            </a:extLst>
          </p:cNvPr>
          <p:cNvSpPr>
            <a:spLocks noGrp="1"/>
          </p:cNvSpPr>
          <p:nvPr>
            <p:ph type="title"/>
          </p:nvPr>
        </p:nvSpPr>
        <p:spPr/>
        <p:txBody>
          <a:bodyPr/>
          <a:lstStyle/>
          <a:p>
            <a:r>
              <a:rPr lang="en-US" dirty="0">
                <a:solidFill>
                  <a:schemeClr val="tx1"/>
                </a:solidFill>
              </a:rPr>
              <a:t>Introduction</a:t>
            </a:r>
            <a:endParaRPr lang="en-US" dirty="0"/>
          </a:p>
        </p:txBody>
      </p:sp>
      <p:sp>
        <p:nvSpPr>
          <p:cNvPr id="3" name="Content Placeholder 2">
            <a:extLst>
              <a:ext uri="{FF2B5EF4-FFF2-40B4-BE49-F238E27FC236}">
                <a16:creationId xmlns:a16="http://schemas.microsoft.com/office/drawing/2014/main" xmlns="" id="{362E8F50-1383-4AEB-A903-CA5EE351C451}"/>
              </a:ext>
            </a:extLst>
          </p:cNvPr>
          <p:cNvSpPr>
            <a:spLocks noGrp="1"/>
          </p:cNvSpPr>
          <p:nvPr>
            <p:ph idx="1"/>
          </p:nvPr>
        </p:nvSpPr>
        <p:spPr/>
        <p:txBody>
          <a:bodyPr>
            <a:normAutofit/>
          </a:bodyPr>
          <a:lstStyle/>
          <a:p>
            <a:r>
              <a:rPr lang="en-US" sz="2000" smtClean="0"/>
              <a:t>This document intends to have a discussion on discovery of 6GHz APs in order to move forward</a:t>
            </a:r>
          </a:p>
          <a:p>
            <a:r>
              <a:rPr lang="en-US" sz="2000" smtClean="0"/>
              <a:t>It incorporates the different proposals on discovery</a:t>
            </a:r>
            <a:endParaRPr lang="en-US" sz="2000" dirty="0"/>
          </a:p>
        </p:txBody>
      </p:sp>
      <p:sp>
        <p:nvSpPr>
          <p:cNvPr id="5" name="Footer Placeholder 4">
            <a:extLst>
              <a:ext uri="{FF2B5EF4-FFF2-40B4-BE49-F238E27FC236}">
                <a16:creationId xmlns:a16="http://schemas.microsoft.com/office/drawing/2014/main" xmlns="" id="{ECD5E942-8EEE-4941-B884-8351755C2787}"/>
              </a:ext>
            </a:extLst>
          </p:cNvPr>
          <p:cNvSpPr>
            <a:spLocks noGrp="1"/>
          </p:cNvSpPr>
          <p:nvPr>
            <p:ph type="ftr" idx="4294967295"/>
          </p:nvPr>
        </p:nvSpPr>
        <p:spPr>
          <a:xfrm>
            <a:off x="5357818" y="6475413"/>
            <a:ext cx="3184520" cy="184666"/>
          </a:xfrm>
          <a:prstGeom prst="rect">
            <a:avLst/>
          </a:prstGeom>
        </p:spPr>
        <p:txBody>
          <a:bodyPr/>
          <a:lstStyle/>
          <a:p>
            <a:pPr lvl="0" algn="r">
              <a:defRPr/>
            </a:pPr>
            <a:r>
              <a:rPr lang="en-US" sz="1200" smtClean="0">
                <a:solidFill>
                  <a:srgbClr val="000000"/>
                </a:solidFill>
              </a:rPr>
              <a:t>Laurent Cariou, Intel</a:t>
            </a:r>
            <a:endParaRPr lang="en-US" sz="1200" dirty="0">
              <a:solidFill>
                <a:srgbClr val="000000"/>
              </a:solidFill>
            </a:endParaRPr>
          </a:p>
        </p:txBody>
      </p:sp>
      <p:sp>
        <p:nvSpPr>
          <p:cNvPr id="7" name="Slide Number Placeholder 3">
            <a:extLst>
              <a:ext uri="{FF2B5EF4-FFF2-40B4-BE49-F238E27FC236}">
                <a16:creationId xmlns:a16="http://schemas.microsoft.com/office/drawing/2014/main" xmlns="" id="{3A7992EE-DDD1-42BB-8145-1C8F2460B4F1}"/>
              </a:ext>
            </a:extLst>
          </p:cNvPr>
          <p:cNvSpPr>
            <a:spLocks noGrp="1"/>
          </p:cNvSpPr>
          <p:nvPr>
            <p:ph type="sldNum" sz="quarter" idx="11"/>
          </p:nvPr>
        </p:nvSpPr>
        <p:spPr>
          <a:xfrm>
            <a:off x="4393695" y="6475413"/>
            <a:ext cx="432811" cy="184666"/>
          </a:xfrm>
        </p:spPr>
        <p:txBody>
          <a:bodyPr/>
          <a:lstStyle/>
          <a:p>
            <a:r>
              <a:rPr lang="en-US" dirty="0"/>
              <a:t>Slide </a:t>
            </a:r>
            <a:r>
              <a:rPr lang="en-US" dirty="0" smtClean="0"/>
              <a:t>2</a:t>
            </a:r>
            <a:endParaRPr lang="en-US" dirty="0"/>
          </a:p>
        </p:txBody>
      </p:sp>
    </p:spTree>
    <p:extLst>
      <p:ext uri="{BB962C8B-B14F-4D97-AF65-F5344CB8AC3E}">
        <p14:creationId xmlns:p14="http://schemas.microsoft.com/office/powerpoint/2010/main" val="3262939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Objectives</a:t>
            </a:r>
            <a:endParaRPr lang="en-US"/>
          </a:p>
        </p:txBody>
      </p:sp>
      <p:sp>
        <p:nvSpPr>
          <p:cNvPr id="3" name="Content Placeholder 2"/>
          <p:cNvSpPr>
            <a:spLocks noGrp="1"/>
          </p:cNvSpPr>
          <p:nvPr>
            <p:ph idx="1"/>
          </p:nvPr>
        </p:nvSpPr>
        <p:spPr/>
        <p:txBody>
          <a:bodyPr/>
          <a:lstStyle/>
          <a:p>
            <a:r>
              <a:rPr lang="en-US" sz="2000" smtClean="0"/>
              <a:t>Current steps for STAs </a:t>
            </a:r>
            <a:r>
              <a:rPr lang="en-US" sz="2000"/>
              <a:t>full scan:</a:t>
            </a:r>
          </a:p>
          <a:p>
            <a:pPr lvl="1"/>
            <a:r>
              <a:rPr lang="en-US" sz="1800"/>
              <a:t>1) First step: present list of SSIDs to user interface (no need for all IEs)</a:t>
            </a:r>
          </a:p>
          <a:p>
            <a:pPr lvl="1"/>
            <a:r>
              <a:rPr lang="en-US" sz="1800"/>
              <a:t>2) Second step: for one or </a:t>
            </a:r>
            <a:r>
              <a:rPr lang="en-US" sz="1800" smtClean="0"/>
              <a:t>more selected </a:t>
            </a:r>
            <a:r>
              <a:rPr lang="en-US" sz="1800"/>
              <a:t>BSSIDs/SSIDs, collect all IEs and RSSI</a:t>
            </a:r>
          </a:p>
          <a:p>
            <a:pPr marL="0" indent="0">
              <a:buNone/>
            </a:pPr>
            <a:endParaRPr lang="en-US" sz="2000"/>
          </a:p>
          <a:p>
            <a:r>
              <a:rPr lang="en-US" sz="2000" smtClean="0"/>
              <a:t>The objective is to </a:t>
            </a:r>
            <a:r>
              <a:rPr lang="en-US" sz="2000"/>
              <a:t>allow STAs to discover all BSSIDs/SSIDs (part of multi-band devices) by scanning only 2.4/5GHz</a:t>
            </a:r>
          </a:p>
          <a:p>
            <a:pPr lvl="1"/>
            <a:r>
              <a:rPr lang="en-US" sz="1800"/>
              <a:t>Include discovery element in beacons, probe response, assoc response</a:t>
            </a:r>
          </a:p>
          <a:p>
            <a:pPr lvl="1"/>
            <a:r>
              <a:rPr lang="en-US" sz="1800"/>
              <a:t>Designed to work for single BSSID or multiple BSSID (with multiple BSSID set)</a:t>
            </a:r>
          </a:p>
          <a:p>
            <a:pPr lvl="1"/>
            <a:r>
              <a:rPr lang="en-US" sz="1800"/>
              <a:t>First step in STAs full scan entirely done </a:t>
            </a:r>
            <a:r>
              <a:rPr lang="en-US" sz="1800" smtClean="0"/>
              <a:t>in lower bands</a:t>
            </a:r>
            <a:endParaRPr lang="en-US" sz="1800"/>
          </a:p>
          <a:p>
            <a:r>
              <a:rPr lang="en-US" sz="1600" smtClean="0"/>
              <a:t>Note: If </a:t>
            </a:r>
            <a:r>
              <a:rPr lang="en-US" sz="1600"/>
              <a:t>AP/STAs support OCT, they can also complete second step at 2.4/5GHz</a:t>
            </a:r>
          </a:p>
          <a:p>
            <a:pPr lvl="1"/>
            <a:endParaRPr lang="en-US" sz="1800"/>
          </a:p>
          <a:p>
            <a:pPr marL="0" indent="0">
              <a:buNone/>
            </a:pPr>
            <a:endParaRPr lang="en-US" sz="2000"/>
          </a:p>
          <a:p>
            <a:endParaRPr lang="en-US" sz="200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2215416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How to fulfil the objectives</a:t>
            </a:r>
            <a:endParaRPr lang="en-US"/>
          </a:p>
        </p:txBody>
      </p:sp>
      <p:sp>
        <p:nvSpPr>
          <p:cNvPr id="3" name="Content Placeholder 2"/>
          <p:cNvSpPr>
            <a:spLocks noGrp="1"/>
          </p:cNvSpPr>
          <p:nvPr>
            <p:ph idx="1"/>
          </p:nvPr>
        </p:nvSpPr>
        <p:spPr/>
        <p:txBody>
          <a:bodyPr/>
          <a:lstStyle/>
          <a:p>
            <a:r>
              <a:rPr lang="en-US" smtClean="0"/>
              <a:t>To fulfil the objectives, we need:</a:t>
            </a:r>
          </a:p>
          <a:p>
            <a:pPr lvl="1"/>
            <a:r>
              <a:rPr lang="en-US" smtClean="0"/>
              <a:t>1- Mandatory requirements for multiband APs to send discovery information in lower bands</a:t>
            </a:r>
          </a:p>
          <a:p>
            <a:pPr lvl="1"/>
            <a:r>
              <a:rPr lang="en-US" smtClean="0"/>
              <a:t>2- Define the information that is carried in the discovery element</a:t>
            </a:r>
          </a:p>
          <a:p>
            <a:pPr lvl="1"/>
            <a:r>
              <a:rPr lang="en-US" smtClean="0"/>
              <a:t>3 - The definition/selection of the discovery elements (containers) that will carry the needed discovery information</a:t>
            </a:r>
          </a:p>
          <a:p>
            <a:endParaRPr lang="en-US" smtClean="0"/>
          </a:p>
          <a:p>
            <a:r>
              <a:rPr lang="en-US" smtClean="0"/>
              <a:t>In this document, we describe these 3 items</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595659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 Mandatory requirements</a:t>
            </a:r>
          </a:p>
        </p:txBody>
      </p:sp>
      <p:sp>
        <p:nvSpPr>
          <p:cNvPr id="3" name="Content Placeholder 2"/>
          <p:cNvSpPr>
            <a:spLocks noGrp="1"/>
          </p:cNvSpPr>
          <p:nvPr>
            <p:ph idx="1"/>
          </p:nvPr>
        </p:nvSpPr>
        <p:spPr/>
        <p:txBody>
          <a:bodyPr/>
          <a:lstStyle/>
          <a:p>
            <a:pPr marL="0" lvl="0" indent="0">
              <a:buNone/>
            </a:pPr>
            <a:r>
              <a:rPr lang="en-GB" sz="1600" dirty="0" smtClean="0"/>
              <a:t>To achieve the objective, we need the following:</a:t>
            </a:r>
          </a:p>
          <a:p>
            <a:pPr lvl="0"/>
            <a:endParaRPr lang="en-GB" sz="1600" dirty="0" smtClean="0"/>
          </a:p>
          <a:p>
            <a:pPr lvl="0"/>
            <a:r>
              <a:rPr lang="en-GB" sz="1600" dirty="0" smtClean="0"/>
              <a:t>If </a:t>
            </a:r>
            <a:r>
              <a:rPr lang="en-GB" sz="1600" dirty="0"/>
              <a:t>an AP operating on a 6 GHz channel has a Multiband Collocated AP operating on a 2.4 or 5 GHz channel with the same SSID, then the multiband Collocated AP operating on a 2.4 or 5 GHz channel shall advertise the information of the AP operating on a 6 GHz channel in Beacon </a:t>
            </a:r>
            <a:r>
              <a:rPr lang="en-GB" sz="1600" dirty="0" smtClean="0"/>
              <a:t>frames and in Probe </a:t>
            </a:r>
            <a:r>
              <a:rPr lang="en-GB" sz="1600" dirty="0"/>
              <a:t>Response </a:t>
            </a:r>
            <a:r>
              <a:rPr lang="en-GB" sz="1600" dirty="0" smtClean="0"/>
              <a:t>frames addressed to </a:t>
            </a:r>
            <a:r>
              <a:rPr lang="en-GB" sz="1600" dirty="0"/>
              <a:t>a STA supporting operation in the 6 GHz </a:t>
            </a:r>
            <a:r>
              <a:rPr lang="en-GB" sz="1600" dirty="0" smtClean="0"/>
              <a:t>band.</a:t>
            </a:r>
            <a:endParaRPr lang="en-US" sz="1600" dirty="0"/>
          </a:p>
          <a:p>
            <a:pPr lvl="1"/>
            <a:r>
              <a:rPr lang="en-US" sz="1400" dirty="0"/>
              <a:t>Need also to cover the different cases where Multiple BSSID is used</a:t>
            </a:r>
          </a:p>
          <a:p>
            <a:pPr lvl="0"/>
            <a:endParaRPr lang="en-US" sz="1600" dirty="0" smtClean="0"/>
          </a:p>
          <a:p>
            <a:pPr lvl="0"/>
            <a:r>
              <a:rPr lang="en-US" sz="1600" dirty="0" smtClean="0"/>
              <a:t>If </a:t>
            </a:r>
            <a:r>
              <a:rPr lang="en-US" sz="1600" dirty="0"/>
              <a:t>an AP operating on a 6GHz channel has an SSID for which there are no BSSIDs at 2.4/5GHz, then at least one of the Multiband Collocated APs at 2.4/5GHz shall advertise the information of this AP at 6GHz.</a:t>
            </a:r>
          </a:p>
          <a:p>
            <a:pPr lvl="1"/>
            <a:r>
              <a:rPr lang="en-GB" sz="1400" dirty="0"/>
              <a:t>To allow the STA to get all SSIDs by just scanning 2.4 and 5GHz: useful for the scan intended to present the list of SSIDs to the user interface</a:t>
            </a:r>
            <a:endParaRPr lang="en-US" sz="1400" dirty="0"/>
          </a:p>
          <a:p>
            <a:pPr lvl="1"/>
            <a:r>
              <a:rPr lang="en-GB" sz="1400" dirty="0"/>
              <a:t>Without this, the STA will need to go and scan 6GHz to make sure there are no other SSIDs.</a:t>
            </a:r>
            <a:endParaRPr lang="en-US" sz="1400" dirty="0"/>
          </a:p>
          <a:p>
            <a:pPr marL="0" indent="0">
              <a:buNone/>
            </a:pPr>
            <a:r>
              <a:rPr lang="en-US" sz="1600" dirty="0"/>
              <a:t> </a:t>
            </a:r>
          </a:p>
          <a:p>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3984505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1 - Mandatory </a:t>
            </a:r>
            <a:r>
              <a:rPr lang="en-US" smtClean="0"/>
              <a:t>requirements (cont)</a:t>
            </a:r>
            <a:endParaRPr lang="en-US"/>
          </a:p>
        </p:txBody>
      </p:sp>
      <p:sp>
        <p:nvSpPr>
          <p:cNvPr id="3" name="Content Placeholder 2"/>
          <p:cNvSpPr>
            <a:spLocks noGrp="1"/>
          </p:cNvSpPr>
          <p:nvPr>
            <p:ph idx="1"/>
          </p:nvPr>
        </p:nvSpPr>
        <p:spPr/>
        <p:txBody>
          <a:bodyPr/>
          <a:lstStyle/>
          <a:p>
            <a:r>
              <a:rPr lang="en-US" smtClean="0"/>
              <a:t>Probably a good idea to also mandate that in the 6GHz beacon, we provide discovery information for the 2.4/5GHz collocated APs.</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787105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2 – What information to carry</a:t>
            </a:r>
            <a:endParaRPr lang="en-US"/>
          </a:p>
        </p:txBody>
      </p:sp>
      <p:sp>
        <p:nvSpPr>
          <p:cNvPr id="3" name="Content Placeholder 2"/>
          <p:cNvSpPr>
            <a:spLocks noGrp="1"/>
          </p:cNvSpPr>
          <p:nvPr>
            <p:ph idx="1"/>
          </p:nvPr>
        </p:nvSpPr>
        <p:spPr>
          <a:xfrm>
            <a:off x="193040" y="1524000"/>
            <a:ext cx="8737600" cy="4114800"/>
          </a:xfrm>
        </p:spPr>
        <p:txBody>
          <a:bodyPr/>
          <a:lstStyle/>
          <a:p>
            <a:r>
              <a:rPr lang="en-US" sz="2000" dirty="0" smtClean="0"/>
              <a:t>Required:</a:t>
            </a:r>
          </a:p>
          <a:p>
            <a:pPr lvl="1"/>
            <a:r>
              <a:rPr lang="en-US" sz="1800" dirty="0" smtClean="0"/>
              <a:t>BSSID, SSID (short of full), operating class, operating channel</a:t>
            </a:r>
          </a:p>
          <a:p>
            <a:pPr lvl="1"/>
            <a:r>
              <a:rPr lang="en-US" sz="1800" dirty="0" smtClean="0"/>
              <a:t>Indication that it is collocated in the same device</a:t>
            </a:r>
          </a:p>
          <a:p>
            <a:endParaRPr lang="en-US" sz="2000" dirty="0" smtClean="0"/>
          </a:p>
          <a:p>
            <a:r>
              <a:rPr lang="en-US" sz="2000" dirty="0"/>
              <a:t>Optional features that require signaling in discovery elements:</a:t>
            </a:r>
          </a:p>
          <a:p>
            <a:pPr lvl="1"/>
            <a:r>
              <a:rPr lang="en-US" sz="1800" dirty="0"/>
              <a:t>If OCT is used: need an indication that this feature is </a:t>
            </a:r>
            <a:r>
              <a:rPr lang="en-US" sz="1800" dirty="0" smtClean="0"/>
              <a:t>supported</a:t>
            </a:r>
            <a:endParaRPr lang="en-US" sz="1800" dirty="0"/>
          </a:p>
          <a:p>
            <a:pPr lvl="1"/>
            <a:r>
              <a:rPr lang="en-US" sz="1800" dirty="0"/>
              <a:t>If out-of-band association is recommended: </a:t>
            </a:r>
            <a:r>
              <a:rPr lang="en-US" sz="1800" dirty="0" smtClean="0"/>
              <a:t>good </a:t>
            </a:r>
            <a:r>
              <a:rPr lang="en-US" sz="1800" dirty="0"/>
              <a:t>to provide this </a:t>
            </a:r>
            <a:r>
              <a:rPr lang="en-US" sz="1800" dirty="0" smtClean="0"/>
              <a:t>information</a:t>
            </a:r>
            <a:endParaRPr lang="en-US" sz="1800" dirty="0"/>
          </a:p>
          <a:p>
            <a:pPr lvl="1"/>
            <a:r>
              <a:rPr lang="en-US" sz="1800" dirty="0" smtClean="0"/>
              <a:t>Possibly others…</a:t>
            </a:r>
          </a:p>
          <a:p>
            <a:pPr lvl="1"/>
            <a:endParaRPr lang="en-US" sz="1800" dirty="0" smtClean="0"/>
          </a:p>
          <a:p>
            <a:r>
              <a:rPr lang="en-US" sz="2000" dirty="0" smtClean="0"/>
              <a:t>Good to have</a:t>
            </a:r>
          </a:p>
          <a:p>
            <a:pPr lvl="1"/>
            <a:r>
              <a:rPr lang="en-US" sz="1800" dirty="0" smtClean="0"/>
              <a:t>If </a:t>
            </a:r>
            <a:r>
              <a:rPr lang="en-US" sz="1800" dirty="0"/>
              <a:t>the BSSID at 6GHz is part of multiple BSSID set, </a:t>
            </a:r>
          </a:p>
          <a:p>
            <a:pPr lvl="2"/>
            <a:r>
              <a:rPr lang="en-US" sz="1600" dirty="0"/>
              <a:t>At least have an indication that this is the case (no beacons sent by this BSSID)</a:t>
            </a:r>
          </a:p>
          <a:p>
            <a:pPr lvl="2"/>
            <a:r>
              <a:rPr lang="en-US" sz="1600" dirty="0"/>
              <a:t>provide the </a:t>
            </a:r>
            <a:r>
              <a:rPr lang="en-US" sz="1600" dirty="0" err="1"/>
              <a:t>MaxBSSIDIndicator</a:t>
            </a:r>
            <a:r>
              <a:rPr lang="en-US" sz="1600" dirty="0"/>
              <a:t> to help locate the right beacon/FILS DF</a:t>
            </a:r>
          </a:p>
          <a:p>
            <a:endParaRPr lang="en-US" sz="2000" dirty="0" smtClean="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274244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3 – What element to use</a:t>
            </a:r>
            <a:endParaRPr lang="en-US"/>
          </a:p>
        </p:txBody>
      </p:sp>
      <p:sp>
        <p:nvSpPr>
          <p:cNvPr id="3" name="Content Placeholder 2"/>
          <p:cNvSpPr>
            <a:spLocks noGrp="1"/>
          </p:cNvSpPr>
          <p:nvPr>
            <p:ph idx="1"/>
          </p:nvPr>
        </p:nvSpPr>
        <p:spPr/>
        <p:txBody>
          <a:bodyPr/>
          <a:lstStyle/>
          <a:p>
            <a:r>
              <a:rPr lang="en-US" smtClean="0"/>
              <a:t>Multiband element</a:t>
            </a:r>
          </a:p>
          <a:p>
            <a:r>
              <a:rPr lang="en-US" smtClean="0"/>
              <a:t>Reduced Neighbor Report</a:t>
            </a:r>
          </a:p>
          <a:p>
            <a:r>
              <a:rPr lang="en-US" smtClean="0"/>
              <a:t>Modification of HE Operation element</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99069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on discovery elements</a:t>
            </a:r>
            <a:endParaRPr lang="en-US"/>
          </a:p>
        </p:txBody>
      </p:sp>
      <p:sp>
        <p:nvSpPr>
          <p:cNvPr id="3" name="Content Placeholder 2"/>
          <p:cNvSpPr>
            <a:spLocks noGrp="1"/>
          </p:cNvSpPr>
          <p:nvPr>
            <p:ph idx="1"/>
          </p:nvPr>
        </p:nvSpPr>
        <p:spPr>
          <a:xfrm>
            <a:off x="116840" y="1991360"/>
            <a:ext cx="8884920" cy="4114800"/>
          </a:xfrm>
        </p:spPr>
        <p:txBody>
          <a:bodyPr/>
          <a:lstStyle/>
          <a:p>
            <a:r>
              <a:rPr lang="en-US" dirty="0" smtClean="0"/>
              <a:t>Multi-band element:</a:t>
            </a:r>
          </a:p>
          <a:p>
            <a:pPr lvl="1"/>
            <a:r>
              <a:rPr lang="en-US" dirty="0" smtClean="0"/>
              <a:t>Designed specifically for discovery of collocated APs</a:t>
            </a:r>
          </a:p>
          <a:p>
            <a:pPr lvl="1"/>
            <a:r>
              <a:rPr lang="en-US" dirty="0" smtClean="0"/>
              <a:t>Need modifications for SSID information, handling of multiple BSSID set</a:t>
            </a:r>
          </a:p>
          <a:p>
            <a:pPr lvl="1"/>
            <a:r>
              <a:rPr lang="en-US" dirty="0" smtClean="0"/>
              <a:t>Optional </a:t>
            </a:r>
            <a:r>
              <a:rPr lang="en-US" dirty="0" err="1" smtClean="0"/>
              <a:t>subelement</a:t>
            </a:r>
            <a:r>
              <a:rPr lang="en-US" dirty="0" smtClean="0"/>
              <a:t> can allow to provide other information</a:t>
            </a:r>
          </a:p>
          <a:p>
            <a:endParaRPr lang="en-US" dirty="0" smtClean="0"/>
          </a:p>
          <a:p>
            <a:r>
              <a:rPr lang="en-US" dirty="0" smtClean="0"/>
              <a:t>Reduced neighbor report:</a:t>
            </a:r>
          </a:p>
          <a:p>
            <a:pPr lvl="1"/>
            <a:r>
              <a:rPr lang="en-US" dirty="0" smtClean="0"/>
              <a:t>Already used on WFA OCE program</a:t>
            </a:r>
          </a:p>
          <a:p>
            <a:pPr lvl="1"/>
            <a:r>
              <a:rPr lang="en-US" dirty="0" smtClean="0"/>
              <a:t>Needs to be modified to signal that it is collocated</a:t>
            </a:r>
          </a:p>
          <a:p>
            <a:pPr lvl="1"/>
            <a:r>
              <a:rPr lang="en-US" dirty="0"/>
              <a:t>Needs to be modified to signal </a:t>
            </a:r>
            <a:r>
              <a:rPr lang="en-US" dirty="0" smtClean="0"/>
              <a:t>optional features (OCT, out-of-band </a:t>
            </a:r>
            <a:r>
              <a:rPr lang="en-US" dirty="0" err="1" smtClean="0"/>
              <a:t>assoc</a:t>
            </a:r>
            <a:r>
              <a:rPr lang="en-US" dirty="0" smtClean="0"/>
              <a:t>, </a:t>
            </a:r>
            <a:r>
              <a:rPr lang="en-US" dirty="0" err="1" smtClean="0"/>
              <a:t>multiBSSID</a:t>
            </a:r>
            <a:r>
              <a:rPr lang="en-US" dirty="0" smtClean="0"/>
              <a:t>…)</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Footer Placeholder 4"/>
          <p:cNvSpPr>
            <a:spLocks noGrp="1"/>
          </p:cNvSpPr>
          <p:nvPr>
            <p:ph type="ftr" sz="quarter" idx="3"/>
          </p:nvPr>
        </p:nvSpPr>
        <p:spPr/>
        <p:txBody>
          <a:bodyPr/>
          <a:lstStyle/>
          <a:p>
            <a:pPr>
              <a:defRPr/>
            </a:pPr>
            <a:r>
              <a:rPr lang="en-US" smtClean="0"/>
              <a:t>Laurent Cariou, Intel</a:t>
            </a:r>
            <a:endParaRPr lang="en-US" dirty="0"/>
          </a:p>
        </p:txBody>
      </p:sp>
    </p:spTree>
    <p:extLst>
      <p:ext uri="{BB962C8B-B14F-4D97-AF65-F5344CB8AC3E}">
        <p14:creationId xmlns:p14="http://schemas.microsoft.com/office/powerpoint/2010/main" val="713063322"/>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10C255-1271-47BF-B015-BB64F0FC44CF}">
  <ds:schemaRefs>
    <ds:schemaRef ds:uri="office.server.policy"/>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docProps/app.xml><?xml version="1.0" encoding="utf-8"?>
<Properties xmlns="http://schemas.openxmlformats.org/officeDocument/2006/extended-properties" xmlns:vt="http://schemas.openxmlformats.org/officeDocument/2006/docPropsVTypes">
  <Template/>
  <TotalTime>82270</TotalTime>
  <Words>1141</Words>
  <Application>Microsoft Office PowerPoint</Application>
  <PresentationFormat>On-screen Show (4:3)</PresentationFormat>
  <Paragraphs>183</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Times New Roman</vt:lpstr>
      <vt:lpstr>ACcord Submission Template</vt:lpstr>
      <vt:lpstr>6 GHz – Out-of-band discovery discussion</vt:lpstr>
      <vt:lpstr>Introduction</vt:lpstr>
      <vt:lpstr>Objectives</vt:lpstr>
      <vt:lpstr>How to fulfil the objectives</vt:lpstr>
      <vt:lpstr>1 - Mandatory requirements</vt:lpstr>
      <vt:lpstr>1 - Mandatory requirements (cont)</vt:lpstr>
      <vt:lpstr>2 – What information to carry</vt:lpstr>
      <vt:lpstr>3 – What element to use</vt:lpstr>
      <vt:lpstr>Discussion on discovery elements</vt:lpstr>
      <vt:lpstr>Discussion on discovery elements</vt:lpstr>
      <vt:lpstr>Compromise solution</vt:lpstr>
      <vt:lpstr>Discussion with regards to Neighbor report  Orthogonal discussion than discov</vt:lpstr>
      <vt:lpstr>Annex</vt:lpstr>
      <vt:lpstr>Ex: Multi-BSSID with same SSID list at 5 and 6GHz</vt:lpstr>
      <vt:lpstr>Ex: Multi-BSSID with more SSIDs at 6GHz</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Wook Bong Lee</dc:creator>
  <cp:keywords>CTPClassification=CTP_NT</cp:keywords>
  <cp:lastModifiedBy>Cariou, Laurent</cp:lastModifiedBy>
  <cp:revision>2489</cp:revision>
  <dcterms:created xsi:type="dcterms:W3CDTF">2012-05-29T15:24:34Z</dcterms:created>
  <dcterms:modified xsi:type="dcterms:W3CDTF">2018-11-12T01:25:42Z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y fmtid="{D5CDD505-2E9C-101B-9397-08002B2CF9AE}" pid="5" name="NSCPROP_SA">
    <vt:lpwstr>C:\Users\ravi.gidvani\AppData\Local\Microsoft\Windows\INetCache\Content.Outlook\G57DODI3\11-18-xxxx-00-00ax-6 GHz operation for 11ax - follow up.pptx</vt:lpwstr>
  </property>
  <property fmtid="{D5CDD505-2E9C-101B-9397-08002B2CF9AE}" pid="6" name="TitusGUID">
    <vt:lpwstr>0d7174b3-ef68-4db6-9579-87130fa36fd5</vt:lpwstr>
  </property>
  <property fmtid="{D5CDD505-2E9C-101B-9397-08002B2CF9AE}" pid="7" name="CTP_TimeStamp">
    <vt:lpwstr>2018-11-12 01:25:42Z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