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15" r:id="rId3"/>
    <p:sldId id="416" r:id="rId4"/>
    <p:sldId id="420" r:id="rId5"/>
    <p:sldId id="418" r:id="rId6"/>
    <p:sldId id="428" r:id="rId7"/>
    <p:sldId id="421" r:id="rId8"/>
    <p:sldId id="397" r:id="rId9"/>
    <p:sldId id="423" r:id="rId10"/>
    <p:sldId id="429" r:id="rId11"/>
    <p:sldId id="422" r:id="rId12"/>
    <p:sldId id="424" r:id="rId13"/>
    <p:sldId id="425" r:id="rId14"/>
    <p:sldId id="426" r:id="rId15"/>
    <p:sldId id="427" r:id="rId16"/>
    <p:sldId id="419" r:id="rId17"/>
    <p:sldId id="414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300"/>
    <a:srgbClr val="E53B47"/>
    <a:srgbClr val="D46C4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81677" autoAdjust="0"/>
  </p:normalViewPr>
  <p:slideViewPr>
    <p:cSldViewPr>
      <p:cViewPr varScale="1">
        <p:scale>
          <a:sx n="71" d="100"/>
          <a:sy n="71" d="100"/>
        </p:scale>
        <p:origin x="19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7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8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92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43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62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75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35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60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Evgeny Khorov (IITP RAS)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802.11-18</a:t>
            </a:r>
            <a:r>
              <a:rPr lang="ru-RU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1957r1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10.png"/><Relationship Id="rId4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Non-orthogonal Multiple Channel Access in Wi-Fi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324312"/>
              </p:ext>
            </p:extLst>
          </p:nvPr>
        </p:nvGraphicFramePr>
        <p:xfrm>
          <a:off x="971600" y="2590800"/>
          <a:ext cx="7467600" cy="288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khorov@iitp.ru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Kureev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 RAS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Ilya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Levitsky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4294967295"/>
          </p:nvPr>
        </p:nvSpPr>
        <p:spPr>
          <a:xfrm>
            <a:off x="533400" y="304800"/>
            <a:ext cx="917575" cy="276225"/>
          </a:xfrm>
        </p:spPr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2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Testbed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055451" y="3144045"/>
            <a:ext cx="2074793" cy="895711"/>
            <a:chOff x="1534034" y="833224"/>
            <a:chExt cx="3606462" cy="155695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25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Параллелограмм 26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Параллелограмм 27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Овал 28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23" name="Овал 22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925035" y="1570722"/>
            <a:ext cx="1237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(SDR)</a:t>
            </a:r>
            <a:endParaRPr lang="ru-RU" sz="2000" dirty="0"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3237354" y="2927265"/>
            <a:ext cx="465659" cy="380379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399004" y="2945662"/>
            <a:ext cx="1275911" cy="138931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3703343" y="1953240"/>
            <a:ext cx="2074793" cy="895711"/>
            <a:chOff x="1534034" y="833224"/>
            <a:chExt cx="3606462" cy="1556950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38" name="Группа 37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41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Параллелограмм 42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4" name="Параллелограмм 43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Овал 44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9" name="Овал 38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6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715336" y="1713825"/>
            <a:ext cx="591916" cy="1001256"/>
            <a:chOff x="4117830" y="13328620"/>
            <a:chExt cx="591916" cy="1001256"/>
          </a:xfrm>
        </p:grpSpPr>
        <p:cxnSp>
          <p:nvCxnSpPr>
            <p:cNvPr id="47" name="Прямая соединительная линия 46"/>
            <p:cNvCxnSpPr>
              <a:endCxn id="48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Прямоугольник с двумя скругленными соседними углами 47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Дуга 48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Дуга 49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Дуга 50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904268" y="4136467"/>
            <a:ext cx="2033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STA</a:t>
            </a:r>
            <a:r>
              <a:rPr lang="en-US" sz="2000" baseline="-25000" dirty="0" smtClean="0">
                <a:latin typeface="+mj-lt"/>
              </a:rPr>
              <a:t>2 </a:t>
            </a:r>
            <a:r>
              <a:rPr lang="en-US" sz="2000" dirty="0" smtClean="0">
                <a:latin typeface="+mj-lt"/>
              </a:rPr>
              <a:t>(SDR)</a:t>
            </a:r>
          </a:p>
          <a:p>
            <a:pPr algn="ctr"/>
            <a:r>
              <a:rPr lang="en-US" sz="2000" i="1" dirty="0" smtClean="0">
                <a:latin typeface="+mj-lt"/>
              </a:rPr>
              <a:t>As NOMA device</a:t>
            </a:r>
            <a:r>
              <a:rPr lang="en-US" sz="2000" baseline="-25000" dirty="0" smtClean="0">
                <a:latin typeface="+mj-lt"/>
              </a:rPr>
              <a:t>  </a:t>
            </a:r>
            <a:endParaRPr lang="ru-RU" sz="2000" baseline="-25000" dirty="0">
              <a:latin typeface="+mj-lt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1527258" y="2955822"/>
            <a:ext cx="591916" cy="1001256"/>
            <a:chOff x="4117830" y="13328620"/>
            <a:chExt cx="591916" cy="1001256"/>
          </a:xfrm>
        </p:grpSpPr>
        <p:cxnSp>
          <p:nvCxnSpPr>
            <p:cNvPr id="69" name="Прямая соединительная линия 68"/>
            <p:cNvCxnSpPr>
              <a:endCxn id="70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Прямоугольник с двумя скругленными соседними углами 69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Дуга 70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Дуга 71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4" name="Прямая соединительная линия 73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Рисунок 74"/>
          <p:cNvPicPr>
            <a:picLocks noChangeAspect="1"/>
          </p:cNvPicPr>
          <p:nvPr/>
        </p:nvPicPr>
        <p:blipFill>
          <a:blip r:embed="rId3" cstate="print">
            <a:lum bright="-34000" contras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674" y="4667060"/>
            <a:ext cx="1061104" cy="1017941"/>
          </a:xfrm>
          <a:prstGeom prst="rect">
            <a:avLst/>
          </a:prstGeom>
        </p:spPr>
      </p:pic>
      <p:grpSp>
        <p:nvGrpSpPr>
          <p:cNvPr id="76" name="Группа 75"/>
          <p:cNvGrpSpPr/>
          <p:nvPr/>
        </p:nvGrpSpPr>
        <p:grpSpPr>
          <a:xfrm rot="18818796">
            <a:off x="6645410" y="4353514"/>
            <a:ext cx="708149" cy="719415"/>
            <a:chOff x="6170252" y="3438285"/>
            <a:chExt cx="600198" cy="600198"/>
          </a:xfrm>
        </p:grpSpPr>
        <p:sp>
          <p:nvSpPr>
            <p:cNvPr id="77" name="Дуга 76"/>
            <p:cNvSpPr/>
            <p:nvPr/>
          </p:nvSpPr>
          <p:spPr>
            <a:xfrm rot="18953020">
              <a:off x="6238464" y="3504513"/>
              <a:ext cx="463773" cy="463773"/>
            </a:xfrm>
            <a:prstGeom prst="arc">
              <a:avLst/>
            </a:prstGeom>
            <a:ln w="381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Дуга 77"/>
            <p:cNvSpPr/>
            <p:nvPr/>
          </p:nvSpPr>
          <p:spPr>
            <a:xfrm rot="18953020">
              <a:off x="6303270" y="3569319"/>
              <a:ext cx="334162" cy="334162"/>
            </a:xfrm>
            <a:prstGeom prst="arc">
              <a:avLst/>
            </a:prstGeom>
            <a:ln w="381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Дуга 78"/>
            <p:cNvSpPr/>
            <p:nvPr/>
          </p:nvSpPr>
          <p:spPr>
            <a:xfrm rot="18953020">
              <a:off x="6170252" y="3438285"/>
              <a:ext cx="600198" cy="600198"/>
            </a:xfrm>
            <a:prstGeom prst="arc">
              <a:avLst/>
            </a:prstGeom>
            <a:ln w="381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6421779" y="5756079"/>
            <a:ext cx="1712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STA</a:t>
            </a:r>
            <a:r>
              <a:rPr lang="en-US" sz="2000" baseline="-25000" dirty="0" smtClean="0">
                <a:latin typeface="+mj-lt"/>
              </a:rPr>
              <a:t>1 </a:t>
            </a:r>
            <a:r>
              <a:rPr lang="en-US" sz="2000" dirty="0" smtClean="0">
                <a:latin typeface="+mj-lt"/>
              </a:rPr>
              <a:t>(Laptop)</a:t>
            </a:r>
          </a:p>
          <a:p>
            <a:pPr algn="ctr"/>
            <a:r>
              <a:rPr lang="en-US" sz="2000" i="1" dirty="0" smtClean="0">
                <a:latin typeface="+mj-lt"/>
              </a:rPr>
              <a:t>legacy device</a:t>
            </a:r>
            <a:endParaRPr lang="ru-RU" sz="20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5541" y="5233401"/>
            <a:ext cx="4167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Can be used with legacy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off-the-shelf device!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Testbed. Experimental Setup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055451" y="3144045"/>
            <a:ext cx="2074793" cy="895711"/>
            <a:chOff x="1534034" y="833224"/>
            <a:chExt cx="3606462" cy="155695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25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Параллелограмм 26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Параллелограмм 27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Овал 28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23" name="Овал 22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925035" y="1570722"/>
            <a:ext cx="1237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(SDR)</a:t>
            </a:r>
            <a:endParaRPr lang="ru-RU" sz="2000" dirty="0"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3237354" y="2927265"/>
            <a:ext cx="465659" cy="380379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399004" y="2945662"/>
            <a:ext cx="1275911" cy="138931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3703343" y="1953240"/>
            <a:ext cx="2074793" cy="895711"/>
            <a:chOff x="1534034" y="833224"/>
            <a:chExt cx="3606462" cy="1556950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38" name="Группа 37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41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Параллелограмм 42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4" name="Параллелограмм 43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Овал 44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9" name="Овал 38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6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715336" y="1713825"/>
            <a:ext cx="591916" cy="1001256"/>
            <a:chOff x="4117830" y="13328620"/>
            <a:chExt cx="591916" cy="1001256"/>
          </a:xfrm>
        </p:grpSpPr>
        <p:cxnSp>
          <p:nvCxnSpPr>
            <p:cNvPr id="47" name="Прямая соединительная линия 46"/>
            <p:cNvCxnSpPr>
              <a:endCxn id="48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Прямоугольник с двумя скругленными соседними углами 47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Дуга 48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Дуга 49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Дуга 50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904268" y="4136467"/>
            <a:ext cx="2033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STA</a:t>
            </a:r>
            <a:r>
              <a:rPr lang="en-US" sz="2000" baseline="-25000" dirty="0" smtClean="0">
                <a:latin typeface="+mj-lt"/>
              </a:rPr>
              <a:t>2 </a:t>
            </a:r>
            <a:r>
              <a:rPr lang="en-US" sz="2000" dirty="0" smtClean="0">
                <a:latin typeface="+mj-lt"/>
              </a:rPr>
              <a:t>(SDR)</a:t>
            </a:r>
          </a:p>
          <a:p>
            <a:pPr algn="ctr"/>
            <a:r>
              <a:rPr lang="en-US" sz="2000" i="1" dirty="0" smtClean="0">
                <a:latin typeface="+mj-lt"/>
              </a:rPr>
              <a:t>As NOMA device</a:t>
            </a:r>
            <a:r>
              <a:rPr lang="en-US" sz="2000" baseline="-25000" dirty="0" smtClean="0">
                <a:latin typeface="+mj-lt"/>
              </a:rPr>
              <a:t>  </a:t>
            </a:r>
            <a:endParaRPr lang="ru-RU" sz="2000" baseline="-25000" dirty="0">
              <a:latin typeface="+mj-lt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1527258" y="2955822"/>
            <a:ext cx="591916" cy="1001256"/>
            <a:chOff x="4117830" y="13328620"/>
            <a:chExt cx="591916" cy="1001256"/>
          </a:xfrm>
        </p:grpSpPr>
        <p:cxnSp>
          <p:nvCxnSpPr>
            <p:cNvPr id="69" name="Прямая соединительная линия 68"/>
            <p:cNvCxnSpPr>
              <a:endCxn id="70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Прямоугольник с двумя скругленными соседними углами 69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Дуга 70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Дуга 71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4" name="Прямая соединительная линия 73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6163003" y="4187999"/>
            <a:ext cx="2074793" cy="895711"/>
            <a:chOff x="1534034" y="833224"/>
            <a:chExt cx="3606462" cy="1556950"/>
          </a:xfrm>
        </p:grpSpPr>
        <p:grpSp>
          <p:nvGrpSpPr>
            <p:cNvPr id="55" name="Группа 54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58" name="Группа 57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61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Параллелограмм 62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4" name="Параллелограмм 63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5" name="Овал 64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9" name="Овал 58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6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039167" y="5180421"/>
            <a:ext cx="19784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STA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baseline="-25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(SDR)</a:t>
            </a:r>
          </a:p>
          <a:p>
            <a:pPr algn="ctr"/>
            <a:r>
              <a:rPr lang="en-US" sz="2000" i="1" dirty="0" smtClean="0">
                <a:latin typeface="+mj-lt"/>
              </a:rPr>
              <a:t>As legacy device</a:t>
            </a:r>
            <a:r>
              <a:rPr lang="en-US" sz="2000" baseline="-25000" dirty="0" smtClean="0">
                <a:latin typeface="+mj-lt"/>
              </a:rPr>
              <a:t>  </a:t>
            </a:r>
            <a:endParaRPr lang="ru-RU" sz="2000" baseline="-25000" dirty="0">
              <a:latin typeface="+mj-lt"/>
            </a:endParaRPr>
          </a:p>
        </p:txBody>
      </p:sp>
      <p:grpSp>
        <p:nvGrpSpPr>
          <p:cNvPr id="67" name="Группа 66"/>
          <p:cNvGrpSpPr/>
          <p:nvPr/>
        </p:nvGrpSpPr>
        <p:grpSpPr>
          <a:xfrm>
            <a:off x="6634810" y="3999776"/>
            <a:ext cx="591916" cy="1001256"/>
            <a:chOff x="4117830" y="13328620"/>
            <a:chExt cx="591916" cy="1001256"/>
          </a:xfrm>
        </p:grpSpPr>
        <p:cxnSp>
          <p:nvCxnSpPr>
            <p:cNvPr id="81" name="Прямая соединительная линия 80"/>
            <p:cNvCxnSpPr>
              <a:endCxn id="82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Прямоугольник с двумя скругленными соседними углами 81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Дуга 82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Дуга 83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Дуга 84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801224" y="5010307"/>
            <a:ext cx="222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Replaced, to simplify gathering statistics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9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Evaluation. Reference Throughputs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52600" y="5715000"/>
            <a:ext cx="1925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STA1 Payload ~ 1kB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91199" y="5715000"/>
            <a:ext cx="1925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STA2 Payload ~ 2kB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28" y="1755338"/>
            <a:ext cx="7474344" cy="357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5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Testbed. 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52600" y="5715000"/>
            <a:ext cx="1925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STA1 Payload ~ 1kB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91199" y="5715000"/>
            <a:ext cx="1925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STA2 Payload ~ 2kB</a:t>
            </a:r>
            <a:endParaRPr lang="ru-RU" sz="1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 flipH="1">
            <a:off x="7068641" y="3810000"/>
            <a:ext cx="1295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 flipH="1">
            <a:off x="7068641" y="3429000"/>
            <a:ext cx="1295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Прямоугольник 7"/>
          <p:cNvSpPr/>
          <p:nvPr/>
        </p:nvSpPr>
        <p:spPr>
          <a:xfrm>
            <a:off x="7806158" y="3425050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+56%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45948" y="1783977"/>
            <a:ext cx="126188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NOMA</a:t>
            </a:r>
          </a:p>
          <a:p>
            <a:r>
              <a:rPr lang="en-US" sz="1600" dirty="0" smtClean="0"/>
              <a:t>Link1 MCS1</a:t>
            </a:r>
          </a:p>
          <a:p>
            <a:r>
              <a:rPr lang="en-US" sz="1600" dirty="0" smtClean="0"/>
              <a:t>Link2 MCS4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282" y="1600200"/>
            <a:ext cx="6785436" cy="388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90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73" y="1524000"/>
            <a:ext cx="7456054" cy="461507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3" name="Стрелка вправо 2"/>
          <p:cNvSpPr/>
          <p:nvPr/>
        </p:nvSpPr>
        <p:spPr bwMode="auto">
          <a:xfrm rot="17680309">
            <a:off x="5570179" y="3684349"/>
            <a:ext cx="882422" cy="3706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809709" y="4082713"/>
                <a:ext cx="2603598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dirty="0" smtClean="0"/>
                  <a:t>=0.86</a:t>
                </a:r>
              </a:p>
              <a:p>
                <a:r>
                  <a:rPr lang="en-US" sz="1800" dirty="0" smtClean="0"/>
                  <a:t>Mix of </a:t>
                </a:r>
              </a:p>
              <a:p>
                <a:r>
                  <a:rPr lang="en-US" sz="1800" dirty="0" smtClean="0"/>
                  <a:t>NOMA (STA1 and STA2)</a:t>
                </a:r>
              </a:p>
              <a:p>
                <a:r>
                  <a:rPr lang="en-US" sz="1800" dirty="0" smtClean="0"/>
                  <a:t> and CSMA (STA2)</a:t>
                </a:r>
                <a:endParaRPr lang="ru-RU" sz="1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09" y="4082713"/>
                <a:ext cx="2603598" cy="1200329"/>
              </a:xfrm>
              <a:prstGeom prst="rect">
                <a:avLst/>
              </a:prstGeom>
              <a:blipFill>
                <a:blip r:embed="rId4"/>
                <a:stretch>
                  <a:fillRect l="-2108" t="-3046" r="-937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179561" y="3685028"/>
                <a:ext cx="14251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𝑁𝑂𝑀𝐴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𝑜𝑛𝑙𝑦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561" y="3685028"/>
                <a:ext cx="1425198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809709" y="1827212"/>
                <a:ext cx="22481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𝐶𝑆𝑀𝐴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𝑇𝐷𝑀𝐴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𝑜𝑛𝑙𝑦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09" y="1827212"/>
                <a:ext cx="2248180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723900" y="693809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Balance between throughput for STA1 &amp; STA2</a:t>
            </a:r>
            <a:endParaRPr lang="ru-RU" sz="2800" kern="0" dirty="0"/>
          </a:p>
        </p:txBody>
      </p:sp>
    </p:spTree>
    <p:extLst>
      <p:ext uri="{BB962C8B-B14F-4D97-AF65-F5344CB8AC3E}">
        <p14:creationId xmlns:p14="http://schemas.microsoft.com/office/powerpoint/2010/main" val="40402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NOMA Properties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789389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b="0" kern="0" dirty="0"/>
              <a:t>Backward compatibility </a:t>
            </a:r>
            <a:r>
              <a:rPr lang="en-US" sz="2800" b="0" kern="0" dirty="0" smtClean="0"/>
              <a:t>(STA </a:t>
            </a:r>
            <a:r>
              <a:rPr lang="en-US" sz="2800" b="0" kern="0" dirty="0"/>
              <a:t>1 can be legacy</a:t>
            </a:r>
            <a:r>
              <a:rPr lang="en-US" sz="2800" b="0" kern="0" dirty="0" smtClean="0"/>
              <a:t>)</a:t>
            </a:r>
          </a:p>
          <a:p>
            <a:pPr marL="0" indent="0">
              <a:buNone/>
            </a:pPr>
            <a:endParaRPr lang="en-US" sz="2800" b="0" kern="0" dirty="0"/>
          </a:p>
          <a:p>
            <a:r>
              <a:rPr lang="en-US" sz="2800" b="0" kern="0" dirty="0"/>
              <a:t>Almost double throughput for </a:t>
            </a:r>
            <a:r>
              <a:rPr lang="en-US" sz="2800" b="0" kern="0" dirty="0" smtClean="0"/>
              <a:t>the </a:t>
            </a:r>
            <a:r>
              <a:rPr lang="en-US" sz="2800" b="0" kern="0" dirty="0"/>
              <a:t>STA with </a:t>
            </a:r>
            <a:r>
              <a:rPr lang="en-US" sz="2800" b="0" kern="0" dirty="0" smtClean="0"/>
              <a:t>poor channel (in case of fare resource allocation) OR</a:t>
            </a:r>
          </a:p>
          <a:p>
            <a:r>
              <a:rPr lang="en-US" sz="2800" b="0" kern="0" dirty="0" smtClean="0"/>
              <a:t>Manifold gain in throughput of the nearest STA (STA 2) while providing guaranteed throughput for the furthest STA (STA 1)</a:t>
            </a:r>
          </a:p>
          <a:p>
            <a:pPr marL="0" indent="0">
              <a:buNone/>
            </a:pPr>
            <a:endParaRPr lang="en-US" sz="2800" b="0" kern="0" dirty="0" smtClean="0"/>
          </a:p>
          <a:p>
            <a:r>
              <a:rPr lang="en-US" sz="2800" b="0" kern="0" dirty="0" smtClean="0"/>
              <a:t>The results should be also valid for SOMA</a:t>
            </a:r>
          </a:p>
          <a:p>
            <a:pPr marL="0" indent="0">
              <a:buFontTx/>
              <a:buNone/>
            </a:pPr>
            <a:endParaRPr lang="ru-RU" sz="2000" b="0" kern="0" dirty="0"/>
          </a:p>
        </p:txBody>
      </p:sp>
    </p:spTree>
    <p:extLst>
      <p:ext uri="{BB962C8B-B14F-4D97-AF65-F5344CB8AC3E}">
        <p14:creationId xmlns:p14="http://schemas.microsoft.com/office/powerpoint/2010/main" val="8411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Should NOMA/SOMA be considered as a possible direction for future 802.11 standards?</a:t>
            </a:r>
            <a:endParaRPr lang="en-US" dirty="0"/>
          </a:p>
          <a:p>
            <a:r>
              <a:rPr lang="en-US" b="0" dirty="0" smtClean="0"/>
              <a:t>Yes, for EHT</a:t>
            </a:r>
          </a:p>
          <a:p>
            <a:r>
              <a:rPr lang="en-US" b="0" dirty="0" smtClean="0"/>
              <a:t>Yes, for a separate project</a:t>
            </a:r>
            <a:endParaRPr lang="en-US" b="0" dirty="0"/>
          </a:p>
          <a:p>
            <a:r>
              <a:rPr lang="en-US" b="0" dirty="0" smtClean="0"/>
              <a:t>No</a:t>
            </a:r>
          </a:p>
          <a:p>
            <a:r>
              <a:rPr lang="en-US" b="0" dirty="0" smtClean="0"/>
              <a:t>Need more info</a:t>
            </a:r>
            <a:endParaRPr lang="en-US" b="0" dirty="0"/>
          </a:p>
          <a:p>
            <a:r>
              <a:rPr lang="en-US" b="0" dirty="0" smtClean="0"/>
              <a:t>Abstain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current networks, it is a typical situation when an access point serves several devises located at different distances from the AP and having different traffic load.</a:t>
            </a:r>
          </a:p>
          <a:p>
            <a:pPr marL="0" indent="0">
              <a:buNone/>
            </a:pPr>
            <a:r>
              <a:rPr lang="en-US" dirty="0" smtClean="0"/>
              <a:t>In this case, Non-orthogonal </a:t>
            </a:r>
            <a:r>
              <a:rPr lang="en-US" dirty="0"/>
              <a:t>m</a:t>
            </a:r>
            <a:r>
              <a:rPr lang="en-US" dirty="0" smtClean="0"/>
              <a:t>ultiple access (NOMA) can be a promising solution to increase spectrum efficiency.  </a:t>
            </a:r>
          </a:p>
          <a:p>
            <a:pPr marL="0" indent="0">
              <a:buNone/>
            </a:pPr>
            <a:r>
              <a:rPr lang="en-US" dirty="0" smtClean="0"/>
              <a:t>This presentation considers theoretical and experimental results for DOWNLINK NOMA.</a:t>
            </a:r>
          </a:p>
          <a:p>
            <a:pPr marL="0" indent="0">
              <a:buNone/>
            </a:pPr>
            <a:r>
              <a:rPr lang="en-US" dirty="0" smtClean="0"/>
              <a:t>[1] proposes SOMA, which is actually a specific case of NOMA (having no SIC).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[1] doc.: IEEE 802.11-18/1462r0 SOMA for EHT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of Downlink NOMA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22714" y="3408459"/>
            <a:ext cx="58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 AP</a:t>
            </a:r>
            <a:endParaRPr lang="ru-RU" sz="2000" dirty="0">
              <a:latin typeface="+mj-lt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676989" y="3399419"/>
            <a:ext cx="1162343" cy="1020939"/>
            <a:chOff x="708610" y="2359342"/>
            <a:chExt cx="1534546" cy="1642843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lum bright="-34000" contrast="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257" y="2984244"/>
              <a:ext cx="1061104" cy="1017941"/>
            </a:xfrm>
            <a:prstGeom prst="rect">
              <a:avLst/>
            </a:prstGeom>
          </p:spPr>
        </p:pic>
        <p:grpSp>
          <p:nvGrpSpPr>
            <p:cNvPr id="10" name="Группа 9"/>
            <p:cNvGrpSpPr/>
            <p:nvPr/>
          </p:nvGrpSpPr>
          <p:grpSpPr>
            <a:xfrm rot="2710885">
              <a:off x="1529374" y="2672357"/>
              <a:ext cx="708149" cy="719415"/>
              <a:chOff x="6170252" y="3438285"/>
              <a:chExt cx="600198" cy="600198"/>
            </a:xfrm>
          </p:grpSpPr>
          <p:sp>
            <p:nvSpPr>
              <p:cNvPr id="11" name="Дуга 10"/>
              <p:cNvSpPr/>
              <p:nvPr/>
            </p:nvSpPr>
            <p:spPr>
              <a:xfrm rot="18953020">
                <a:off x="6238464" y="3504513"/>
                <a:ext cx="463773" cy="463773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Дуга 11"/>
              <p:cNvSpPr/>
              <p:nvPr/>
            </p:nvSpPr>
            <p:spPr>
              <a:xfrm rot="18953020">
                <a:off x="6303270" y="3569319"/>
                <a:ext cx="334162" cy="334162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Дуга 12"/>
              <p:cNvSpPr/>
              <p:nvPr/>
            </p:nvSpPr>
            <p:spPr>
              <a:xfrm rot="18953020">
                <a:off x="6170252" y="3438285"/>
                <a:ext cx="600198" cy="600198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8610" y="2359342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STA 2</a:t>
              </a:r>
              <a:endParaRPr lang="ru-RU" sz="2000" baseline="-25000" dirty="0">
                <a:latin typeface="+mj-lt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7255417" y="4420358"/>
            <a:ext cx="1029500" cy="1036452"/>
            <a:chOff x="4144840" y="4938430"/>
            <a:chExt cx="1325001" cy="1514531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print">
              <a:lum bright="-34000" contrast="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737" y="5435020"/>
              <a:ext cx="1061104" cy="1017941"/>
            </a:xfrm>
            <a:prstGeom prst="rect">
              <a:avLst/>
            </a:prstGeom>
          </p:spPr>
        </p:pic>
        <p:grpSp>
          <p:nvGrpSpPr>
            <p:cNvPr id="15" name="Группа 14"/>
            <p:cNvGrpSpPr/>
            <p:nvPr/>
          </p:nvGrpSpPr>
          <p:grpSpPr>
            <a:xfrm rot="18818796">
              <a:off x="4150473" y="5121474"/>
              <a:ext cx="708149" cy="719415"/>
              <a:chOff x="6170252" y="3438285"/>
              <a:chExt cx="600198" cy="600198"/>
            </a:xfrm>
          </p:grpSpPr>
          <p:sp>
            <p:nvSpPr>
              <p:cNvPr id="16" name="Дуга 15"/>
              <p:cNvSpPr/>
              <p:nvPr/>
            </p:nvSpPr>
            <p:spPr>
              <a:xfrm rot="18953020">
                <a:off x="6238464" y="3504513"/>
                <a:ext cx="463773" cy="463773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Дуга 16"/>
              <p:cNvSpPr/>
              <p:nvPr/>
            </p:nvSpPr>
            <p:spPr>
              <a:xfrm rot="18953020">
                <a:off x="6303270" y="3569319"/>
                <a:ext cx="334162" cy="334162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Дуга 17"/>
              <p:cNvSpPr/>
              <p:nvPr/>
            </p:nvSpPr>
            <p:spPr>
              <a:xfrm rot="18953020">
                <a:off x="6170252" y="3438285"/>
                <a:ext cx="600198" cy="600198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4625554" y="4938430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STA 1</a:t>
              </a:r>
              <a:endParaRPr lang="ru-RU" sz="2000" baseline="-25000" dirty="0">
                <a:latin typeface="+mj-lt"/>
              </a:endParaRPr>
            </a:p>
          </p:txBody>
        </p:sp>
      </p:grpSp>
      <p:cxnSp>
        <p:nvCxnSpPr>
          <p:cNvPr id="21" name="Прямая со стрелкой 20"/>
          <p:cNvCxnSpPr/>
          <p:nvPr/>
        </p:nvCxnSpPr>
        <p:spPr>
          <a:xfrm flipH="1">
            <a:off x="1941991" y="3840859"/>
            <a:ext cx="678761" cy="162654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610100" y="3840859"/>
            <a:ext cx="2705979" cy="115713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Левицкий\Downloads\rou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315" y="3348577"/>
            <a:ext cx="891452" cy="89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63671" y="5697934"/>
                <a:ext cx="5277919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𝑃𝑎𝑡h𝐿𝑜𝑠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𝑁𝑜𝑖𝑠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+(</m:t>
                                  </m:r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1" i="1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)∗</m:t>
                                  </m:r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1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𝑷𝒂𝒕𝒉𝑳𝒐𝒔</m:t>
                                  </m:r>
                                  <m:sSub>
                                    <m:sSubPr>
                                      <m:ctrlPr>
                                        <a:rPr lang="en-US" sz="1600" b="1" i="1" smtClean="0">
                                          <a:solidFill>
                                            <a:srgbClr val="D6A3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 smtClean="0">
                                          <a:solidFill>
                                            <a:srgbClr val="D6A3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b>
                                      <m:r>
                                        <a:rPr lang="en-US" sz="1600" b="1" i="1" smtClean="0">
                                          <a:solidFill>
                                            <a:srgbClr val="D6A3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671" y="5697934"/>
                <a:ext cx="5277919" cy="6455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Группа 25"/>
          <p:cNvGrpSpPr/>
          <p:nvPr/>
        </p:nvGrpSpPr>
        <p:grpSpPr>
          <a:xfrm>
            <a:off x="3872399" y="1206010"/>
            <a:ext cx="4802573" cy="2172229"/>
            <a:chOff x="442217" y="4087657"/>
            <a:chExt cx="4802573" cy="2172229"/>
          </a:xfrm>
        </p:grpSpPr>
        <p:sp>
          <p:nvSpPr>
            <p:cNvPr id="38" name="CustomShape 45"/>
            <p:cNvSpPr/>
            <p:nvPr/>
          </p:nvSpPr>
          <p:spPr>
            <a:xfrm>
              <a:off x="794324" y="4087657"/>
              <a:ext cx="920892" cy="663914"/>
            </a:xfrm>
            <a:prstGeom prst="rect">
              <a:avLst/>
            </a:prstGeom>
            <a:noFill/>
            <a:ln w="57240" cap="rnd">
              <a:noFill/>
              <a:custDash>
                <a:ds d="100000" sp="100000"/>
              </a:custDash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1800" spc="-1" dirty="0" smtClean="0">
                  <a:solidFill>
                    <a:srgbClr val="3465A4"/>
                  </a:solidFill>
                  <a:latin typeface="+mj-lt"/>
                  <a:ea typeface="DejaVu Sans"/>
                </a:rPr>
                <a:t>Power</a:t>
              </a:r>
              <a:endParaRPr lang="ru-RU" sz="1800" b="0" strike="noStrike" spc="-1" baseline="-25000" dirty="0">
                <a:latin typeface="+mj-lt"/>
              </a:endParaRP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442217" y="4554736"/>
              <a:ext cx="4802573" cy="1705150"/>
              <a:chOff x="1126985" y="4157579"/>
              <a:chExt cx="4802573" cy="1705150"/>
            </a:xfrm>
          </p:grpSpPr>
          <p:cxnSp>
            <p:nvCxnSpPr>
              <p:cNvPr id="32" name="Прямая соединительная линия 31"/>
              <p:cNvCxnSpPr/>
              <p:nvPr/>
            </p:nvCxnSpPr>
            <p:spPr>
              <a:xfrm flipH="1">
                <a:off x="1954133" y="4875456"/>
                <a:ext cx="3374506" cy="770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H="1">
                <a:off x="1954133" y="4487364"/>
                <a:ext cx="3309044" cy="1495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Прямоугольник с двумя скругленными соседними углами 33"/>
              <p:cNvSpPr/>
              <p:nvPr/>
            </p:nvSpPr>
            <p:spPr>
              <a:xfrm>
                <a:off x="2242841" y="4479598"/>
                <a:ext cx="3030550" cy="513504"/>
              </a:xfrm>
              <a:prstGeom prst="round2SameRect">
                <a:avLst/>
              </a:prstGeom>
              <a:solidFill>
                <a:srgbClr val="FFFF00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  <a:latin typeface="+mj-lt"/>
                  </a:rPr>
                  <a:t>To STA</a:t>
                </a:r>
                <a:r>
                  <a:rPr lang="en-US" sz="2000" baseline="-25000" dirty="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ru-RU" baseline="-25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5" name="Прямоугольник с двумя скругленными соседними углами 34"/>
              <p:cNvSpPr/>
              <p:nvPr/>
            </p:nvSpPr>
            <p:spPr>
              <a:xfrm>
                <a:off x="2232627" y="4904867"/>
                <a:ext cx="3030550" cy="947750"/>
              </a:xfrm>
              <a:prstGeom prst="round2SameRect">
                <a:avLst/>
              </a:prstGeom>
              <a:solidFill>
                <a:srgbClr val="FF0000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T</a:t>
                </a:r>
                <a:r>
                  <a:rPr lang="en-US" sz="2000" dirty="0" smtClean="0">
                    <a:solidFill>
                      <a:schemeClr val="tx1"/>
                    </a:solidFill>
                    <a:latin typeface="+mj-lt"/>
                  </a:rPr>
                  <a:t>o STA</a:t>
                </a:r>
                <a:r>
                  <a:rPr lang="en-US" sz="2000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ru-RU" sz="2000" baseline="-25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cxnSp>
            <p:nvCxnSpPr>
              <p:cNvPr id="36" name="Прямая со стрелкой 35"/>
              <p:cNvCxnSpPr/>
              <p:nvPr/>
            </p:nvCxnSpPr>
            <p:spPr>
              <a:xfrm>
                <a:off x="1641018" y="5848539"/>
                <a:ext cx="4288540" cy="8432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/>
              <p:nvPr/>
            </p:nvCxnSpPr>
            <p:spPr>
              <a:xfrm flipV="1">
                <a:off x="1954132" y="4157579"/>
                <a:ext cx="0" cy="1705150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CustomShape 45"/>
              <p:cNvSpPr/>
              <p:nvPr/>
            </p:nvSpPr>
            <p:spPr>
              <a:xfrm>
                <a:off x="1602245" y="4185385"/>
                <a:ext cx="651270" cy="663914"/>
              </a:xfrm>
              <a:prstGeom prst="rect">
                <a:avLst/>
              </a:prstGeom>
              <a:noFill/>
              <a:ln w="57240" cap="rnd">
                <a:noFill/>
                <a:custDash>
                  <a:ds d="100000" sp="100000"/>
                </a:custDash>
                <a:round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/>
              <a:lstStyle/>
              <a:p>
                <a:pPr>
                  <a:lnSpc>
                    <a:spcPct val="90000"/>
                  </a:lnSpc>
                </a:pPr>
                <a:r>
                  <a:rPr lang="en-US" sz="1600" i="1" spc="-1" dirty="0" smtClean="0">
                    <a:solidFill>
                      <a:srgbClr val="3465A4"/>
                    </a:solidFill>
                    <a:latin typeface="+mj-lt"/>
                    <a:ea typeface="DejaVu Sans"/>
                  </a:rPr>
                  <a:t>P</a:t>
                </a:r>
                <a:endParaRPr lang="ru-RU" sz="1600" b="0" i="1" strike="noStrike" spc="-1" baseline="-25000" dirty="0">
                  <a:latin typeface="+mj-lt"/>
                </a:endParaRPr>
              </a:p>
            </p:txBody>
          </p:sp>
          <p:sp>
            <p:nvSpPr>
              <p:cNvPr id="40" name="CustomShape 45"/>
              <p:cNvSpPr/>
              <p:nvPr/>
            </p:nvSpPr>
            <p:spPr>
              <a:xfrm>
                <a:off x="1126985" y="4656681"/>
                <a:ext cx="929764" cy="663914"/>
              </a:xfrm>
              <a:prstGeom prst="rect">
                <a:avLst/>
              </a:prstGeom>
              <a:noFill/>
              <a:ln w="57240" cap="rnd">
                <a:noFill/>
                <a:custDash>
                  <a:ds d="100000" sp="100000"/>
                </a:custDash>
                <a:round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/>
              <a:lstStyle/>
              <a:p>
                <a:pPr>
                  <a:lnSpc>
                    <a:spcPct val="90000"/>
                  </a:lnSpc>
                </a:pPr>
                <a:endParaRPr lang="ru-RU" sz="1800" b="0" i="1" strike="noStrike" spc="-1" baseline="-25000" dirty="0">
                  <a:latin typeface="SF UI Text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67065" y="4793130"/>
                <a:ext cx="4878990" cy="2099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𝑅𝑎𝑡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sz="1800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800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)∗</m:t>
                                  </m:r>
                                  <m:r>
                                    <a:rPr lang="en-US" sz="1800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800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800" i="1" smtClean="0">
                                      <a:solidFill>
                                        <a:srgbClr val="D6A3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𝑃𝑎𝑡h𝐿𝑜𝑠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rgbClr val="D6A3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D6A3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D6A3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𝑁𝑜𝑖𝑠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1800" b="0" dirty="0" smtClean="0"/>
              </a:p>
              <a:p>
                <a:r>
                  <a:rPr lang="en-US" sz="1800" b="0" dirty="0" smtClean="0"/>
                  <a:t>STA2  decodes signal to STA1 and</a:t>
                </a:r>
              </a:p>
              <a:p>
                <a:r>
                  <a:rPr lang="en-US" sz="1800" b="0" dirty="0" smtClean="0"/>
                  <a:t> performs Successive Interference</a:t>
                </a:r>
              </a:p>
              <a:p>
                <a:r>
                  <a:rPr lang="en-US" sz="1800" b="0" dirty="0" smtClean="0"/>
                  <a:t> Cancelation (SIC)</a:t>
                </a:r>
              </a:p>
              <a:p>
                <a:endParaRPr lang="en-US" sz="1800" b="0" i="1" dirty="0" smtClean="0">
                  <a:latin typeface="Cambria Math" panose="02040503050406030204" pitchFamily="18" charset="0"/>
                </a:endParaRPr>
              </a:p>
              <a:p>
                <a:endParaRPr lang="ru-RU" sz="1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65" y="4793130"/>
                <a:ext cx="4878990" cy="2099677"/>
              </a:xfrm>
              <a:prstGeom prst="rect">
                <a:avLst/>
              </a:prstGeom>
              <a:blipFill>
                <a:blip r:embed="rId6"/>
                <a:stretch>
                  <a:fillRect l="-11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206737" y="2292281"/>
                <a:ext cx="35578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737" y="2292281"/>
                <a:ext cx="355783" cy="338554"/>
              </a:xfrm>
              <a:prstGeom prst="rect">
                <a:avLst/>
              </a:prstGeom>
              <a:blipFill>
                <a:blip r:embed="rId7"/>
                <a:stretch>
                  <a:fillRect r="-29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Группа 41"/>
          <p:cNvGrpSpPr/>
          <p:nvPr/>
        </p:nvGrpSpPr>
        <p:grpSpPr>
          <a:xfrm>
            <a:off x="-79893" y="1700897"/>
            <a:ext cx="3285912" cy="1236359"/>
            <a:chOff x="442217" y="3992851"/>
            <a:chExt cx="4802573" cy="2267035"/>
          </a:xfrm>
        </p:grpSpPr>
        <p:sp>
          <p:nvSpPr>
            <p:cNvPr id="43" name="CustomShape 45"/>
            <p:cNvSpPr/>
            <p:nvPr/>
          </p:nvSpPr>
          <p:spPr>
            <a:xfrm>
              <a:off x="794324" y="3992851"/>
              <a:ext cx="1525306" cy="758723"/>
            </a:xfrm>
            <a:prstGeom prst="rect">
              <a:avLst/>
            </a:prstGeom>
            <a:noFill/>
            <a:ln w="57240" cap="rnd">
              <a:noFill/>
              <a:custDash>
                <a:ds d="100000" sp="100000"/>
              </a:custDash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1800" spc="-1" dirty="0" smtClean="0">
                  <a:solidFill>
                    <a:srgbClr val="3465A4"/>
                  </a:solidFill>
                  <a:latin typeface="+mj-lt"/>
                  <a:ea typeface="DejaVu Sans"/>
                </a:rPr>
                <a:t>Power</a:t>
              </a:r>
              <a:endParaRPr lang="ru-RU" sz="1800" b="0" strike="noStrike" spc="-1" baseline="-25000" dirty="0">
                <a:latin typeface="+mj-lt"/>
              </a:endParaRPr>
            </a:p>
          </p:txBody>
        </p:sp>
        <p:grpSp>
          <p:nvGrpSpPr>
            <p:cNvPr id="44" name="Группа 43"/>
            <p:cNvGrpSpPr/>
            <p:nvPr/>
          </p:nvGrpSpPr>
          <p:grpSpPr>
            <a:xfrm>
              <a:off x="442217" y="4554736"/>
              <a:ext cx="4802573" cy="1705150"/>
              <a:chOff x="1126985" y="4157579"/>
              <a:chExt cx="4802573" cy="1705150"/>
            </a:xfrm>
          </p:grpSpPr>
          <p:sp>
            <p:nvSpPr>
              <p:cNvPr id="47" name="Прямоугольник с двумя скругленными соседними углами 46"/>
              <p:cNvSpPr/>
              <p:nvPr/>
            </p:nvSpPr>
            <p:spPr>
              <a:xfrm>
                <a:off x="4424038" y="4354415"/>
                <a:ext cx="1251187" cy="1429884"/>
              </a:xfrm>
              <a:prstGeom prst="round2SameRect">
                <a:avLst/>
              </a:prstGeom>
              <a:solidFill>
                <a:srgbClr val="FFFF00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  <a:latin typeface="+mj-lt"/>
                  </a:rPr>
                  <a:t>To STA</a:t>
                </a:r>
                <a:r>
                  <a:rPr lang="en-US" sz="2000" baseline="-25000" dirty="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ru-RU" baseline="-25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48" name="Прямоугольник с двумя скругленными соседними углами 47"/>
              <p:cNvSpPr/>
              <p:nvPr/>
            </p:nvSpPr>
            <p:spPr>
              <a:xfrm>
                <a:off x="2282834" y="4354415"/>
                <a:ext cx="1734166" cy="1500454"/>
              </a:xfrm>
              <a:prstGeom prst="round2SameRect">
                <a:avLst/>
              </a:prstGeom>
              <a:solidFill>
                <a:srgbClr val="FF0000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T</a:t>
                </a:r>
                <a:r>
                  <a:rPr lang="en-US" sz="2000" dirty="0" smtClean="0">
                    <a:solidFill>
                      <a:schemeClr val="tx1"/>
                    </a:solidFill>
                    <a:latin typeface="+mj-lt"/>
                  </a:rPr>
                  <a:t>o STA</a:t>
                </a:r>
                <a:r>
                  <a:rPr lang="en-US" sz="2000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ru-RU" sz="2000" baseline="-25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cxnSp>
            <p:nvCxnSpPr>
              <p:cNvPr id="49" name="Прямая со стрелкой 48"/>
              <p:cNvCxnSpPr/>
              <p:nvPr/>
            </p:nvCxnSpPr>
            <p:spPr>
              <a:xfrm>
                <a:off x="1641018" y="5848539"/>
                <a:ext cx="4288540" cy="8432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/>
              <p:nvPr/>
            </p:nvCxnSpPr>
            <p:spPr>
              <a:xfrm flipV="1">
                <a:off x="1954132" y="4157579"/>
                <a:ext cx="0" cy="1705150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CustomShape 45"/>
              <p:cNvSpPr/>
              <p:nvPr/>
            </p:nvSpPr>
            <p:spPr>
              <a:xfrm>
                <a:off x="1602245" y="4185385"/>
                <a:ext cx="651270" cy="663914"/>
              </a:xfrm>
              <a:prstGeom prst="rect">
                <a:avLst/>
              </a:prstGeom>
              <a:noFill/>
              <a:ln w="57240" cap="rnd">
                <a:noFill/>
                <a:custDash>
                  <a:ds d="100000" sp="100000"/>
                </a:custDash>
                <a:round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/>
              <a:lstStyle/>
              <a:p>
                <a:pPr>
                  <a:lnSpc>
                    <a:spcPct val="90000"/>
                  </a:lnSpc>
                </a:pPr>
                <a:r>
                  <a:rPr lang="en-US" sz="1600" i="1" spc="-1" dirty="0" smtClean="0">
                    <a:solidFill>
                      <a:srgbClr val="3465A4"/>
                    </a:solidFill>
                    <a:latin typeface="+mj-lt"/>
                    <a:ea typeface="DejaVu Sans"/>
                  </a:rPr>
                  <a:t>P</a:t>
                </a:r>
                <a:endParaRPr lang="ru-RU" sz="1600" b="0" i="1" strike="noStrike" spc="-1" baseline="-25000" dirty="0">
                  <a:latin typeface="+mj-lt"/>
                </a:endParaRPr>
              </a:p>
            </p:txBody>
          </p:sp>
          <p:sp>
            <p:nvSpPr>
              <p:cNvPr id="52" name="CustomShape 45"/>
              <p:cNvSpPr/>
              <p:nvPr/>
            </p:nvSpPr>
            <p:spPr>
              <a:xfrm>
                <a:off x="1126985" y="4656681"/>
                <a:ext cx="929764" cy="663914"/>
              </a:xfrm>
              <a:prstGeom prst="rect">
                <a:avLst/>
              </a:prstGeom>
              <a:noFill/>
              <a:ln w="57240" cap="rnd">
                <a:noFill/>
                <a:custDash>
                  <a:ds d="100000" sp="100000"/>
                </a:custDash>
                <a:round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/>
              <a:lstStyle/>
              <a:p>
                <a:pPr>
                  <a:lnSpc>
                    <a:spcPct val="90000"/>
                  </a:lnSpc>
                </a:pPr>
                <a:endParaRPr lang="ru-RU" sz="1800" b="0" i="1" strike="noStrike" spc="-1" baseline="-25000" dirty="0">
                  <a:latin typeface="SF UI Text"/>
                </a:endParaRP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1345552" y="1610454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TDMA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048731" y="157129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NOMA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7449138" y="1447527"/>
            <a:ext cx="15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Different MCSs</a:t>
            </a:r>
            <a:endParaRPr lang="ru-RU" sz="1600" dirty="0"/>
          </a:p>
        </p:txBody>
      </p:sp>
      <p:cxnSp>
        <p:nvCxnSpPr>
          <p:cNvPr id="56" name="Прямая со стрелкой 55"/>
          <p:cNvCxnSpPr>
            <a:stCxn id="54" idx="2"/>
          </p:cNvCxnSpPr>
          <p:nvPr/>
        </p:nvCxnSpPr>
        <p:spPr bwMode="auto">
          <a:xfrm flipH="1">
            <a:off x="7460460" y="1786081"/>
            <a:ext cx="738788" cy="4240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Прямая со стрелкой 56"/>
          <p:cNvCxnSpPr>
            <a:stCxn id="54" idx="2"/>
          </p:cNvCxnSpPr>
          <p:nvPr/>
        </p:nvCxnSpPr>
        <p:spPr bwMode="auto">
          <a:xfrm flipH="1">
            <a:off x="7533566" y="1786081"/>
            <a:ext cx="665682" cy="107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73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Superposition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738824" y="1981200"/>
            <a:ext cx="3621404" cy="3758978"/>
            <a:chOff x="5105400" y="1752600"/>
            <a:chExt cx="3621404" cy="3758978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5105400" y="1752600"/>
              <a:ext cx="3621404" cy="3758978"/>
              <a:chOff x="8959073" y="5622894"/>
              <a:chExt cx="4535008" cy="4707291"/>
            </a:xfrm>
          </p:grpSpPr>
          <p:sp>
            <p:nvSpPr>
              <p:cNvPr id="26" name="Овал 25"/>
              <p:cNvSpPr/>
              <p:nvPr/>
            </p:nvSpPr>
            <p:spPr>
              <a:xfrm rot="16260000" flipV="1">
                <a:off x="11501444" y="7607551"/>
                <a:ext cx="190562" cy="190562"/>
              </a:xfrm>
              <a:prstGeom prst="ellipse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C00000">
                    <a:alpha val="21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 стрелкой 28"/>
              <p:cNvCxnSpPr>
                <a:endCxn id="34" idx="1"/>
              </p:cNvCxnSpPr>
              <p:nvPr/>
            </p:nvCxnSpPr>
            <p:spPr>
              <a:xfrm flipV="1">
                <a:off x="10962088" y="7391473"/>
                <a:ext cx="944036" cy="933711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Группа 29"/>
              <p:cNvGrpSpPr/>
              <p:nvPr/>
            </p:nvGrpSpPr>
            <p:grpSpPr>
              <a:xfrm>
                <a:off x="8959073" y="5622894"/>
                <a:ext cx="4535008" cy="4707291"/>
                <a:chOff x="8149815" y="5740728"/>
                <a:chExt cx="2760890" cy="2865776"/>
              </a:xfrm>
            </p:grpSpPr>
            <p:cxnSp>
              <p:nvCxnSpPr>
                <p:cNvPr id="39" name="Прямая со стрелкой 38"/>
                <p:cNvCxnSpPr/>
                <p:nvPr/>
              </p:nvCxnSpPr>
              <p:spPr>
                <a:xfrm flipV="1">
                  <a:off x="9370450" y="6165234"/>
                  <a:ext cx="0" cy="244127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CustomShape 45"/>
                <p:cNvSpPr/>
                <p:nvPr/>
              </p:nvSpPr>
              <p:spPr>
                <a:xfrm>
                  <a:off x="10613169" y="7139217"/>
                  <a:ext cx="297536" cy="518270"/>
                </a:xfrm>
                <a:prstGeom prst="rect">
                  <a:avLst/>
                </a:prstGeom>
                <a:noFill/>
                <a:ln w="57240" cap="rnd">
                  <a:noFill/>
                  <a:custDash>
                    <a:ds d="100000" sp="100000"/>
                  </a:custDash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 anchor="ctr"/>
                <a:lstStyle/>
                <a:p>
                  <a:pPr>
                    <a:lnSpc>
                      <a:spcPct val="90000"/>
                    </a:lnSpc>
                  </a:pPr>
                  <a:r>
                    <a:rPr lang="en-US" spc="-1" dirty="0" smtClean="0">
                      <a:solidFill>
                        <a:srgbClr val="3465A4"/>
                      </a:solidFill>
                      <a:latin typeface="Segoe UI Symbol" panose="020B0502040204020203" pitchFamily="34" charset="0"/>
                      <a:ea typeface="Segoe UI Symbol" panose="020B0502040204020203" pitchFamily="34" charset="0"/>
                    </a:rPr>
                    <a:t>I</a:t>
                  </a:r>
                  <a:endParaRPr lang="ru-RU" sz="1800" b="0" strike="noStrike" spc="-1" baseline="-25000" dirty="0">
                    <a:latin typeface="Arial"/>
                    <a:ea typeface="Segoe UI Symbol" panose="020B0502040204020203" pitchFamily="34" charset="0"/>
                  </a:endParaRPr>
                </a:p>
              </p:txBody>
            </p:sp>
            <p:cxnSp>
              <p:nvCxnSpPr>
                <p:cNvPr id="41" name="Прямая со стрелкой 40"/>
                <p:cNvCxnSpPr/>
                <p:nvPr/>
              </p:nvCxnSpPr>
              <p:spPr>
                <a:xfrm>
                  <a:off x="8149815" y="7385870"/>
                  <a:ext cx="2441269" cy="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CustomShape 45"/>
                <p:cNvSpPr/>
                <p:nvPr/>
              </p:nvSpPr>
              <p:spPr>
                <a:xfrm>
                  <a:off x="9256562" y="5740728"/>
                  <a:ext cx="297536" cy="518270"/>
                </a:xfrm>
                <a:prstGeom prst="rect">
                  <a:avLst/>
                </a:prstGeom>
                <a:noFill/>
                <a:ln w="57240" cap="rnd">
                  <a:noFill/>
                  <a:custDash>
                    <a:ds d="100000" sp="100000"/>
                  </a:custDash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 anchor="ctr"/>
                <a:lstStyle/>
                <a:p>
                  <a:pPr>
                    <a:lnSpc>
                      <a:spcPct val="90000"/>
                    </a:lnSpc>
                  </a:pPr>
                  <a:r>
                    <a:rPr lang="en-US" spc="-1" dirty="0">
                      <a:solidFill>
                        <a:srgbClr val="3465A4"/>
                      </a:solidFill>
                      <a:latin typeface="SF UI Text"/>
                      <a:ea typeface="DejaVu Sans"/>
                    </a:rPr>
                    <a:t>Q</a:t>
                  </a:r>
                  <a:endParaRPr lang="ru-RU" sz="1800" b="0" strike="noStrike" spc="-1" baseline="-25000" dirty="0">
                    <a:latin typeface="Arial"/>
                  </a:endParaRPr>
                </a:p>
              </p:txBody>
            </p:sp>
          </p:grpSp>
          <p:sp>
            <p:nvSpPr>
              <p:cNvPr id="31" name="Овал 30"/>
              <p:cNvSpPr/>
              <p:nvPr/>
            </p:nvSpPr>
            <p:spPr>
              <a:xfrm rot="10860000" flipV="1">
                <a:off x="12335093" y="7606571"/>
                <a:ext cx="190562" cy="190562"/>
              </a:xfrm>
              <a:prstGeom prst="ellipse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C00000">
                    <a:alpha val="21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 rot="60000" flipV="1">
                <a:off x="11499948" y="6779044"/>
                <a:ext cx="190562" cy="19056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 rot="5460000" flipV="1">
                <a:off x="12330391" y="6777255"/>
                <a:ext cx="190562" cy="190562"/>
              </a:xfrm>
              <a:prstGeom prst="ellipse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C00000">
                    <a:alpha val="21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Овал 33"/>
              <p:cNvSpPr/>
              <p:nvPr/>
            </p:nvSpPr>
            <p:spPr>
              <a:xfrm flipV="1">
                <a:off x="11863612" y="7143697"/>
                <a:ext cx="290288" cy="29028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  <a:prstDash val="sysDot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Овал 34"/>
              <p:cNvSpPr/>
              <p:nvPr/>
            </p:nvSpPr>
            <p:spPr>
              <a:xfrm rot="16200000" flipV="1">
                <a:off x="9781722" y="7135356"/>
                <a:ext cx="290288" cy="290288"/>
              </a:xfrm>
              <a:prstGeom prst="ellipse">
                <a:avLst/>
              </a:prstGeom>
              <a:solidFill>
                <a:srgbClr val="FFFF00">
                  <a:alpha val="0"/>
                </a:srgbClr>
              </a:solidFill>
              <a:ln>
                <a:solidFill>
                  <a:srgbClr val="FFC000">
                    <a:alpha val="43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Овал 35"/>
              <p:cNvSpPr/>
              <p:nvPr/>
            </p:nvSpPr>
            <p:spPr>
              <a:xfrm rot="5400000" flipV="1">
                <a:off x="11855413" y="9223567"/>
                <a:ext cx="290288" cy="290288"/>
              </a:xfrm>
              <a:prstGeom prst="ellipse">
                <a:avLst/>
              </a:prstGeom>
              <a:solidFill>
                <a:srgbClr val="FFFF00">
                  <a:alpha val="0"/>
                </a:srgbClr>
              </a:solidFill>
              <a:ln>
                <a:solidFill>
                  <a:srgbClr val="FFC000">
                    <a:alpha val="43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Овал 36"/>
              <p:cNvSpPr/>
              <p:nvPr/>
            </p:nvSpPr>
            <p:spPr>
              <a:xfrm rot="10800000" flipV="1">
                <a:off x="9773381" y="9215225"/>
                <a:ext cx="290288" cy="290288"/>
              </a:xfrm>
              <a:prstGeom prst="ellipse">
                <a:avLst/>
              </a:prstGeom>
              <a:solidFill>
                <a:srgbClr val="FFFF00">
                  <a:alpha val="0"/>
                </a:srgbClr>
              </a:solidFill>
              <a:ln>
                <a:solidFill>
                  <a:srgbClr val="FFC000">
                    <a:alpha val="43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8" name="Прямая со стрелкой 37"/>
              <p:cNvCxnSpPr>
                <a:stCxn id="34" idx="3"/>
                <a:endCxn id="32" idx="7"/>
              </p:cNvCxnSpPr>
              <p:nvPr/>
            </p:nvCxnSpPr>
            <p:spPr>
              <a:xfrm flipH="1" flipV="1">
                <a:off x="11661417" y="6942865"/>
                <a:ext cx="244707" cy="243344"/>
              </a:xfrm>
              <a:prstGeom prst="straightConnector1">
                <a:avLst/>
              </a:prstGeom>
              <a:ln w="28575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Прямоугольник 43"/>
            <p:cNvSpPr/>
            <p:nvPr/>
          </p:nvSpPr>
          <p:spPr>
            <a:xfrm rot="18744146">
              <a:off x="7195524" y="3471726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 rot="2787295">
              <a:off x="7462270" y="2643199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27554" y="1742210"/>
            <a:ext cx="132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TX side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5945615" y="1756258"/>
            <a:ext cx="132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R</a:t>
            </a:r>
            <a:r>
              <a:rPr lang="en-US" sz="1800" dirty="0" smtClean="0"/>
              <a:t>X side</a:t>
            </a:r>
            <a:endParaRPr lang="ru-RU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5572060" y="4298199"/>
            <a:ext cx="2068060" cy="1866915"/>
            <a:chOff x="5563038" y="2216689"/>
            <a:chExt cx="2068060" cy="1866915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5581315" y="2216689"/>
              <a:ext cx="2049783" cy="1866915"/>
              <a:chOff x="8959073" y="6320182"/>
              <a:chExt cx="4010002" cy="4010002"/>
            </a:xfrm>
          </p:grpSpPr>
          <p:grpSp>
            <p:nvGrpSpPr>
              <p:cNvPr id="63" name="Группа 62"/>
              <p:cNvGrpSpPr/>
              <p:nvPr/>
            </p:nvGrpSpPr>
            <p:grpSpPr>
              <a:xfrm>
                <a:off x="8959073" y="6320182"/>
                <a:ext cx="4010002" cy="4010002"/>
                <a:chOff x="8149815" y="6165234"/>
                <a:chExt cx="2441269" cy="2441270"/>
              </a:xfrm>
            </p:grpSpPr>
            <p:cxnSp>
              <p:nvCxnSpPr>
                <p:cNvPr id="65" name="Прямая со стрелкой 64"/>
                <p:cNvCxnSpPr/>
                <p:nvPr/>
              </p:nvCxnSpPr>
              <p:spPr>
                <a:xfrm flipV="1">
                  <a:off x="9370450" y="6165234"/>
                  <a:ext cx="0" cy="244127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 стрелкой 65"/>
                <p:cNvCxnSpPr/>
                <p:nvPr/>
              </p:nvCxnSpPr>
              <p:spPr>
                <a:xfrm>
                  <a:off x="8149815" y="7385870"/>
                  <a:ext cx="2441269" cy="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Овал 63"/>
              <p:cNvSpPr/>
              <p:nvPr/>
            </p:nvSpPr>
            <p:spPr>
              <a:xfrm rot="60000" flipV="1">
                <a:off x="11148040" y="6558329"/>
                <a:ext cx="894376" cy="87380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softEdge rad="76200"/>
              </a:effectLst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3" name="Прямоугольник 22"/>
            <p:cNvSpPr/>
            <p:nvPr/>
          </p:nvSpPr>
          <p:spPr>
            <a:xfrm>
              <a:off x="5563038" y="2305897"/>
              <a:ext cx="6791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STA</a:t>
              </a:r>
              <a:r>
                <a:rPr lang="en-US" sz="1800" baseline="-25000" dirty="0" smtClean="0">
                  <a:latin typeface="+mj-lt"/>
                </a:rPr>
                <a:t>2</a:t>
              </a:r>
              <a:endParaRPr lang="ru-RU" sz="1800" baseline="-25000" dirty="0">
                <a:latin typeface="+mj-lt"/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562922" y="1881402"/>
            <a:ext cx="2086565" cy="2198788"/>
            <a:chOff x="5560809" y="3875753"/>
            <a:chExt cx="2086565" cy="2198788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5597689" y="3875753"/>
              <a:ext cx="2049685" cy="2198788"/>
              <a:chOff x="8959073" y="5500756"/>
              <a:chExt cx="4083938" cy="4829428"/>
            </a:xfrm>
          </p:grpSpPr>
          <p:sp>
            <p:nvSpPr>
              <p:cNvPr id="58" name="Овал 57"/>
              <p:cNvSpPr/>
              <p:nvPr/>
            </p:nvSpPr>
            <p:spPr>
              <a:xfrm rot="379519" flipV="1">
                <a:off x="10170780" y="5500756"/>
                <a:ext cx="2872231" cy="303206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softEdge rad="342900"/>
              </a:effectLst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59" name="Группа 58"/>
              <p:cNvGrpSpPr/>
              <p:nvPr/>
            </p:nvGrpSpPr>
            <p:grpSpPr>
              <a:xfrm>
                <a:off x="8959073" y="6320182"/>
                <a:ext cx="4010002" cy="4010002"/>
                <a:chOff x="8149815" y="6165234"/>
                <a:chExt cx="2441269" cy="2441270"/>
              </a:xfrm>
            </p:grpSpPr>
            <p:cxnSp>
              <p:nvCxnSpPr>
                <p:cNvPr id="60" name="Прямая со стрелкой 59"/>
                <p:cNvCxnSpPr/>
                <p:nvPr/>
              </p:nvCxnSpPr>
              <p:spPr>
                <a:xfrm flipV="1">
                  <a:off x="9370450" y="6165234"/>
                  <a:ext cx="0" cy="244127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 стрелкой 60"/>
                <p:cNvCxnSpPr/>
                <p:nvPr/>
              </p:nvCxnSpPr>
              <p:spPr>
                <a:xfrm>
                  <a:off x="8149815" y="7385870"/>
                  <a:ext cx="2441269" cy="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Прямоугольник 67"/>
            <p:cNvSpPr/>
            <p:nvPr/>
          </p:nvSpPr>
          <p:spPr>
            <a:xfrm>
              <a:off x="5560809" y="4173535"/>
              <a:ext cx="6791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STA</a:t>
              </a:r>
              <a:r>
                <a:rPr lang="en-US" sz="1800" baseline="-25000" dirty="0">
                  <a:latin typeface="+mj-lt"/>
                </a:rPr>
                <a:t>1</a:t>
              </a:r>
              <a:endParaRPr lang="ru-RU" sz="1800" baseline="-250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4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possible transmission process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grpSp>
        <p:nvGrpSpPr>
          <p:cNvPr id="63" name="Группа 62"/>
          <p:cNvGrpSpPr/>
          <p:nvPr/>
        </p:nvGrpSpPr>
        <p:grpSpPr>
          <a:xfrm>
            <a:off x="919948" y="2057400"/>
            <a:ext cx="7380303" cy="3658255"/>
            <a:chOff x="925497" y="1751945"/>
            <a:chExt cx="7380303" cy="3658255"/>
          </a:xfrm>
        </p:grpSpPr>
        <p:cxnSp>
          <p:nvCxnSpPr>
            <p:cNvPr id="9" name="Прямая со стрелкой 8"/>
            <p:cNvCxnSpPr/>
            <p:nvPr/>
          </p:nvCxnSpPr>
          <p:spPr bwMode="auto">
            <a:xfrm>
              <a:off x="1524000" y="2895600"/>
              <a:ext cx="6781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Прямая со стрелкой 9"/>
            <p:cNvCxnSpPr/>
            <p:nvPr/>
          </p:nvCxnSpPr>
          <p:spPr bwMode="auto">
            <a:xfrm>
              <a:off x="1524000" y="4114800"/>
              <a:ext cx="6781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Прямая со стрелкой 13"/>
            <p:cNvCxnSpPr/>
            <p:nvPr/>
          </p:nvCxnSpPr>
          <p:spPr bwMode="auto">
            <a:xfrm>
              <a:off x="1524000" y="5410200"/>
              <a:ext cx="6781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Прямоугольник с двумя скругленными соседними углами 25"/>
            <p:cNvSpPr/>
            <p:nvPr/>
          </p:nvSpPr>
          <p:spPr>
            <a:xfrm>
              <a:off x="1666186" y="2065910"/>
              <a:ext cx="1818586" cy="272271"/>
            </a:xfrm>
            <a:prstGeom prst="round2SameRect">
              <a:avLst/>
            </a:prstGeom>
            <a:solidFill>
              <a:srgbClr val="FFFF0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To STA</a:t>
              </a:r>
              <a:r>
                <a:rPr lang="en-US" sz="1800" baseline="-25000" dirty="0">
                  <a:solidFill>
                    <a:schemeClr val="tx1"/>
                  </a:solidFill>
                  <a:latin typeface="+mj-lt"/>
                </a:rPr>
                <a:t>2</a:t>
              </a:r>
              <a:endParaRPr lang="ru-RU" sz="11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1666186" y="2362201"/>
              <a:ext cx="1818586" cy="527310"/>
            </a:xfrm>
            <a:prstGeom prst="round2SameRect">
              <a:avLst/>
            </a:prstGeom>
            <a:solidFill>
              <a:srgbClr val="FF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T</a:t>
              </a:r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o STA</a:t>
              </a:r>
              <a:r>
                <a:rPr lang="en-US" sz="1800" baseline="-25000" dirty="0">
                  <a:solidFill>
                    <a:schemeClr val="tx1"/>
                  </a:solidFill>
                  <a:latin typeface="+mj-lt"/>
                </a:rPr>
                <a:t>1</a:t>
              </a:r>
              <a:endParaRPr lang="ru-RU" sz="18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1" name="Прямоугольник с двумя скругленными соседними углами 30"/>
            <p:cNvSpPr/>
            <p:nvPr/>
          </p:nvSpPr>
          <p:spPr>
            <a:xfrm>
              <a:off x="4158800" y="3757704"/>
              <a:ext cx="902600" cy="374269"/>
            </a:xfrm>
            <a:prstGeom prst="round2SameRect">
              <a:avLst/>
            </a:prstGeom>
            <a:solidFill>
              <a:srgbClr val="92D050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ACK</a:t>
              </a:r>
              <a:endParaRPr lang="ru-RU" sz="18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4" name="Прямоугольник с двумя скругленными соседними углами 33"/>
            <p:cNvSpPr/>
            <p:nvPr/>
          </p:nvSpPr>
          <p:spPr>
            <a:xfrm>
              <a:off x="5709101" y="5027422"/>
              <a:ext cx="902600" cy="374269"/>
            </a:xfrm>
            <a:prstGeom prst="round2SameRect">
              <a:avLst/>
            </a:prstGeom>
            <a:solidFill>
              <a:srgbClr val="92D050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ACK</a:t>
              </a:r>
              <a:endParaRPr lang="ru-RU" sz="18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3484772" y="1752600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>
              <a:off x="4158800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>
              <a:off x="5061400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5709101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>
              <a:off x="6611701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7467600" y="1752600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Прямая соединительная линия 45"/>
            <p:cNvCxnSpPr/>
            <p:nvPr/>
          </p:nvCxnSpPr>
          <p:spPr bwMode="auto">
            <a:xfrm>
              <a:off x="76200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Прямая соединительная линия 50"/>
            <p:cNvCxnSpPr/>
            <p:nvPr/>
          </p:nvCxnSpPr>
          <p:spPr bwMode="auto">
            <a:xfrm>
              <a:off x="77724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Прямая соединительная линия 51"/>
            <p:cNvCxnSpPr/>
            <p:nvPr/>
          </p:nvCxnSpPr>
          <p:spPr bwMode="auto">
            <a:xfrm>
              <a:off x="79248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Прямая соединительная линия 52"/>
            <p:cNvCxnSpPr/>
            <p:nvPr/>
          </p:nvCxnSpPr>
          <p:spPr bwMode="auto">
            <a:xfrm>
              <a:off x="80772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4" name="Прямоугольник 53"/>
            <p:cNvSpPr/>
            <p:nvPr/>
          </p:nvSpPr>
          <p:spPr>
            <a:xfrm>
              <a:off x="3574941" y="1751946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SIFS</a:t>
              </a:r>
              <a:endParaRPr lang="ru-RU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5139831" y="1751945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SIFS</a:t>
              </a:r>
              <a:endParaRPr lang="ru-RU" dirty="0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6781407" y="1761109"/>
              <a:ext cx="51648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IFS</a:t>
              </a:r>
              <a:endParaRPr lang="ru-RU" dirty="0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1018486" y="2494822"/>
              <a:ext cx="51328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AP</a:t>
              </a:r>
              <a:endParaRPr lang="ru-RU" sz="2000" dirty="0">
                <a:latin typeface="+mj-lt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925498" y="3713353"/>
              <a:ext cx="7348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STA</a:t>
              </a:r>
              <a:r>
                <a:rPr lang="en-US" sz="2000" baseline="-25000" dirty="0"/>
                <a:t>1</a:t>
              </a:r>
              <a:endParaRPr lang="ru-RU" sz="2000" baseline="-25000" dirty="0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925497" y="4994424"/>
              <a:ext cx="7348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STA</a:t>
              </a:r>
              <a:r>
                <a:rPr lang="en-US" sz="2000" baseline="-25000" dirty="0"/>
                <a:t>2</a:t>
              </a:r>
              <a:endParaRPr lang="ru-RU" sz="20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5662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Results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4294967295"/>
          </p:nvPr>
        </p:nvSpPr>
        <p:spPr>
          <a:xfrm>
            <a:off x="609600" y="304800"/>
            <a:ext cx="917575" cy="276225"/>
          </a:xfrm>
        </p:spPr>
        <p:txBody>
          <a:bodyPr/>
          <a:lstStyle/>
          <a:p>
            <a:pPr>
              <a:defRPr/>
            </a:pPr>
            <a:r>
              <a:rPr lang="ru-RU" altLang="zh-CN" smtClean="0"/>
              <a:t>Nov</a:t>
            </a:r>
            <a:r>
              <a:rPr lang="ru-RU" altLang="zh-CN" dirty="0" smtClean="0"/>
              <a:t>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386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Results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8496971"/>
                  </p:ext>
                </p:extLst>
              </p:nvPr>
            </p:nvGraphicFramePr>
            <p:xfrm>
              <a:off x="5450305" y="1462554"/>
              <a:ext cx="3434448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7224">
                      <a:extLst>
                        <a:ext uri="{9D8B030D-6E8A-4147-A177-3AD203B41FA5}">
                          <a16:colId xmlns:a16="http://schemas.microsoft.com/office/drawing/2014/main" val="3579972134"/>
                        </a:ext>
                      </a:extLst>
                    </a:gridCol>
                    <a:gridCol w="1717224">
                      <a:extLst>
                        <a:ext uri="{9D8B030D-6E8A-4147-A177-3AD203B41FA5}">
                          <a16:colId xmlns:a16="http://schemas.microsoft.com/office/drawing/2014/main" val="3542272186"/>
                        </a:ext>
                      </a:extLst>
                    </a:gridCol>
                  </a:tblGrid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PHY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802.11a</a:t>
                          </a:r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8369507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SNR1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3 dB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194591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SNR2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19 dB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897678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</a:t>
                          </a:r>
                          <a:r>
                            <a:rPr lang="en-US" baseline="0" dirty="0" smtClean="0"/>
                            <a:t> TDMA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/>
                            <a:t>0 and 6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0631504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 NOMA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r>
                            <a:rPr lang="en-US" baseline="0" dirty="0" smtClean="0"/>
                            <a:t> and 4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06128278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0.85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396500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8496971"/>
                  </p:ext>
                </p:extLst>
              </p:nvPr>
            </p:nvGraphicFramePr>
            <p:xfrm>
              <a:off x="5450305" y="1462554"/>
              <a:ext cx="3434448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7224">
                      <a:extLst>
                        <a:ext uri="{9D8B030D-6E8A-4147-A177-3AD203B41FA5}">
                          <a16:colId xmlns:a16="http://schemas.microsoft.com/office/drawing/2014/main" val="3579972134"/>
                        </a:ext>
                      </a:extLst>
                    </a:gridCol>
                    <a:gridCol w="1717224">
                      <a:extLst>
                        <a:ext uri="{9D8B030D-6E8A-4147-A177-3AD203B41FA5}">
                          <a16:colId xmlns:a16="http://schemas.microsoft.com/office/drawing/2014/main" val="354227218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PHY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802.11a</a:t>
                          </a:r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836950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SNR1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3 dB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19459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SNR2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19 dB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89767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</a:t>
                          </a:r>
                          <a:r>
                            <a:rPr lang="en-US" baseline="0" dirty="0" smtClean="0"/>
                            <a:t> TDMA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/>
                            <a:t>0 and 6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063150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 NOMA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r>
                            <a:rPr lang="en-US" baseline="0" dirty="0" smtClean="0"/>
                            <a:t> and 4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0612827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55" t="-510000" r="-100709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0.85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3965008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41893"/>
            <a:ext cx="5944115" cy="455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8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fair comparison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952936"/>
                  </p:ext>
                </p:extLst>
              </p:nvPr>
            </p:nvGraphicFramePr>
            <p:xfrm>
              <a:off x="5450305" y="1462554"/>
              <a:ext cx="3434448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7224">
                      <a:extLst>
                        <a:ext uri="{9D8B030D-6E8A-4147-A177-3AD203B41FA5}">
                          <a16:colId xmlns:a16="http://schemas.microsoft.com/office/drawing/2014/main" val="3579972134"/>
                        </a:ext>
                      </a:extLst>
                    </a:gridCol>
                    <a:gridCol w="1717224">
                      <a:extLst>
                        <a:ext uri="{9D8B030D-6E8A-4147-A177-3AD203B41FA5}">
                          <a16:colId xmlns:a16="http://schemas.microsoft.com/office/drawing/2014/main" val="3542272186"/>
                        </a:ext>
                      </a:extLst>
                    </a:gridCol>
                  </a:tblGrid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PHY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802.11a</a:t>
                          </a:r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8369507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SNR1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3 dB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194591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SNR2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19 dB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897678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</a:t>
                          </a:r>
                          <a:r>
                            <a:rPr lang="en-US" baseline="0" dirty="0" smtClean="0"/>
                            <a:t> TDMA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r>
                            <a:rPr lang="en-US" baseline="0" dirty="0" smtClean="0"/>
                            <a:t> and 6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0631504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 NOMA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/>
                            <a:t>0 and 4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06128278"/>
                      </a:ext>
                    </a:extLst>
                  </a:tr>
                  <a:tr h="340787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0.85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700233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952936"/>
                  </p:ext>
                </p:extLst>
              </p:nvPr>
            </p:nvGraphicFramePr>
            <p:xfrm>
              <a:off x="5450305" y="1462554"/>
              <a:ext cx="3434448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7224">
                      <a:extLst>
                        <a:ext uri="{9D8B030D-6E8A-4147-A177-3AD203B41FA5}">
                          <a16:colId xmlns:a16="http://schemas.microsoft.com/office/drawing/2014/main" val="3579972134"/>
                        </a:ext>
                      </a:extLst>
                    </a:gridCol>
                    <a:gridCol w="1717224">
                      <a:extLst>
                        <a:ext uri="{9D8B030D-6E8A-4147-A177-3AD203B41FA5}">
                          <a16:colId xmlns:a16="http://schemas.microsoft.com/office/drawing/2014/main" val="354227218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PHY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802.11a</a:t>
                          </a:r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836950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SNR1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3 dB</a:t>
                          </a:r>
                          <a:endParaRPr lang="ru-R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19459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SNR2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19 dB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89767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</a:t>
                          </a:r>
                          <a:r>
                            <a:rPr lang="en-US" baseline="0" dirty="0" smtClean="0"/>
                            <a:t> TDMA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r>
                            <a:rPr lang="en-US" baseline="0" dirty="0" smtClean="0"/>
                            <a:t> and 6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063150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MCS NOMA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/>
                            <a:t>0 and 4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0612827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55" t="-510000" r="-100709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0.85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7002331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1688197"/>
            <a:ext cx="7132938" cy="45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21" y="1905000"/>
            <a:ext cx="7236579" cy="41700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Balance between throughput for STA1 &amp; STA2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 (IITP RAS)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2018</a:t>
            </a:r>
            <a:endParaRPr lang="en-US" dirty="0"/>
          </a:p>
        </p:txBody>
      </p:sp>
      <p:sp>
        <p:nvSpPr>
          <p:cNvPr id="3" name="Стрелка вправо 2"/>
          <p:cNvSpPr/>
          <p:nvPr/>
        </p:nvSpPr>
        <p:spPr bwMode="auto">
          <a:xfrm rot="18121773">
            <a:off x="5556128" y="3748187"/>
            <a:ext cx="882422" cy="3706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809709" y="4082713"/>
                <a:ext cx="2603598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dirty="0" smtClean="0"/>
                  <a:t>=0.85</a:t>
                </a:r>
              </a:p>
              <a:p>
                <a:r>
                  <a:rPr lang="en-US" sz="1800" dirty="0" smtClean="0"/>
                  <a:t>Mix of </a:t>
                </a:r>
              </a:p>
              <a:p>
                <a:r>
                  <a:rPr lang="en-US" sz="1800" dirty="0" smtClean="0"/>
                  <a:t>NOMA (STA1 and STA2)</a:t>
                </a:r>
              </a:p>
              <a:p>
                <a:r>
                  <a:rPr lang="en-US" sz="1800" dirty="0" smtClean="0"/>
                  <a:t> and CSMA (STA2)</a:t>
                </a:r>
                <a:endParaRPr lang="ru-RU" sz="1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09" y="4082713"/>
                <a:ext cx="2603598" cy="1200329"/>
              </a:xfrm>
              <a:prstGeom prst="rect">
                <a:avLst/>
              </a:prstGeom>
              <a:blipFill>
                <a:blip r:embed="rId4"/>
                <a:stretch>
                  <a:fillRect l="-2108" t="-3046" r="-937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6520235" y="3533711"/>
                <a:ext cx="14251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𝑁𝑂𝑀𝐴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𝑜𝑛𝑙𝑦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235" y="3533711"/>
                <a:ext cx="1425198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809709" y="1827212"/>
                <a:ext cx="22481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𝐶𝑆𝑀𝐴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𝑇𝐷𝑀𝐴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𝑜𝑛𝑙𝑦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09" y="1827212"/>
                <a:ext cx="2248180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8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53633</TotalTime>
  <Words>743</Words>
  <Application>Microsoft Office PowerPoint</Application>
  <PresentationFormat>Экран (4:3)</PresentationFormat>
  <Paragraphs>238</Paragraphs>
  <Slides>17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DejaVu Sans</vt:lpstr>
      <vt:lpstr>Segoe UI Symbol</vt:lpstr>
      <vt:lpstr>SF UI Text</vt:lpstr>
      <vt:lpstr>Times New Roman</vt:lpstr>
      <vt:lpstr>ACcord Submission Template</vt:lpstr>
      <vt:lpstr>Non-orthogonal Multiple Channel Access in Wi-Fi</vt:lpstr>
      <vt:lpstr>Motivation</vt:lpstr>
      <vt:lpstr>Basic Idea of Downlink NOMA</vt:lpstr>
      <vt:lpstr>Signal Superposition</vt:lpstr>
      <vt:lpstr>A possible transmission process</vt:lpstr>
      <vt:lpstr>Theoretical Results</vt:lpstr>
      <vt:lpstr>Theoretical Results </vt:lpstr>
      <vt:lpstr>More fair comparison </vt:lpstr>
      <vt:lpstr>Balance between throughput for STA1 &amp; STA2</vt:lpstr>
      <vt:lpstr>Experimental results</vt:lpstr>
      <vt:lpstr>Testbed</vt:lpstr>
      <vt:lpstr>Testbed. Experimental Setup</vt:lpstr>
      <vt:lpstr>Evaluation. Reference Throughputs </vt:lpstr>
      <vt:lpstr>Testbed. Results</vt:lpstr>
      <vt:lpstr>Презентация PowerPoint</vt:lpstr>
      <vt:lpstr>NOMA Properties</vt:lpstr>
      <vt:lpstr>Straw Poll </vt:lpstr>
    </vt:vector>
  </TitlesOfParts>
  <Manager>khorov@frtk.ru</Manager>
  <Company>IITP 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TSN</dc:title>
  <dc:creator>khorov@frtk.ru</dc:creator>
  <cp:lastModifiedBy>Alex Kureev</cp:lastModifiedBy>
  <cp:revision>1730</cp:revision>
  <cp:lastPrinted>1998-02-10T13:28:06Z</cp:lastPrinted>
  <dcterms:created xsi:type="dcterms:W3CDTF">2009-12-02T19:05:24Z</dcterms:created>
  <dcterms:modified xsi:type="dcterms:W3CDTF">2018-11-15T06:07:17Z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