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15" r:id="rId3"/>
    <p:sldId id="416" r:id="rId4"/>
    <p:sldId id="420" r:id="rId5"/>
    <p:sldId id="418" r:id="rId6"/>
    <p:sldId id="421" r:id="rId7"/>
    <p:sldId id="397" r:id="rId8"/>
    <p:sldId id="423" r:id="rId9"/>
    <p:sldId id="422" r:id="rId10"/>
    <p:sldId id="419" r:id="rId11"/>
    <p:sldId id="414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3B47"/>
    <a:srgbClr val="D46C4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88" autoAdjust="0"/>
    <p:restoredTop sz="81677" autoAdjust="0"/>
  </p:normalViewPr>
  <p:slideViewPr>
    <p:cSldViewPr>
      <p:cViewPr varScale="1">
        <p:scale>
          <a:sx n="60" d="100"/>
          <a:sy n="60" d="100"/>
        </p:scale>
        <p:origin x="15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176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Лист1!$W$16</c:f>
              <c:strCache>
                <c:ptCount val="1"/>
                <c:pt idx="0">
                  <c:v>Round Robin 1K/1K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Лист1!$V$17:$V$20</c:f>
              <c:strCache>
                <c:ptCount val="4"/>
                <c:pt idx="0">
                  <c:v>STA1 Throughput</c:v>
                </c:pt>
                <c:pt idx="1">
                  <c:v>STA2 Throughput</c:v>
                </c:pt>
                <c:pt idx="2">
                  <c:v>Agregated Throughput</c:v>
                </c:pt>
                <c:pt idx="3">
                  <c:v>Geometric Mean</c:v>
                </c:pt>
              </c:strCache>
            </c:strRef>
          </c:cat>
          <c:val>
            <c:numRef>
              <c:f>Лист1!$W$17:$W$20</c:f>
              <c:numCache>
                <c:formatCode>General</c:formatCode>
                <c:ptCount val="4"/>
                <c:pt idx="0">
                  <c:v>4.1862899005747396</c:v>
                </c:pt>
                <c:pt idx="1">
                  <c:v>4.1862034222630555</c:v>
                </c:pt>
                <c:pt idx="2">
                  <c:v>8.3724933228377978</c:v>
                </c:pt>
                <c:pt idx="3">
                  <c:v>4.1862466611955931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81-4455-9CE5-D63412C62316}"/>
            </c:ext>
          </c:extLst>
        </c:ser>
        <c:ser>
          <c:idx val="3"/>
          <c:order val="1"/>
          <c:tx>
            <c:strRef>
              <c:f>Лист1!$X$16</c:f>
              <c:strCache>
                <c:ptCount val="1"/>
                <c:pt idx="0">
                  <c:v>NOMA 1K/4K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Лист1!$V$17:$V$20</c:f>
              <c:strCache>
                <c:ptCount val="4"/>
                <c:pt idx="0">
                  <c:v>STA1 Throughput</c:v>
                </c:pt>
                <c:pt idx="1">
                  <c:v>STA2 Throughput</c:v>
                </c:pt>
                <c:pt idx="2">
                  <c:v>Agregated Throughput</c:v>
                </c:pt>
                <c:pt idx="3">
                  <c:v>Geometric Mean</c:v>
                </c:pt>
              </c:strCache>
            </c:strRef>
          </c:cat>
          <c:val>
            <c:numRef>
              <c:f>Лист1!$X$17:$X$20</c:f>
              <c:numCache>
                <c:formatCode>General</c:formatCode>
                <c:ptCount val="4"/>
                <c:pt idx="0">
                  <c:v>4.9255722469924521</c:v>
                </c:pt>
                <c:pt idx="1">
                  <c:v>20.128146653824487</c:v>
                </c:pt>
                <c:pt idx="2">
                  <c:v>25.053718900816939</c:v>
                </c:pt>
                <c:pt idx="3">
                  <c:v>9.9570397479106152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81-4455-9CE5-D63412C623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7981320"/>
        <c:axId val="347981976"/>
        <c:extLst>
          <c:ext xmlns:c15="http://schemas.microsoft.com/office/drawing/2012/chart" uri="{02D57815-91ED-43cb-92C2-25804820EDAC}">
            <c15:filteredBarSeries>
              <c15:ser>
                <c:idx val="1"/>
                <c:order val="2"/>
                <c:tx>
                  <c:strRef>
                    <c:extLst>
                      <c:ext uri="{02D57815-91ED-43cb-92C2-25804820EDAC}">
                        <c15:formulaRef>
                          <c15:sqref>Лист1!$Y$16</c15:sqref>
                        </c15:formulaRef>
                      </c:ext>
                    </c:extLst>
                    <c:strCache>
                      <c:ptCount val="1"/>
                      <c:pt idx="0">
                        <c:v>Round Robin 1K/4K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Лист1!$V$17:$V$20</c15:sqref>
                        </c15:formulaRef>
                      </c:ext>
                    </c:extLst>
                    <c:strCache>
                      <c:ptCount val="4"/>
                      <c:pt idx="0">
                        <c:v>STA1 Throughput</c:v>
                      </c:pt>
                      <c:pt idx="1">
                        <c:v>STA2 Throughput</c:v>
                      </c:pt>
                      <c:pt idx="2">
                        <c:v>Agregated Throughput</c:v>
                      </c:pt>
                      <c:pt idx="3">
                        <c:v>Geometric Mean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Лист1!$Y$17:$Y$20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3.296250515038456</c:v>
                      </c:pt>
                      <c:pt idx="1">
                        <c:v>13.504459385889342</c:v>
                      </c:pt>
                      <c:pt idx="2">
                        <c:v>16.800709900927799</c:v>
                      </c:pt>
                      <c:pt idx="3">
                        <c:v>6.6718873795990934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3081-4455-9CE5-D63412C62316}"/>
                  </c:ext>
                </c:extLst>
              </c15:ser>
            </c15:filteredBarSeries>
            <c15:filteredBarSeries>
              <c15:ser>
                <c:idx val="2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Лист1!$Z$16</c15:sqref>
                        </c15:formulaRef>
                      </c:ext>
                    </c:extLst>
                    <c:strCache>
                      <c:ptCount val="1"/>
                      <c:pt idx="0">
                        <c:v>Proportional Fair 1K/4K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Лист1!$V$17:$V$20</c15:sqref>
                        </c15:formulaRef>
                      </c:ext>
                    </c:extLst>
                    <c:strCache>
                      <c:ptCount val="4"/>
                      <c:pt idx="0">
                        <c:v>STA1 Throughput</c:v>
                      </c:pt>
                      <c:pt idx="1">
                        <c:v>STA2 Throughput</c:v>
                      </c:pt>
                      <c:pt idx="2">
                        <c:v>Agregated Throughput</c:v>
                      </c:pt>
                      <c:pt idx="3">
                        <c:v>Geometric Mean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Лист1!$Z$17:$Z$20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2.5682182985548421</c:v>
                      </c:pt>
                      <c:pt idx="1">
                        <c:v>18.8472242263102</c:v>
                      </c:pt>
                      <c:pt idx="2">
                        <c:v>21.415442524865043</c:v>
                      </c:pt>
                      <c:pt idx="3">
                        <c:v>6.9572829563685259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3081-4455-9CE5-D63412C62316}"/>
                  </c:ext>
                </c:extLst>
              </c15:ser>
            </c15:filteredBarSeries>
          </c:ext>
        </c:extLst>
      </c:barChart>
      <c:catAx>
        <c:axId val="34798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47981976"/>
        <c:crosses val="autoZero"/>
        <c:auto val="1"/>
        <c:lblAlgn val="ctr"/>
        <c:lblOffset val="100"/>
        <c:noMultiLvlLbl val="0"/>
      </c:catAx>
      <c:valAx>
        <c:axId val="34798197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Mbps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4798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Лист1!$W$16</c:f>
              <c:strCache>
                <c:ptCount val="1"/>
                <c:pt idx="0">
                  <c:v>Round Robin 1K/1K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Лист1!$V$17:$V$20</c:f>
              <c:strCache>
                <c:ptCount val="4"/>
                <c:pt idx="0">
                  <c:v>STA1 Throughput</c:v>
                </c:pt>
                <c:pt idx="1">
                  <c:v>STA2 Throughput</c:v>
                </c:pt>
                <c:pt idx="2">
                  <c:v>Agregated Throughput</c:v>
                </c:pt>
                <c:pt idx="3">
                  <c:v>Geometric Mean</c:v>
                </c:pt>
              </c:strCache>
            </c:strRef>
          </c:cat>
          <c:val>
            <c:numRef>
              <c:f>Лист1!$W$17:$W$20</c:f>
              <c:numCache>
                <c:formatCode>General</c:formatCode>
                <c:ptCount val="4"/>
                <c:pt idx="0">
                  <c:v>4.1862899005747396</c:v>
                </c:pt>
                <c:pt idx="1">
                  <c:v>4.1862034222630555</c:v>
                </c:pt>
                <c:pt idx="2">
                  <c:v>8.3724933228377978</c:v>
                </c:pt>
                <c:pt idx="3">
                  <c:v>4.1862466611955931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81-4455-9CE5-D63412C62316}"/>
            </c:ext>
          </c:extLst>
        </c:ser>
        <c:ser>
          <c:idx val="3"/>
          <c:order val="1"/>
          <c:tx>
            <c:strRef>
              <c:f>Лист1!$X$16</c:f>
              <c:strCache>
                <c:ptCount val="1"/>
                <c:pt idx="0">
                  <c:v>NOMA 1K/4K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Лист1!$V$17:$V$20</c:f>
              <c:strCache>
                <c:ptCount val="4"/>
                <c:pt idx="0">
                  <c:v>STA1 Throughput</c:v>
                </c:pt>
                <c:pt idx="1">
                  <c:v>STA2 Throughput</c:v>
                </c:pt>
                <c:pt idx="2">
                  <c:v>Agregated Throughput</c:v>
                </c:pt>
                <c:pt idx="3">
                  <c:v>Geometric Mean</c:v>
                </c:pt>
              </c:strCache>
            </c:strRef>
          </c:cat>
          <c:val>
            <c:numRef>
              <c:f>Лист1!$X$17:$X$20</c:f>
              <c:numCache>
                <c:formatCode>General</c:formatCode>
                <c:ptCount val="4"/>
                <c:pt idx="0">
                  <c:v>4.9255722469924521</c:v>
                </c:pt>
                <c:pt idx="1">
                  <c:v>20.128146653824487</c:v>
                </c:pt>
                <c:pt idx="2">
                  <c:v>25.053718900816939</c:v>
                </c:pt>
                <c:pt idx="3">
                  <c:v>9.9570397479106152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81-4455-9CE5-D63412C62316}"/>
            </c:ext>
          </c:extLst>
        </c:ser>
        <c:ser>
          <c:idx val="1"/>
          <c:order val="2"/>
          <c:tx>
            <c:strRef>
              <c:f>Лист1!$Y$16</c:f>
              <c:strCache>
                <c:ptCount val="1"/>
                <c:pt idx="0">
                  <c:v>Round Robin 1K/4K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Лист1!$V$17:$V$20</c:f>
              <c:strCache>
                <c:ptCount val="4"/>
                <c:pt idx="0">
                  <c:v>STA1 Throughput</c:v>
                </c:pt>
                <c:pt idx="1">
                  <c:v>STA2 Throughput</c:v>
                </c:pt>
                <c:pt idx="2">
                  <c:v>Agregated Throughput</c:v>
                </c:pt>
                <c:pt idx="3">
                  <c:v>Geometric Mean</c:v>
                </c:pt>
              </c:strCache>
            </c:strRef>
          </c:cat>
          <c:val>
            <c:numRef>
              <c:f>Лист1!$Y$17:$Y$20</c:f>
              <c:numCache>
                <c:formatCode>General</c:formatCode>
                <c:ptCount val="4"/>
                <c:pt idx="0">
                  <c:v>3.296250515038456</c:v>
                </c:pt>
                <c:pt idx="1">
                  <c:v>13.504459385889342</c:v>
                </c:pt>
                <c:pt idx="2">
                  <c:v>16.800709900927799</c:v>
                </c:pt>
                <c:pt idx="3">
                  <c:v>6.6718873795990934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81-4455-9CE5-D63412C62316}"/>
            </c:ext>
          </c:extLst>
        </c:ser>
        <c:ser>
          <c:idx val="2"/>
          <c:order val="3"/>
          <c:tx>
            <c:strRef>
              <c:f>Лист1!$Z$16</c:f>
              <c:strCache>
                <c:ptCount val="1"/>
                <c:pt idx="0">
                  <c:v>Proportional Fair 1K/4K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Лист1!$V$17:$V$20</c:f>
              <c:strCache>
                <c:ptCount val="4"/>
                <c:pt idx="0">
                  <c:v>STA1 Throughput</c:v>
                </c:pt>
                <c:pt idx="1">
                  <c:v>STA2 Throughput</c:v>
                </c:pt>
                <c:pt idx="2">
                  <c:v>Agregated Throughput</c:v>
                </c:pt>
                <c:pt idx="3">
                  <c:v>Geometric Mean</c:v>
                </c:pt>
              </c:strCache>
            </c:strRef>
          </c:cat>
          <c:val>
            <c:numRef>
              <c:f>Лист1!$Z$17:$Z$20</c:f>
              <c:numCache>
                <c:formatCode>General</c:formatCode>
                <c:ptCount val="4"/>
                <c:pt idx="0">
                  <c:v>2.5682182985548421</c:v>
                </c:pt>
                <c:pt idx="1">
                  <c:v>18.8472242263102</c:v>
                </c:pt>
                <c:pt idx="2">
                  <c:v>21.415442524865043</c:v>
                </c:pt>
                <c:pt idx="3">
                  <c:v>6.9572829563685259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81-4455-9CE5-D63412C623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7981320"/>
        <c:axId val="347981976"/>
      </c:barChart>
      <c:catAx>
        <c:axId val="34798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47981976"/>
        <c:crosses val="autoZero"/>
        <c:auto val="1"/>
        <c:lblAlgn val="ctr"/>
        <c:lblOffset val="100"/>
        <c:noMultiLvlLbl val="0"/>
      </c:catAx>
      <c:valAx>
        <c:axId val="34798197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Mbps</a:t>
                </a:r>
                <a:endPara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34798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814200856471889"/>
          <c:y val="5.2374635563272688E-2"/>
          <c:w val="0.81995013123359584"/>
          <c:h val="0.7131779601609094"/>
        </c:manualLayout>
      </c:layout>
      <c:scatterChart>
        <c:scatterStyle val="smoothMarker"/>
        <c:varyColors val="0"/>
        <c:ser>
          <c:idx val="1"/>
          <c:order val="0"/>
          <c:tx>
            <c:strRef>
              <c:f>Лист1!$Q$22</c:f>
              <c:strCache>
                <c:ptCount val="1"/>
                <c:pt idx="0">
                  <c:v>NOMA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Лист1!$S$24:$S$44</c:f>
              <c:numCache>
                <c:formatCode>General</c:formatCode>
                <c:ptCount val="21"/>
                <c:pt idx="0">
                  <c:v>0</c:v>
                </c:pt>
                <c:pt idx="1">
                  <c:v>0.2472952086553323</c:v>
                </c:pt>
                <c:pt idx="2">
                  <c:v>0.49459041731066461</c:v>
                </c:pt>
                <c:pt idx="3">
                  <c:v>0.74188562596599683</c:v>
                </c:pt>
                <c:pt idx="4">
                  <c:v>0.98918083462132922</c:v>
                </c:pt>
                <c:pt idx="5">
                  <c:v>1.2364760432766615</c:v>
                </c:pt>
                <c:pt idx="6">
                  <c:v>1.4837712519319937</c:v>
                </c:pt>
                <c:pt idx="7">
                  <c:v>1.7310664605873261</c:v>
                </c:pt>
                <c:pt idx="8">
                  <c:v>1.9783616692426584</c:v>
                </c:pt>
                <c:pt idx="9">
                  <c:v>2.2256568778979906</c:v>
                </c:pt>
                <c:pt idx="10">
                  <c:v>2.472952086553323</c:v>
                </c:pt>
                <c:pt idx="11">
                  <c:v>2.7202472952086554</c:v>
                </c:pt>
                <c:pt idx="12">
                  <c:v>2.9675425038639873</c:v>
                </c:pt>
                <c:pt idx="13">
                  <c:v>3.2148377125193202</c:v>
                </c:pt>
                <c:pt idx="14">
                  <c:v>3.4621329211746521</c:v>
                </c:pt>
                <c:pt idx="15">
                  <c:v>3.7094281298299845</c:v>
                </c:pt>
                <c:pt idx="16">
                  <c:v>3.9567233384853169</c:v>
                </c:pt>
                <c:pt idx="17">
                  <c:v>4.2040185471406488</c:v>
                </c:pt>
                <c:pt idx="18">
                  <c:v>4.4513137557959812</c:v>
                </c:pt>
                <c:pt idx="19">
                  <c:v>4.6986089644513136</c:v>
                </c:pt>
                <c:pt idx="20">
                  <c:v>4.945904173106646</c:v>
                </c:pt>
              </c:numCache>
            </c:numRef>
          </c:xVal>
          <c:yVal>
            <c:numRef>
              <c:f>Лист1!$T$24:$T$44</c:f>
              <c:numCache>
                <c:formatCode>General</c:formatCode>
                <c:ptCount val="21"/>
                <c:pt idx="0">
                  <c:v>37.695227142035655</c:v>
                </c:pt>
                <c:pt idx="1">
                  <c:v>36.823634254794761</c:v>
                </c:pt>
                <c:pt idx="2">
                  <c:v>35.952041367553882</c:v>
                </c:pt>
                <c:pt idx="3">
                  <c:v>35.080448480312995</c:v>
                </c:pt>
                <c:pt idx="4">
                  <c:v>34.208855593072116</c:v>
                </c:pt>
                <c:pt idx="5">
                  <c:v>33.337262705831222</c:v>
                </c:pt>
                <c:pt idx="6">
                  <c:v>32.465669818590335</c:v>
                </c:pt>
                <c:pt idx="7">
                  <c:v>31.594076931349449</c:v>
                </c:pt>
                <c:pt idx="8">
                  <c:v>30.722484044108562</c:v>
                </c:pt>
                <c:pt idx="9">
                  <c:v>29.850891156867682</c:v>
                </c:pt>
                <c:pt idx="10">
                  <c:v>28.979298269626792</c:v>
                </c:pt>
                <c:pt idx="11">
                  <c:v>28.107705382385905</c:v>
                </c:pt>
                <c:pt idx="12">
                  <c:v>27.236112495145022</c:v>
                </c:pt>
                <c:pt idx="13">
                  <c:v>26.364519607904132</c:v>
                </c:pt>
                <c:pt idx="14">
                  <c:v>25.492926720663249</c:v>
                </c:pt>
                <c:pt idx="15">
                  <c:v>24.621333833422362</c:v>
                </c:pt>
                <c:pt idx="16">
                  <c:v>23.749740946181472</c:v>
                </c:pt>
                <c:pt idx="17">
                  <c:v>22.878148058940585</c:v>
                </c:pt>
                <c:pt idx="18">
                  <c:v>22.006555171699702</c:v>
                </c:pt>
                <c:pt idx="19">
                  <c:v>21.134962284458815</c:v>
                </c:pt>
                <c:pt idx="20">
                  <c:v>20.263369397217929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E82C-45A6-A7B2-E4EED032A4E0}"/>
            </c:ext>
          </c:extLst>
        </c:ser>
        <c:ser>
          <c:idx val="0"/>
          <c:order val="1"/>
          <c:tx>
            <c:strRef>
              <c:f>Лист1!$M$22</c:f>
              <c:strCache>
                <c:ptCount val="1"/>
                <c:pt idx="0">
                  <c:v>TDMA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Лист1!$M$24:$M$44</c:f>
              <c:numCache>
                <c:formatCode>General</c:formatCode>
                <c:ptCount val="21"/>
                <c:pt idx="0">
                  <c:v>0</c:v>
                </c:pt>
                <c:pt idx="1">
                  <c:v>0.25682182985553775</c:v>
                </c:pt>
                <c:pt idx="2">
                  <c:v>0.51364365971107551</c:v>
                </c:pt>
                <c:pt idx="3">
                  <c:v>0.77046548956661309</c:v>
                </c:pt>
                <c:pt idx="4">
                  <c:v>1.027287319422151</c:v>
                </c:pt>
                <c:pt idx="5">
                  <c:v>1.2841091492776886</c:v>
                </c:pt>
                <c:pt idx="6">
                  <c:v>1.5409309791332262</c:v>
                </c:pt>
                <c:pt idx="7">
                  <c:v>1.797752808988764</c:v>
                </c:pt>
                <c:pt idx="8">
                  <c:v>2.054574638844302</c:v>
                </c:pt>
                <c:pt idx="9">
                  <c:v>2.3113964686998396</c:v>
                </c:pt>
                <c:pt idx="10">
                  <c:v>2.5682182985553772</c:v>
                </c:pt>
                <c:pt idx="11">
                  <c:v>2.8250401284109152</c:v>
                </c:pt>
                <c:pt idx="12">
                  <c:v>3.0818619582664524</c:v>
                </c:pt>
                <c:pt idx="13">
                  <c:v>3.3386837881219904</c:v>
                </c:pt>
                <c:pt idx="14">
                  <c:v>3.595505617977528</c:v>
                </c:pt>
                <c:pt idx="15">
                  <c:v>3.8523274478330656</c:v>
                </c:pt>
                <c:pt idx="16">
                  <c:v>4.1091492776886041</c:v>
                </c:pt>
                <c:pt idx="17">
                  <c:v>4.3659711075441408</c:v>
                </c:pt>
                <c:pt idx="18">
                  <c:v>4.6227929373996792</c:v>
                </c:pt>
                <c:pt idx="19">
                  <c:v>4.8796147672552168</c:v>
                </c:pt>
                <c:pt idx="20">
                  <c:v>5.1364365971107544</c:v>
                </c:pt>
              </c:numCache>
            </c:numRef>
          </c:xVal>
          <c:yVal>
            <c:numRef>
              <c:f>Лист1!$N$24:$N$44</c:f>
              <c:numCache>
                <c:formatCode>General</c:formatCode>
                <c:ptCount val="21"/>
                <c:pt idx="0">
                  <c:v>37.695227142035655</c:v>
                </c:pt>
                <c:pt idx="1">
                  <c:v>35.810465784933868</c:v>
                </c:pt>
                <c:pt idx="2">
                  <c:v>33.925704427832088</c:v>
                </c:pt>
                <c:pt idx="3">
                  <c:v>32.040943070730307</c:v>
                </c:pt>
                <c:pt idx="4">
                  <c:v>30.156181713628527</c:v>
                </c:pt>
                <c:pt idx="5">
                  <c:v>28.27142035652674</c:v>
                </c:pt>
                <c:pt idx="6">
                  <c:v>26.386658999424956</c:v>
                </c:pt>
                <c:pt idx="7">
                  <c:v>24.501897642323176</c:v>
                </c:pt>
                <c:pt idx="8">
                  <c:v>22.617136285221392</c:v>
                </c:pt>
                <c:pt idx="9">
                  <c:v>20.732374928119611</c:v>
                </c:pt>
                <c:pt idx="10">
                  <c:v>18.847613571017828</c:v>
                </c:pt>
                <c:pt idx="11">
                  <c:v>16.962852213916044</c:v>
                </c:pt>
                <c:pt idx="12">
                  <c:v>15.078090856814264</c:v>
                </c:pt>
                <c:pt idx="13">
                  <c:v>13.193329499712478</c:v>
                </c:pt>
                <c:pt idx="14">
                  <c:v>11.308568142610698</c:v>
                </c:pt>
                <c:pt idx="15">
                  <c:v>9.4238067855089138</c:v>
                </c:pt>
                <c:pt idx="16">
                  <c:v>7.5390454284071291</c:v>
                </c:pt>
                <c:pt idx="17">
                  <c:v>5.6542840713053488</c:v>
                </c:pt>
                <c:pt idx="18">
                  <c:v>3.7695227142035646</c:v>
                </c:pt>
                <c:pt idx="19">
                  <c:v>1.8847613571017845</c:v>
                </c:pt>
                <c:pt idx="2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82C-45A6-A7B2-E4EED032A4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8252896"/>
        <c:axId val="388256176"/>
      </c:scatterChart>
      <c:valAx>
        <c:axId val="3882528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/>
                  <a:t> </a:t>
                </a:r>
                <a:r>
                  <a:rPr lang="en-US" dirty="0" smtClean="0"/>
                  <a:t>Link</a:t>
                </a:r>
                <a:r>
                  <a:rPr lang="en-US" baseline="0" dirty="0" smtClean="0"/>
                  <a:t> 1,</a:t>
                </a:r>
                <a:r>
                  <a:rPr lang="en-US" dirty="0" smtClean="0"/>
                  <a:t> </a:t>
                </a:r>
                <a:r>
                  <a:rPr lang="en-US" dirty="0"/>
                  <a:t>Mbps</a:t>
                </a:r>
                <a:endParaRPr lang="ru-RU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8256176"/>
        <c:crosses val="autoZero"/>
        <c:crossBetween val="midCat"/>
      </c:valAx>
      <c:valAx>
        <c:axId val="38825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Link 2,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 </a:t>
                </a:r>
                <a:r>
                  <a:rPr lang="en-US" dirty="0"/>
                  <a:t>Mbps</a:t>
                </a:r>
                <a:endParaRPr lang="ru-RU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825289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750877192982459"/>
          <c:y val="8.8578765666435397E-2"/>
          <c:w val="0.14880701754385964"/>
          <c:h val="0.183662449805693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81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392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43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262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75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735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0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smtClean="0"/>
              <a:t>Nov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dirty="0" err="1" smtClean="0"/>
              <a:t>Nov</a:t>
            </a:r>
            <a:r>
              <a:rPr lang="ru-RU" altLang="zh-CN" dirty="0" smtClean="0"/>
              <a:t>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369332"/>
          </a:xfrm>
          <a:prstGeom prst="rect">
            <a:avLst/>
          </a:prstGeo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802.11-18</a:t>
            </a:r>
            <a:r>
              <a:rPr lang="ru-RU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/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1957r0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dirty="0" err="1" smtClean="0"/>
              <a:t>Nov</a:t>
            </a:r>
            <a:r>
              <a:rPr lang="ru-RU" altLang="zh-CN" dirty="0" smtClean="0"/>
              <a:t> 2018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 smtClean="0"/>
              <a:t>Non-orthogonal Multiple Channel Access in Wi-Fi</a:t>
            </a:r>
            <a:endParaRPr lang="en-US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2018-11-11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dirty="0" err="1" smtClean="0"/>
              <a:t>Nov</a:t>
            </a:r>
            <a:r>
              <a:rPr lang="ru-RU" altLang="zh-CN" dirty="0" smtClean="0"/>
              <a:t> 201</a:t>
            </a:r>
            <a:r>
              <a:rPr lang="en-US" altLang="zh-CN" dirty="0" smtClean="0"/>
              <a:t>8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336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324312"/>
              </p:ext>
            </p:extLst>
          </p:nvPr>
        </p:nvGraphicFramePr>
        <p:xfrm>
          <a:off x="971600" y="2590800"/>
          <a:ext cx="7467600" cy="2880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Evgeny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Khorov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 RAS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khorov@iitp.ru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Alexey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Kureev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IITP RAS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Ilya </a:t>
                      </a:r>
                      <a:r>
                        <a:rPr lang="en-US" altLang="zh-CN" sz="1200" dirty="0" err="1" smtClean="0">
                          <a:latin typeface="+mn-lt"/>
                          <a:ea typeface="Times New Roman"/>
                          <a:cs typeface="Arial"/>
                        </a:rPr>
                        <a:t>Levitsky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IITP RAS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dirty="0" err="1" smtClean="0"/>
              <a:t>Nov</a:t>
            </a:r>
            <a:r>
              <a:rPr lang="ru-RU" altLang="zh-CN" dirty="0" smtClean="0"/>
              <a:t> 201</a:t>
            </a:r>
            <a:r>
              <a:rPr lang="en-US" altLang="zh-CN" dirty="0" smtClean="0"/>
              <a:t>8</a:t>
            </a:r>
            <a:endParaRPr lang="en-US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789389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/>
              <a:t>Backward compatibility </a:t>
            </a:r>
            <a:r>
              <a:rPr lang="en-US" sz="2800" kern="0" dirty="0" smtClean="0"/>
              <a:t>(STA </a:t>
            </a:r>
            <a:r>
              <a:rPr lang="en-US" sz="2800" kern="0" dirty="0"/>
              <a:t>1 can be legacy)</a:t>
            </a:r>
          </a:p>
          <a:p>
            <a:r>
              <a:rPr lang="en-US" sz="2800" kern="0" dirty="0"/>
              <a:t>Almost double throughput for </a:t>
            </a:r>
            <a:r>
              <a:rPr lang="en-US" sz="2800" kern="0" dirty="0" smtClean="0"/>
              <a:t>the </a:t>
            </a:r>
            <a:r>
              <a:rPr lang="en-US" sz="2800" kern="0" dirty="0"/>
              <a:t>STA with </a:t>
            </a:r>
            <a:r>
              <a:rPr lang="en-US" sz="2800" kern="0" dirty="0" smtClean="0"/>
              <a:t>poor channel (in case of fare resource allocation) OR</a:t>
            </a:r>
          </a:p>
          <a:p>
            <a:r>
              <a:rPr lang="en-US" sz="2800" kern="0" dirty="0" smtClean="0"/>
              <a:t>Manifold gain in throughput of the nearest STA (STA 2) when providing guaranteed throughput for the furthest STA (STA 1)</a:t>
            </a:r>
          </a:p>
          <a:p>
            <a:pPr marL="0" indent="0">
              <a:buFontTx/>
              <a:buNone/>
            </a:pPr>
            <a:endParaRPr lang="ru-RU" sz="2000" kern="0" dirty="0"/>
          </a:p>
        </p:txBody>
      </p:sp>
    </p:spTree>
    <p:extLst>
      <p:ext uri="{BB962C8B-B14F-4D97-AF65-F5344CB8AC3E}">
        <p14:creationId xmlns:p14="http://schemas.microsoft.com/office/powerpoint/2010/main" val="8411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 the problem of NOMA in 802.11 interesting to you?</a:t>
            </a:r>
            <a:endParaRPr lang="en-US" dirty="0"/>
          </a:p>
          <a:p>
            <a:r>
              <a:rPr lang="en-US" b="0" dirty="0"/>
              <a:t>Yes</a:t>
            </a:r>
          </a:p>
          <a:p>
            <a:r>
              <a:rPr lang="en-US" b="0" dirty="0"/>
              <a:t>No</a:t>
            </a:r>
          </a:p>
          <a:p>
            <a:r>
              <a:rPr lang="en-US" b="0" dirty="0" smtClean="0"/>
              <a:t>Abstain</a:t>
            </a:r>
            <a:endParaRPr lang="en-US" b="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ru-RU" altLang="zh-CN" dirty="0" err="1" smtClean="0"/>
              <a:t>Nov</a:t>
            </a:r>
            <a:r>
              <a:rPr lang="ru-RU" altLang="zh-CN" dirty="0" smtClean="0"/>
              <a:t> 201</a:t>
            </a:r>
            <a:r>
              <a:rPr lang="en-US" altLang="zh-CN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60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current networks, it is a typical situation when an access point serves several devises located at different distances from the AP and having different traffic load.</a:t>
            </a:r>
          </a:p>
          <a:p>
            <a:pPr marL="0" indent="0">
              <a:buNone/>
            </a:pPr>
            <a:r>
              <a:rPr lang="en-US" dirty="0" smtClean="0"/>
              <a:t>In this case, Non-orthogonal </a:t>
            </a:r>
            <a:r>
              <a:rPr lang="en-US" dirty="0"/>
              <a:t>m</a:t>
            </a:r>
            <a:r>
              <a:rPr lang="en-US" dirty="0" smtClean="0"/>
              <a:t>ultiple access (NOMA) can be a promising solution.  </a:t>
            </a:r>
          </a:p>
          <a:p>
            <a:pPr marL="0" indent="0">
              <a:buNone/>
            </a:pPr>
            <a:r>
              <a:rPr lang="en-US" dirty="0" smtClean="0"/>
              <a:t>This presentation only considers DOWNLINK NOMA.</a:t>
            </a:r>
          </a:p>
          <a:p>
            <a:pPr marL="0" indent="0">
              <a:buNone/>
            </a:pPr>
            <a:r>
              <a:rPr lang="en-US" dirty="0" smtClean="0"/>
              <a:t>DL NOMA can be implemented without drastic changes into PHY layer </a:t>
            </a: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dirty="0" err="1" smtClean="0"/>
              <a:t>Nov</a:t>
            </a:r>
            <a:r>
              <a:rPr lang="ru-RU" altLang="zh-CN" dirty="0" smtClean="0"/>
              <a:t> 201</a:t>
            </a:r>
            <a:r>
              <a:rPr lang="en-US" altLang="zh-CN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08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Idea of Downlink NOMA (1)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dirty="0" err="1" smtClean="0"/>
              <a:t>Nov</a:t>
            </a:r>
            <a:r>
              <a:rPr lang="ru-RU" altLang="zh-CN" dirty="0" smtClean="0"/>
              <a:t> 201</a:t>
            </a:r>
            <a:r>
              <a:rPr lang="en-US" altLang="zh-CN" dirty="0" smtClean="0"/>
              <a:t>8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61323" y="1437168"/>
            <a:ext cx="584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 AP</a:t>
            </a:r>
            <a:endParaRPr lang="ru-RU" sz="2000" dirty="0">
              <a:latin typeface="+mj-lt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507632" y="2040485"/>
            <a:ext cx="1311899" cy="1559489"/>
            <a:chOff x="931257" y="2442696"/>
            <a:chExt cx="1311899" cy="1559489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 cstate="print">
              <a:lum bright="-34000" contrast="3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1257" y="2984244"/>
              <a:ext cx="1061104" cy="1017941"/>
            </a:xfrm>
            <a:prstGeom prst="rect">
              <a:avLst/>
            </a:prstGeom>
          </p:spPr>
        </p:pic>
        <p:grpSp>
          <p:nvGrpSpPr>
            <p:cNvPr id="10" name="Группа 9"/>
            <p:cNvGrpSpPr/>
            <p:nvPr/>
          </p:nvGrpSpPr>
          <p:grpSpPr>
            <a:xfrm rot="2710885">
              <a:off x="1529374" y="2672357"/>
              <a:ext cx="708149" cy="719415"/>
              <a:chOff x="6170252" y="3438285"/>
              <a:chExt cx="600198" cy="600198"/>
            </a:xfrm>
          </p:grpSpPr>
          <p:sp>
            <p:nvSpPr>
              <p:cNvPr id="11" name="Дуга 10"/>
              <p:cNvSpPr/>
              <p:nvPr/>
            </p:nvSpPr>
            <p:spPr>
              <a:xfrm rot="18953020">
                <a:off x="6238464" y="3504513"/>
                <a:ext cx="463773" cy="463773"/>
              </a:xfrm>
              <a:prstGeom prst="arc">
                <a:avLst/>
              </a:prstGeom>
              <a:ln w="38100" cap="rnd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Дуга 11"/>
              <p:cNvSpPr/>
              <p:nvPr/>
            </p:nvSpPr>
            <p:spPr>
              <a:xfrm rot="18953020">
                <a:off x="6303270" y="3569319"/>
                <a:ext cx="334162" cy="334162"/>
              </a:xfrm>
              <a:prstGeom prst="arc">
                <a:avLst/>
              </a:prstGeom>
              <a:ln w="38100" cap="rnd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Дуга 12"/>
              <p:cNvSpPr/>
              <p:nvPr/>
            </p:nvSpPr>
            <p:spPr>
              <a:xfrm rot="18953020">
                <a:off x="6170252" y="3438285"/>
                <a:ext cx="600198" cy="600198"/>
              </a:xfrm>
              <a:prstGeom prst="arc">
                <a:avLst/>
              </a:prstGeom>
              <a:ln w="38100" cap="rnd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089011" y="2442696"/>
              <a:ext cx="8280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STA 2</a:t>
              </a:r>
              <a:endParaRPr lang="ru-RU" sz="2000" baseline="-25000" dirty="0">
                <a:latin typeface="+mj-lt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5648327" y="3573952"/>
            <a:ext cx="1325001" cy="1514531"/>
            <a:chOff x="4144840" y="4938430"/>
            <a:chExt cx="1325001" cy="1514531"/>
          </a:xfrm>
        </p:grpSpPr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3" cstate="print">
              <a:lum bright="-34000" contrast="3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8737" y="5435020"/>
              <a:ext cx="1061104" cy="1017941"/>
            </a:xfrm>
            <a:prstGeom prst="rect">
              <a:avLst/>
            </a:prstGeom>
          </p:spPr>
        </p:pic>
        <p:grpSp>
          <p:nvGrpSpPr>
            <p:cNvPr id="15" name="Группа 14"/>
            <p:cNvGrpSpPr/>
            <p:nvPr/>
          </p:nvGrpSpPr>
          <p:grpSpPr>
            <a:xfrm rot="18818796">
              <a:off x="4150473" y="5121474"/>
              <a:ext cx="708149" cy="719415"/>
              <a:chOff x="6170252" y="3438285"/>
              <a:chExt cx="600198" cy="600198"/>
            </a:xfrm>
          </p:grpSpPr>
          <p:sp>
            <p:nvSpPr>
              <p:cNvPr id="16" name="Дуга 15"/>
              <p:cNvSpPr/>
              <p:nvPr/>
            </p:nvSpPr>
            <p:spPr>
              <a:xfrm rot="18953020">
                <a:off x="6238464" y="3504513"/>
                <a:ext cx="463773" cy="463773"/>
              </a:xfrm>
              <a:prstGeom prst="arc">
                <a:avLst/>
              </a:prstGeom>
              <a:ln w="38100" cap="rnd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Дуга 16"/>
              <p:cNvSpPr/>
              <p:nvPr/>
            </p:nvSpPr>
            <p:spPr>
              <a:xfrm rot="18953020">
                <a:off x="6303270" y="3569319"/>
                <a:ext cx="334162" cy="334162"/>
              </a:xfrm>
              <a:prstGeom prst="arc">
                <a:avLst/>
              </a:prstGeom>
              <a:ln w="38100" cap="rnd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Дуга 17"/>
              <p:cNvSpPr/>
              <p:nvPr/>
            </p:nvSpPr>
            <p:spPr>
              <a:xfrm rot="18953020">
                <a:off x="6170252" y="3438285"/>
                <a:ext cx="600198" cy="600198"/>
              </a:xfrm>
              <a:prstGeom prst="arc">
                <a:avLst/>
              </a:prstGeom>
              <a:ln w="38100" cap="rnd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4625554" y="4938430"/>
              <a:ext cx="8280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STA 1</a:t>
              </a:r>
              <a:endParaRPr lang="ru-RU" sz="2000" baseline="-25000" dirty="0">
                <a:latin typeface="+mj-lt"/>
              </a:endParaRPr>
            </a:p>
          </p:txBody>
        </p:sp>
      </p:grpSp>
      <p:cxnSp>
        <p:nvCxnSpPr>
          <p:cNvPr id="21" name="Прямая со стрелкой 20"/>
          <p:cNvCxnSpPr/>
          <p:nvPr/>
        </p:nvCxnSpPr>
        <p:spPr>
          <a:xfrm flipH="1">
            <a:off x="1831357" y="2424279"/>
            <a:ext cx="692238" cy="325309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410850" y="2567318"/>
            <a:ext cx="2012723" cy="1664202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Левицкий\Downloads\rout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752" y="1534516"/>
            <a:ext cx="891452" cy="891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14651" y="5554896"/>
                <a:ext cx="5180329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𝑅𝑎𝑡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6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𝑃𝑎𝑡h𝐿𝑜𝑠</m:t>
                                  </m:r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𝑁𝑜𝑖𝑠</m:t>
                                  </m:r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+(1−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𝑃𝑎𝑡h𝐿𝑜𝑠</m:t>
                                  </m:r>
                                  <m:sSub>
                                    <m:sSub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4651" y="5554896"/>
                <a:ext cx="5180329" cy="6455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Группа 25"/>
          <p:cNvGrpSpPr/>
          <p:nvPr/>
        </p:nvGrpSpPr>
        <p:grpSpPr>
          <a:xfrm>
            <a:off x="3872399" y="1206010"/>
            <a:ext cx="4802573" cy="2172229"/>
            <a:chOff x="442217" y="4087657"/>
            <a:chExt cx="4802573" cy="2172229"/>
          </a:xfrm>
        </p:grpSpPr>
        <p:sp>
          <p:nvSpPr>
            <p:cNvPr id="38" name="CustomShape 45"/>
            <p:cNvSpPr/>
            <p:nvPr/>
          </p:nvSpPr>
          <p:spPr>
            <a:xfrm>
              <a:off x="794324" y="4087657"/>
              <a:ext cx="920892" cy="663914"/>
            </a:xfrm>
            <a:prstGeom prst="rect">
              <a:avLst/>
            </a:prstGeom>
            <a:noFill/>
            <a:ln w="57240" cap="rnd">
              <a:noFill/>
              <a:custDash>
                <a:ds d="100000" sp="100000"/>
              </a:custDash>
              <a:round/>
              <a:tailEnd type="triangl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/>
            <a:lstStyle/>
            <a:p>
              <a:pPr>
                <a:lnSpc>
                  <a:spcPct val="90000"/>
                </a:lnSpc>
              </a:pPr>
              <a:r>
                <a:rPr lang="en-US" sz="1800" spc="-1" dirty="0" smtClean="0">
                  <a:solidFill>
                    <a:srgbClr val="3465A4"/>
                  </a:solidFill>
                  <a:latin typeface="+mj-lt"/>
                  <a:ea typeface="DejaVu Sans"/>
                </a:rPr>
                <a:t>Power</a:t>
              </a:r>
              <a:endParaRPr lang="ru-RU" sz="1800" b="0" strike="noStrike" spc="-1" baseline="-25000" dirty="0">
                <a:latin typeface="+mj-lt"/>
              </a:endParaRPr>
            </a:p>
          </p:txBody>
        </p:sp>
        <p:grpSp>
          <p:nvGrpSpPr>
            <p:cNvPr id="25" name="Группа 24"/>
            <p:cNvGrpSpPr/>
            <p:nvPr/>
          </p:nvGrpSpPr>
          <p:grpSpPr>
            <a:xfrm>
              <a:off x="442217" y="4554736"/>
              <a:ext cx="4802573" cy="1705150"/>
              <a:chOff x="1126985" y="4157579"/>
              <a:chExt cx="4802573" cy="1705150"/>
            </a:xfrm>
          </p:grpSpPr>
          <p:cxnSp>
            <p:nvCxnSpPr>
              <p:cNvPr id="32" name="Прямая соединительная линия 31"/>
              <p:cNvCxnSpPr/>
              <p:nvPr/>
            </p:nvCxnSpPr>
            <p:spPr>
              <a:xfrm flipH="1">
                <a:off x="1954133" y="4875456"/>
                <a:ext cx="3374506" cy="770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flipH="1">
                <a:off x="1954133" y="4487364"/>
                <a:ext cx="3309044" cy="1495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Прямоугольник с двумя скругленными соседними углами 33"/>
              <p:cNvSpPr/>
              <p:nvPr/>
            </p:nvSpPr>
            <p:spPr>
              <a:xfrm>
                <a:off x="2242841" y="4479598"/>
                <a:ext cx="3030550" cy="513504"/>
              </a:xfrm>
              <a:prstGeom prst="round2SameRect">
                <a:avLst/>
              </a:prstGeom>
              <a:solidFill>
                <a:srgbClr val="FFFF00"/>
              </a:solidFill>
              <a:ln w="381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  <a:latin typeface="+mj-lt"/>
                  </a:rPr>
                  <a:t>To STA</a:t>
                </a:r>
                <a:r>
                  <a:rPr lang="en-US" sz="2000" baseline="-25000" dirty="0">
                    <a:solidFill>
                      <a:schemeClr val="tx1"/>
                    </a:solidFill>
                    <a:latin typeface="+mj-lt"/>
                  </a:rPr>
                  <a:t>2</a:t>
                </a:r>
                <a:endParaRPr lang="ru-RU" baseline="-250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35" name="Прямоугольник с двумя скругленными соседними углами 34"/>
              <p:cNvSpPr/>
              <p:nvPr/>
            </p:nvSpPr>
            <p:spPr>
              <a:xfrm>
                <a:off x="2232627" y="4904867"/>
                <a:ext cx="3030550" cy="947750"/>
              </a:xfrm>
              <a:prstGeom prst="round2SameRect">
                <a:avLst/>
              </a:prstGeom>
              <a:solidFill>
                <a:srgbClr val="FF0000"/>
              </a:solidFill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tx1"/>
                    </a:solidFill>
                    <a:latin typeface="+mj-lt"/>
                  </a:rPr>
                  <a:t>T</a:t>
                </a:r>
                <a:r>
                  <a:rPr lang="en-US" sz="2000" dirty="0" smtClean="0">
                    <a:solidFill>
                      <a:schemeClr val="tx1"/>
                    </a:solidFill>
                    <a:latin typeface="+mj-lt"/>
                  </a:rPr>
                  <a:t>o STA</a:t>
                </a:r>
                <a:r>
                  <a:rPr lang="en-US" sz="2000" baseline="-25000" dirty="0">
                    <a:solidFill>
                      <a:schemeClr val="tx1"/>
                    </a:solidFill>
                    <a:latin typeface="+mj-lt"/>
                  </a:rPr>
                  <a:t>1</a:t>
                </a:r>
                <a:endParaRPr lang="ru-RU" sz="2000" baseline="-250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cxnSp>
            <p:nvCxnSpPr>
              <p:cNvPr id="36" name="Прямая со стрелкой 35"/>
              <p:cNvCxnSpPr/>
              <p:nvPr/>
            </p:nvCxnSpPr>
            <p:spPr>
              <a:xfrm>
                <a:off x="1641018" y="5848539"/>
                <a:ext cx="4288540" cy="8432"/>
              </a:xfrm>
              <a:prstGeom prst="straightConnector1">
                <a:avLst/>
              </a:prstGeom>
              <a:ln w="28575">
                <a:solidFill>
                  <a:srgbClr val="00B0F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Прямая со стрелкой 36"/>
              <p:cNvCxnSpPr/>
              <p:nvPr/>
            </p:nvCxnSpPr>
            <p:spPr>
              <a:xfrm flipV="1">
                <a:off x="1954132" y="4157579"/>
                <a:ext cx="0" cy="1705150"/>
              </a:xfrm>
              <a:prstGeom prst="straightConnector1">
                <a:avLst/>
              </a:prstGeom>
              <a:ln w="28575">
                <a:solidFill>
                  <a:srgbClr val="00B0F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CustomShape 45"/>
              <p:cNvSpPr/>
              <p:nvPr/>
            </p:nvSpPr>
            <p:spPr>
              <a:xfrm>
                <a:off x="1602245" y="4185385"/>
                <a:ext cx="651270" cy="663914"/>
              </a:xfrm>
              <a:prstGeom prst="rect">
                <a:avLst/>
              </a:prstGeom>
              <a:noFill/>
              <a:ln w="57240" cap="rnd">
                <a:noFill/>
                <a:custDash>
                  <a:ds d="100000" sp="100000"/>
                </a:custDash>
                <a:round/>
                <a:tailEnd type="triangl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/>
              <a:lstStyle/>
              <a:p>
                <a:pPr>
                  <a:lnSpc>
                    <a:spcPct val="90000"/>
                  </a:lnSpc>
                </a:pPr>
                <a:r>
                  <a:rPr lang="en-US" sz="1600" i="1" spc="-1" dirty="0" smtClean="0">
                    <a:solidFill>
                      <a:srgbClr val="3465A4"/>
                    </a:solidFill>
                    <a:latin typeface="+mj-lt"/>
                    <a:ea typeface="DejaVu Sans"/>
                  </a:rPr>
                  <a:t>P</a:t>
                </a:r>
                <a:endParaRPr lang="ru-RU" sz="1600" b="0" i="1" strike="noStrike" spc="-1" baseline="-25000" dirty="0">
                  <a:latin typeface="+mj-lt"/>
                </a:endParaRPr>
              </a:p>
            </p:txBody>
          </p:sp>
          <p:sp>
            <p:nvSpPr>
              <p:cNvPr id="40" name="CustomShape 45"/>
              <p:cNvSpPr/>
              <p:nvPr/>
            </p:nvSpPr>
            <p:spPr>
              <a:xfrm>
                <a:off x="1126985" y="4656681"/>
                <a:ext cx="929764" cy="663914"/>
              </a:xfrm>
              <a:prstGeom prst="rect">
                <a:avLst/>
              </a:prstGeom>
              <a:noFill/>
              <a:ln w="57240" cap="rnd">
                <a:noFill/>
                <a:custDash>
                  <a:ds d="100000" sp="100000"/>
                </a:custDash>
                <a:round/>
                <a:tailEnd type="triangl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ctr"/>
              <a:lstStyle/>
              <a:p>
                <a:pPr>
                  <a:lnSpc>
                    <a:spcPct val="90000"/>
                  </a:lnSpc>
                </a:pPr>
                <a:endParaRPr lang="ru-RU" sz="1800" b="0" i="1" strike="noStrike" spc="-1" baseline="-25000" dirty="0">
                  <a:latin typeface="SF UI Text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63751" y="3562115"/>
                <a:ext cx="4878990" cy="18226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0" dirty="0" smtClean="0"/>
                  <a:t>STA2  decodes signal to STA1 and</a:t>
                </a:r>
              </a:p>
              <a:p>
                <a:r>
                  <a:rPr lang="en-US" sz="1800" b="0" dirty="0" smtClean="0"/>
                  <a:t> performs Successive Interference Cancelation (SIC)</a:t>
                </a:r>
              </a:p>
              <a:p>
                <a:endParaRPr lang="en-US" sz="18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𝑅𝑎𝑡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(1−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)∗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𝑃𝑎𝑡h𝐿𝑜𝑠</m:t>
                                  </m:r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𝑁𝑜𝑖𝑠</m:t>
                                  </m:r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ru-RU" sz="18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51" y="3562115"/>
                <a:ext cx="4878990" cy="1822678"/>
              </a:xfrm>
              <a:prstGeom prst="rect">
                <a:avLst/>
              </a:prstGeom>
              <a:blipFill>
                <a:blip r:embed="rId6"/>
                <a:stretch>
                  <a:fillRect l="-1125" t="-16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4206737" y="2292281"/>
                <a:ext cx="35578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737" y="2292281"/>
                <a:ext cx="355783" cy="338554"/>
              </a:xfrm>
              <a:prstGeom prst="rect">
                <a:avLst/>
              </a:prstGeom>
              <a:blipFill>
                <a:blip r:embed="rId7"/>
                <a:stretch>
                  <a:fillRect r="-293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311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Idea of Downlink NOMA (2)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dirty="0" err="1" smtClean="0"/>
              <a:t>Nov</a:t>
            </a:r>
            <a:r>
              <a:rPr lang="ru-RU" altLang="zh-CN" dirty="0" smtClean="0"/>
              <a:t> 201</a:t>
            </a:r>
            <a:r>
              <a:rPr lang="en-US" altLang="zh-CN" dirty="0" smtClean="0"/>
              <a:t>8</a:t>
            </a:r>
            <a:endParaRPr lang="en-US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738824" y="1981200"/>
            <a:ext cx="3621404" cy="3758978"/>
            <a:chOff x="5105400" y="1752600"/>
            <a:chExt cx="3621404" cy="3758978"/>
          </a:xfrm>
        </p:grpSpPr>
        <p:grpSp>
          <p:nvGrpSpPr>
            <p:cNvPr id="25" name="Группа 24"/>
            <p:cNvGrpSpPr/>
            <p:nvPr/>
          </p:nvGrpSpPr>
          <p:grpSpPr>
            <a:xfrm>
              <a:off x="5105400" y="1752600"/>
              <a:ext cx="3621404" cy="3758978"/>
              <a:chOff x="8959073" y="5622894"/>
              <a:chExt cx="4535008" cy="4707291"/>
            </a:xfrm>
          </p:grpSpPr>
          <p:sp>
            <p:nvSpPr>
              <p:cNvPr id="26" name="Овал 25"/>
              <p:cNvSpPr/>
              <p:nvPr/>
            </p:nvSpPr>
            <p:spPr>
              <a:xfrm rot="16260000" flipV="1">
                <a:off x="11501444" y="7607551"/>
                <a:ext cx="190562" cy="190562"/>
              </a:xfrm>
              <a:prstGeom prst="ellipse">
                <a:avLst/>
              </a:prstGeom>
              <a:solidFill>
                <a:srgbClr val="FF0000">
                  <a:alpha val="0"/>
                </a:srgbClr>
              </a:solidFill>
              <a:ln>
                <a:solidFill>
                  <a:srgbClr val="C00000">
                    <a:alpha val="21000"/>
                  </a:srgbClr>
                </a:solidFill>
                <a:prstDash val="sysDash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9" name="Прямая со стрелкой 28"/>
              <p:cNvCxnSpPr>
                <a:endCxn id="34" idx="1"/>
              </p:cNvCxnSpPr>
              <p:nvPr/>
            </p:nvCxnSpPr>
            <p:spPr>
              <a:xfrm flipV="1">
                <a:off x="10962088" y="7391473"/>
                <a:ext cx="944036" cy="933711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Группа 29"/>
              <p:cNvGrpSpPr/>
              <p:nvPr/>
            </p:nvGrpSpPr>
            <p:grpSpPr>
              <a:xfrm>
                <a:off x="8959073" y="5622894"/>
                <a:ext cx="4535008" cy="4707291"/>
                <a:chOff x="8149815" y="5740728"/>
                <a:chExt cx="2760890" cy="2865776"/>
              </a:xfrm>
            </p:grpSpPr>
            <p:cxnSp>
              <p:nvCxnSpPr>
                <p:cNvPr id="39" name="Прямая со стрелкой 38"/>
                <p:cNvCxnSpPr/>
                <p:nvPr/>
              </p:nvCxnSpPr>
              <p:spPr>
                <a:xfrm flipV="1">
                  <a:off x="9370450" y="6165234"/>
                  <a:ext cx="0" cy="2441270"/>
                </a:xfrm>
                <a:prstGeom prst="straightConnector1">
                  <a:avLst/>
                </a:prstGeom>
                <a:ln w="38100">
                  <a:solidFill>
                    <a:srgbClr val="00B0F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CustomShape 45"/>
                <p:cNvSpPr/>
                <p:nvPr/>
              </p:nvSpPr>
              <p:spPr>
                <a:xfrm>
                  <a:off x="10613169" y="7139217"/>
                  <a:ext cx="297536" cy="518270"/>
                </a:xfrm>
                <a:prstGeom prst="rect">
                  <a:avLst/>
                </a:prstGeom>
                <a:noFill/>
                <a:ln w="57240" cap="rnd">
                  <a:noFill/>
                  <a:custDash>
                    <a:ds d="100000" sp="100000"/>
                  </a:custDash>
                  <a:round/>
                  <a:tailEnd type="triangl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90000" tIns="45000" rIns="90000" bIns="45000" anchor="ctr"/>
                <a:lstStyle/>
                <a:p>
                  <a:pPr>
                    <a:lnSpc>
                      <a:spcPct val="90000"/>
                    </a:lnSpc>
                  </a:pPr>
                  <a:r>
                    <a:rPr lang="en-US" spc="-1" dirty="0" smtClean="0">
                      <a:solidFill>
                        <a:srgbClr val="3465A4"/>
                      </a:solidFill>
                      <a:latin typeface="Segoe UI Symbol" panose="020B0502040204020203" pitchFamily="34" charset="0"/>
                      <a:ea typeface="Segoe UI Symbol" panose="020B0502040204020203" pitchFamily="34" charset="0"/>
                    </a:rPr>
                    <a:t>I</a:t>
                  </a:r>
                  <a:endParaRPr lang="ru-RU" sz="1800" b="0" strike="noStrike" spc="-1" baseline="-25000" dirty="0">
                    <a:latin typeface="Arial"/>
                    <a:ea typeface="Segoe UI Symbol" panose="020B0502040204020203" pitchFamily="34" charset="0"/>
                  </a:endParaRPr>
                </a:p>
              </p:txBody>
            </p:sp>
            <p:cxnSp>
              <p:nvCxnSpPr>
                <p:cNvPr id="41" name="Прямая со стрелкой 40"/>
                <p:cNvCxnSpPr/>
                <p:nvPr/>
              </p:nvCxnSpPr>
              <p:spPr>
                <a:xfrm>
                  <a:off x="8149815" y="7385870"/>
                  <a:ext cx="2441269" cy="0"/>
                </a:xfrm>
                <a:prstGeom prst="straightConnector1">
                  <a:avLst/>
                </a:prstGeom>
                <a:ln w="38100">
                  <a:solidFill>
                    <a:srgbClr val="00B0F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CustomShape 45"/>
                <p:cNvSpPr/>
                <p:nvPr/>
              </p:nvSpPr>
              <p:spPr>
                <a:xfrm>
                  <a:off x="9256562" y="5740728"/>
                  <a:ext cx="297536" cy="518270"/>
                </a:xfrm>
                <a:prstGeom prst="rect">
                  <a:avLst/>
                </a:prstGeom>
                <a:noFill/>
                <a:ln w="57240" cap="rnd">
                  <a:noFill/>
                  <a:custDash>
                    <a:ds d="100000" sp="100000"/>
                  </a:custDash>
                  <a:round/>
                  <a:tailEnd type="triangl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  <p:txBody>
                <a:bodyPr lIns="90000" tIns="45000" rIns="90000" bIns="45000" anchor="ctr"/>
                <a:lstStyle/>
                <a:p>
                  <a:pPr>
                    <a:lnSpc>
                      <a:spcPct val="90000"/>
                    </a:lnSpc>
                  </a:pPr>
                  <a:r>
                    <a:rPr lang="en-US" spc="-1" dirty="0">
                      <a:solidFill>
                        <a:srgbClr val="3465A4"/>
                      </a:solidFill>
                      <a:latin typeface="SF UI Text"/>
                      <a:ea typeface="DejaVu Sans"/>
                    </a:rPr>
                    <a:t>Q</a:t>
                  </a:r>
                  <a:endParaRPr lang="ru-RU" sz="1800" b="0" strike="noStrike" spc="-1" baseline="-25000" dirty="0">
                    <a:latin typeface="Arial"/>
                  </a:endParaRPr>
                </a:p>
              </p:txBody>
            </p:sp>
          </p:grpSp>
          <p:sp>
            <p:nvSpPr>
              <p:cNvPr id="31" name="Овал 30"/>
              <p:cNvSpPr/>
              <p:nvPr/>
            </p:nvSpPr>
            <p:spPr>
              <a:xfrm rot="10860000" flipV="1">
                <a:off x="12335093" y="7606571"/>
                <a:ext cx="190562" cy="190562"/>
              </a:xfrm>
              <a:prstGeom prst="ellipse">
                <a:avLst/>
              </a:prstGeom>
              <a:solidFill>
                <a:srgbClr val="FF0000">
                  <a:alpha val="0"/>
                </a:srgbClr>
              </a:solidFill>
              <a:ln>
                <a:solidFill>
                  <a:srgbClr val="C00000">
                    <a:alpha val="21000"/>
                  </a:srgbClr>
                </a:solidFill>
                <a:prstDash val="sysDash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Овал 31"/>
              <p:cNvSpPr/>
              <p:nvPr/>
            </p:nvSpPr>
            <p:spPr>
              <a:xfrm rot="60000" flipV="1">
                <a:off x="11499948" y="6779044"/>
                <a:ext cx="190562" cy="190562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Овал 32"/>
              <p:cNvSpPr/>
              <p:nvPr/>
            </p:nvSpPr>
            <p:spPr>
              <a:xfrm rot="5460000" flipV="1">
                <a:off x="12330391" y="6777255"/>
                <a:ext cx="190562" cy="190562"/>
              </a:xfrm>
              <a:prstGeom prst="ellipse">
                <a:avLst/>
              </a:prstGeom>
              <a:solidFill>
                <a:srgbClr val="FF0000">
                  <a:alpha val="0"/>
                </a:srgbClr>
              </a:solidFill>
              <a:ln>
                <a:solidFill>
                  <a:srgbClr val="C00000">
                    <a:alpha val="21000"/>
                  </a:srgbClr>
                </a:solidFill>
                <a:prstDash val="sysDash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Овал 33"/>
              <p:cNvSpPr/>
              <p:nvPr/>
            </p:nvSpPr>
            <p:spPr>
              <a:xfrm flipV="1">
                <a:off x="11863612" y="7143697"/>
                <a:ext cx="290288" cy="290288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  <a:prstDash val="sysDot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Овал 34"/>
              <p:cNvSpPr/>
              <p:nvPr/>
            </p:nvSpPr>
            <p:spPr>
              <a:xfrm rot="16200000" flipV="1">
                <a:off x="9781722" y="7135356"/>
                <a:ext cx="290288" cy="290288"/>
              </a:xfrm>
              <a:prstGeom prst="ellipse">
                <a:avLst/>
              </a:prstGeom>
              <a:solidFill>
                <a:srgbClr val="FFFF00">
                  <a:alpha val="0"/>
                </a:srgbClr>
              </a:solidFill>
              <a:ln>
                <a:solidFill>
                  <a:srgbClr val="FFC000">
                    <a:alpha val="43000"/>
                  </a:srgbClr>
                </a:solidFill>
                <a:prstDash val="sysDash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Овал 35"/>
              <p:cNvSpPr/>
              <p:nvPr/>
            </p:nvSpPr>
            <p:spPr>
              <a:xfrm rot="5400000" flipV="1">
                <a:off x="11855413" y="9223567"/>
                <a:ext cx="290288" cy="290288"/>
              </a:xfrm>
              <a:prstGeom prst="ellipse">
                <a:avLst/>
              </a:prstGeom>
              <a:solidFill>
                <a:srgbClr val="FFFF00">
                  <a:alpha val="0"/>
                </a:srgbClr>
              </a:solidFill>
              <a:ln>
                <a:solidFill>
                  <a:srgbClr val="FFC000">
                    <a:alpha val="43000"/>
                  </a:srgbClr>
                </a:solidFill>
                <a:prstDash val="sysDash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Овал 36"/>
              <p:cNvSpPr/>
              <p:nvPr/>
            </p:nvSpPr>
            <p:spPr>
              <a:xfrm rot="10800000" flipV="1">
                <a:off x="9773381" y="9215225"/>
                <a:ext cx="290288" cy="290288"/>
              </a:xfrm>
              <a:prstGeom prst="ellipse">
                <a:avLst/>
              </a:prstGeom>
              <a:solidFill>
                <a:srgbClr val="FFFF00">
                  <a:alpha val="0"/>
                </a:srgbClr>
              </a:solidFill>
              <a:ln>
                <a:solidFill>
                  <a:srgbClr val="FFC000">
                    <a:alpha val="43000"/>
                  </a:srgbClr>
                </a:solidFill>
                <a:prstDash val="sysDash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38" name="Прямая со стрелкой 37"/>
              <p:cNvCxnSpPr>
                <a:stCxn id="34" idx="3"/>
                <a:endCxn id="32" idx="7"/>
              </p:cNvCxnSpPr>
              <p:nvPr/>
            </p:nvCxnSpPr>
            <p:spPr>
              <a:xfrm flipH="1" flipV="1">
                <a:off x="11661417" y="6942865"/>
                <a:ext cx="244707" cy="243344"/>
              </a:xfrm>
              <a:prstGeom prst="straightConnector1">
                <a:avLst/>
              </a:prstGeom>
              <a:ln w="28575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Прямоугольник 43"/>
            <p:cNvSpPr/>
            <p:nvPr/>
          </p:nvSpPr>
          <p:spPr>
            <a:xfrm rot="18744146">
              <a:off x="7195524" y="3471726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ru-RU" dirty="0"/>
            </a:p>
          </p:txBody>
        </p:sp>
        <p:sp>
          <p:nvSpPr>
            <p:cNvPr id="45" name="Прямоугольник 44"/>
            <p:cNvSpPr/>
            <p:nvPr/>
          </p:nvSpPr>
          <p:spPr>
            <a:xfrm rot="2787295">
              <a:off x="7462270" y="2643199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ru-RU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627554" y="1742210"/>
            <a:ext cx="1321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TX side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5945615" y="1756258"/>
            <a:ext cx="1321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R</a:t>
            </a:r>
            <a:r>
              <a:rPr lang="en-US" sz="1800" dirty="0" smtClean="0"/>
              <a:t>X side</a:t>
            </a:r>
            <a:endParaRPr lang="ru-RU" dirty="0"/>
          </a:p>
        </p:txBody>
      </p:sp>
      <p:grpSp>
        <p:nvGrpSpPr>
          <p:cNvPr id="70" name="Группа 69"/>
          <p:cNvGrpSpPr/>
          <p:nvPr/>
        </p:nvGrpSpPr>
        <p:grpSpPr>
          <a:xfrm>
            <a:off x="5572060" y="4298199"/>
            <a:ext cx="2068060" cy="1866915"/>
            <a:chOff x="5563038" y="2216689"/>
            <a:chExt cx="2068060" cy="1866915"/>
          </a:xfrm>
        </p:grpSpPr>
        <p:grpSp>
          <p:nvGrpSpPr>
            <p:cNvPr id="62" name="Группа 61"/>
            <p:cNvGrpSpPr/>
            <p:nvPr/>
          </p:nvGrpSpPr>
          <p:grpSpPr>
            <a:xfrm>
              <a:off x="5581315" y="2216689"/>
              <a:ext cx="2049783" cy="1866915"/>
              <a:chOff x="8959073" y="6320182"/>
              <a:chExt cx="4010002" cy="4010002"/>
            </a:xfrm>
          </p:grpSpPr>
          <p:grpSp>
            <p:nvGrpSpPr>
              <p:cNvPr id="63" name="Группа 62"/>
              <p:cNvGrpSpPr/>
              <p:nvPr/>
            </p:nvGrpSpPr>
            <p:grpSpPr>
              <a:xfrm>
                <a:off x="8959073" y="6320182"/>
                <a:ext cx="4010002" cy="4010002"/>
                <a:chOff x="8149815" y="6165234"/>
                <a:chExt cx="2441269" cy="2441270"/>
              </a:xfrm>
            </p:grpSpPr>
            <p:cxnSp>
              <p:nvCxnSpPr>
                <p:cNvPr id="65" name="Прямая со стрелкой 64"/>
                <p:cNvCxnSpPr/>
                <p:nvPr/>
              </p:nvCxnSpPr>
              <p:spPr>
                <a:xfrm flipV="1">
                  <a:off x="9370450" y="6165234"/>
                  <a:ext cx="0" cy="2441270"/>
                </a:xfrm>
                <a:prstGeom prst="straightConnector1">
                  <a:avLst/>
                </a:prstGeom>
                <a:ln w="38100">
                  <a:solidFill>
                    <a:srgbClr val="00B0F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 стрелкой 65"/>
                <p:cNvCxnSpPr/>
                <p:nvPr/>
              </p:nvCxnSpPr>
              <p:spPr>
                <a:xfrm>
                  <a:off x="8149815" y="7385870"/>
                  <a:ext cx="2441269" cy="0"/>
                </a:xfrm>
                <a:prstGeom prst="straightConnector1">
                  <a:avLst/>
                </a:prstGeom>
                <a:ln w="38100">
                  <a:solidFill>
                    <a:srgbClr val="00B0F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4" name="Овал 63"/>
              <p:cNvSpPr/>
              <p:nvPr/>
            </p:nvSpPr>
            <p:spPr>
              <a:xfrm rot="60000" flipV="1">
                <a:off x="11148040" y="6558329"/>
                <a:ext cx="894376" cy="87380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softEdge rad="76200"/>
              </a:effectLst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3" name="Прямоугольник 22"/>
            <p:cNvSpPr/>
            <p:nvPr/>
          </p:nvSpPr>
          <p:spPr>
            <a:xfrm>
              <a:off x="5563038" y="2305897"/>
              <a:ext cx="6791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STA</a:t>
              </a:r>
              <a:r>
                <a:rPr lang="en-US" sz="1800" baseline="-25000" dirty="0" smtClean="0">
                  <a:latin typeface="+mj-lt"/>
                </a:rPr>
                <a:t>2</a:t>
              </a:r>
              <a:endParaRPr lang="ru-RU" sz="1800" baseline="-25000" dirty="0">
                <a:latin typeface="+mj-lt"/>
              </a:endParaRPr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5562922" y="1881402"/>
            <a:ext cx="2086565" cy="2198788"/>
            <a:chOff x="5560809" y="3875753"/>
            <a:chExt cx="2086565" cy="2198788"/>
          </a:xfrm>
        </p:grpSpPr>
        <p:grpSp>
          <p:nvGrpSpPr>
            <p:cNvPr id="57" name="Группа 56"/>
            <p:cNvGrpSpPr/>
            <p:nvPr/>
          </p:nvGrpSpPr>
          <p:grpSpPr>
            <a:xfrm>
              <a:off x="5597689" y="3875753"/>
              <a:ext cx="2049685" cy="2198788"/>
              <a:chOff x="8959073" y="5500756"/>
              <a:chExt cx="4083938" cy="4829428"/>
            </a:xfrm>
          </p:grpSpPr>
          <p:sp>
            <p:nvSpPr>
              <p:cNvPr id="58" name="Овал 57"/>
              <p:cNvSpPr/>
              <p:nvPr/>
            </p:nvSpPr>
            <p:spPr>
              <a:xfrm rot="379519" flipV="1">
                <a:off x="10170780" y="5500756"/>
                <a:ext cx="2872231" cy="303206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>
                <a:softEdge rad="342900"/>
              </a:effectLst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59" name="Группа 58"/>
              <p:cNvGrpSpPr/>
              <p:nvPr/>
            </p:nvGrpSpPr>
            <p:grpSpPr>
              <a:xfrm>
                <a:off x="8959073" y="6320182"/>
                <a:ext cx="4010002" cy="4010002"/>
                <a:chOff x="8149815" y="6165234"/>
                <a:chExt cx="2441269" cy="2441270"/>
              </a:xfrm>
            </p:grpSpPr>
            <p:cxnSp>
              <p:nvCxnSpPr>
                <p:cNvPr id="60" name="Прямая со стрелкой 59"/>
                <p:cNvCxnSpPr/>
                <p:nvPr/>
              </p:nvCxnSpPr>
              <p:spPr>
                <a:xfrm flipV="1">
                  <a:off x="9370450" y="6165234"/>
                  <a:ext cx="0" cy="2441270"/>
                </a:xfrm>
                <a:prstGeom prst="straightConnector1">
                  <a:avLst/>
                </a:prstGeom>
                <a:ln w="38100">
                  <a:solidFill>
                    <a:srgbClr val="00B0F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 стрелкой 60"/>
                <p:cNvCxnSpPr/>
                <p:nvPr/>
              </p:nvCxnSpPr>
              <p:spPr>
                <a:xfrm>
                  <a:off x="8149815" y="7385870"/>
                  <a:ext cx="2441269" cy="0"/>
                </a:xfrm>
                <a:prstGeom prst="straightConnector1">
                  <a:avLst/>
                </a:prstGeom>
                <a:ln w="38100">
                  <a:solidFill>
                    <a:srgbClr val="00B0F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8" name="Прямоугольник 67"/>
            <p:cNvSpPr/>
            <p:nvPr/>
          </p:nvSpPr>
          <p:spPr>
            <a:xfrm>
              <a:off x="5560809" y="4173535"/>
              <a:ext cx="6791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STA</a:t>
              </a:r>
              <a:r>
                <a:rPr lang="en-US" sz="1800" baseline="-25000" dirty="0">
                  <a:latin typeface="+mj-lt"/>
                </a:rPr>
                <a:t>1</a:t>
              </a:r>
              <a:endParaRPr lang="ru-RU" sz="1800" baseline="-250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048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TX Scheme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dirty="0" err="1" smtClean="0"/>
              <a:t>Nov</a:t>
            </a:r>
            <a:r>
              <a:rPr lang="ru-RU" altLang="zh-CN" dirty="0" smtClean="0"/>
              <a:t> 201</a:t>
            </a:r>
            <a:r>
              <a:rPr lang="en-US" altLang="zh-CN" dirty="0" smtClean="0"/>
              <a:t>8</a:t>
            </a:r>
            <a:endParaRPr lang="en-US" dirty="0"/>
          </a:p>
        </p:txBody>
      </p:sp>
      <p:grpSp>
        <p:nvGrpSpPr>
          <p:cNvPr id="63" name="Группа 62"/>
          <p:cNvGrpSpPr/>
          <p:nvPr/>
        </p:nvGrpSpPr>
        <p:grpSpPr>
          <a:xfrm>
            <a:off x="919948" y="2057400"/>
            <a:ext cx="7380303" cy="3658255"/>
            <a:chOff x="925497" y="1751945"/>
            <a:chExt cx="7380303" cy="3658255"/>
          </a:xfrm>
        </p:grpSpPr>
        <p:cxnSp>
          <p:nvCxnSpPr>
            <p:cNvPr id="9" name="Прямая со стрелкой 8"/>
            <p:cNvCxnSpPr/>
            <p:nvPr/>
          </p:nvCxnSpPr>
          <p:spPr bwMode="auto">
            <a:xfrm>
              <a:off x="1524000" y="2895600"/>
              <a:ext cx="6781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" name="Прямая со стрелкой 9"/>
            <p:cNvCxnSpPr/>
            <p:nvPr/>
          </p:nvCxnSpPr>
          <p:spPr bwMode="auto">
            <a:xfrm>
              <a:off x="1524000" y="4114800"/>
              <a:ext cx="6781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4" name="Прямая со стрелкой 13"/>
            <p:cNvCxnSpPr/>
            <p:nvPr/>
          </p:nvCxnSpPr>
          <p:spPr bwMode="auto">
            <a:xfrm>
              <a:off x="1524000" y="5410200"/>
              <a:ext cx="6781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6" name="Прямоугольник с двумя скругленными соседними углами 25"/>
            <p:cNvSpPr/>
            <p:nvPr/>
          </p:nvSpPr>
          <p:spPr>
            <a:xfrm>
              <a:off x="1666186" y="2065910"/>
              <a:ext cx="1818586" cy="272271"/>
            </a:xfrm>
            <a:prstGeom prst="round2SameRect">
              <a:avLst/>
            </a:prstGeom>
            <a:solidFill>
              <a:srgbClr val="FFFF00"/>
            </a:solidFill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  <a:latin typeface="+mj-lt"/>
                </a:rPr>
                <a:t>To STA</a:t>
              </a:r>
              <a:r>
                <a:rPr lang="en-US" sz="1800" baseline="-25000" dirty="0">
                  <a:solidFill>
                    <a:schemeClr val="tx1"/>
                  </a:solidFill>
                  <a:latin typeface="+mj-lt"/>
                </a:rPr>
                <a:t>2</a:t>
              </a:r>
              <a:endParaRPr lang="ru-RU" sz="1100" baseline="-25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7" name="Прямоугольник с двумя скругленными соседними углами 26"/>
            <p:cNvSpPr/>
            <p:nvPr/>
          </p:nvSpPr>
          <p:spPr>
            <a:xfrm>
              <a:off x="1666186" y="2362201"/>
              <a:ext cx="1818586" cy="527310"/>
            </a:xfrm>
            <a:prstGeom prst="round2SameRect">
              <a:avLst/>
            </a:prstGeom>
            <a:solidFill>
              <a:srgbClr val="FF0000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>
                  <a:solidFill>
                    <a:schemeClr val="tx1"/>
                  </a:solidFill>
                  <a:latin typeface="+mj-lt"/>
                </a:rPr>
                <a:t>T</a:t>
              </a:r>
              <a:r>
                <a:rPr lang="en-US" sz="1800" dirty="0" smtClean="0">
                  <a:solidFill>
                    <a:schemeClr val="tx1"/>
                  </a:solidFill>
                  <a:latin typeface="+mj-lt"/>
                </a:rPr>
                <a:t>o STA</a:t>
              </a:r>
              <a:r>
                <a:rPr lang="en-US" sz="1800" baseline="-25000" dirty="0">
                  <a:solidFill>
                    <a:schemeClr val="tx1"/>
                  </a:solidFill>
                  <a:latin typeface="+mj-lt"/>
                </a:rPr>
                <a:t>1</a:t>
              </a:r>
              <a:endParaRPr lang="ru-RU" sz="1800" baseline="-25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1" name="Прямоугольник с двумя скругленными соседними углами 30"/>
            <p:cNvSpPr/>
            <p:nvPr/>
          </p:nvSpPr>
          <p:spPr>
            <a:xfrm>
              <a:off x="4158800" y="3757704"/>
              <a:ext cx="902600" cy="374269"/>
            </a:xfrm>
            <a:prstGeom prst="round2SameRect">
              <a:avLst/>
            </a:prstGeom>
            <a:solidFill>
              <a:srgbClr val="92D050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  <a:latin typeface="+mj-lt"/>
                </a:rPr>
                <a:t>ACK</a:t>
              </a:r>
              <a:endParaRPr lang="ru-RU" sz="1800" baseline="-25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4" name="Прямоугольник с двумя скругленными соседними углами 33"/>
            <p:cNvSpPr/>
            <p:nvPr/>
          </p:nvSpPr>
          <p:spPr>
            <a:xfrm>
              <a:off x="5709101" y="5027422"/>
              <a:ext cx="902600" cy="374269"/>
            </a:xfrm>
            <a:prstGeom prst="round2SameRect">
              <a:avLst/>
            </a:prstGeom>
            <a:solidFill>
              <a:srgbClr val="92D050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solidFill>
                    <a:schemeClr val="tx1"/>
                  </a:solidFill>
                  <a:latin typeface="+mj-lt"/>
                </a:rPr>
                <a:t>ACK</a:t>
              </a:r>
              <a:endParaRPr lang="ru-RU" sz="1800" baseline="-25000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39" name="Прямая соединительная линия 38"/>
            <p:cNvCxnSpPr/>
            <p:nvPr/>
          </p:nvCxnSpPr>
          <p:spPr bwMode="auto">
            <a:xfrm>
              <a:off x="3484772" y="1752600"/>
              <a:ext cx="0" cy="364909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Прямая соединительная линия 40"/>
            <p:cNvCxnSpPr/>
            <p:nvPr/>
          </p:nvCxnSpPr>
          <p:spPr bwMode="auto">
            <a:xfrm>
              <a:off x="4158800" y="1761109"/>
              <a:ext cx="0" cy="364909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Прямая соединительная линия 41"/>
            <p:cNvCxnSpPr/>
            <p:nvPr/>
          </p:nvCxnSpPr>
          <p:spPr bwMode="auto">
            <a:xfrm>
              <a:off x="5061400" y="1761109"/>
              <a:ext cx="0" cy="364909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Прямая соединительная линия 42"/>
            <p:cNvCxnSpPr/>
            <p:nvPr/>
          </p:nvCxnSpPr>
          <p:spPr bwMode="auto">
            <a:xfrm>
              <a:off x="5709101" y="1761109"/>
              <a:ext cx="0" cy="364909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Прямая соединительная линия 43"/>
            <p:cNvCxnSpPr/>
            <p:nvPr/>
          </p:nvCxnSpPr>
          <p:spPr bwMode="auto">
            <a:xfrm>
              <a:off x="6611701" y="1761109"/>
              <a:ext cx="0" cy="364909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Прямая соединительная линия 44"/>
            <p:cNvCxnSpPr/>
            <p:nvPr/>
          </p:nvCxnSpPr>
          <p:spPr bwMode="auto">
            <a:xfrm>
              <a:off x="7467600" y="1752600"/>
              <a:ext cx="0" cy="364909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Прямая соединительная линия 45"/>
            <p:cNvCxnSpPr/>
            <p:nvPr/>
          </p:nvCxnSpPr>
          <p:spPr bwMode="auto">
            <a:xfrm>
              <a:off x="7620000" y="2743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Прямая соединительная линия 50"/>
            <p:cNvCxnSpPr/>
            <p:nvPr/>
          </p:nvCxnSpPr>
          <p:spPr bwMode="auto">
            <a:xfrm>
              <a:off x="7772400" y="2743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Прямая соединительная линия 51"/>
            <p:cNvCxnSpPr/>
            <p:nvPr/>
          </p:nvCxnSpPr>
          <p:spPr bwMode="auto">
            <a:xfrm>
              <a:off x="7924800" y="2743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3" name="Прямая соединительная линия 52"/>
            <p:cNvCxnSpPr/>
            <p:nvPr/>
          </p:nvCxnSpPr>
          <p:spPr bwMode="auto">
            <a:xfrm>
              <a:off x="8077200" y="2743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4" name="Прямоугольник 53"/>
            <p:cNvSpPr/>
            <p:nvPr/>
          </p:nvSpPr>
          <p:spPr>
            <a:xfrm>
              <a:off x="3574941" y="1751946"/>
              <a:ext cx="49084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SIFS</a:t>
              </a:r>
              <a:endParaRPr lang="ru-RU" dirty="0"/>
            </a:p>
          </p:txBody>
        </p:sp>
        <p:sp>
          <p:nvSpPr>
            <p:cNvPr id="55" name="Прямоугольник 54"/>
            <p:cNvSpPr/>
            <p:nvPr/>
          </p:nvSpPr>
          <p:spPr>
            <a:xfrm>
              <a:off x="5139831" y="1751945"/>
              <a:ext cx="49084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SIFS</a:t>
              </a:r>
              <a:endParaRPr lang="ru-RU" dirty="0"/>
            </a:p>
          </p:txBody>
        </p:sp>
        <p:sp>
          <p:nvSpPr>
            <p:cNvPr id="56" name="Прямоугольник 55"/>
            <p:cNvSpPr/>
            <p:nvPr/>
          </p:nvSpPr>
          <p:spPr>
            <a:xfrm>
              <a:off x="6781407" y="1761109"/>
              <a:ext cx="51648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D</a:t>
              </a:r>
              <a:r>
                <a:rPr lang="en-US" dirty="0" smtClean="0"/>
                <a:t>IFS</a:t>
              </a:r>
              <a:endParaRPr lang="ru-RU" dirty="0"/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1018486" y="2494822"/>
              <a:ext cx="51328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+mj-lt"/>
                </a:rPr>
                <a:t>AP</a:t>
              </a:r>
              <a:endParaRPr lang="ru-RU" sz="2000" dirty="0">
                <a:latin typeface="+mj-lt"/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925498" y="3713353"/>
              <a:ext cx="73481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/>
                <a:t>STA</a:t>
              </a:r>
              <a:r>
                <a:rPr lang="en-US" sz="2000" baseline="-25000" dirty="0"/>
                <a:t>1</a:t>
              </a:r>
              <a:endParaRPr lang="ru-RU" sz="2000" baseline="-25000" dirty="0"/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925497" y="4994424"/>
              <a:ext cx="73481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 smtClean="0"/>
                <a:t>STA</a:t>
              </a:r>
              <a:r>
                <a:rPr lang="en-US" sz="2000" baseline="-25000" dirty="0"/>
                <a:t>2</a:t>
              </a:r>
              <a:endParaRPr lang="ru-RU" sz="20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5662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dirty="0" err="1" smtClean="0"/>
              <a:t>Nov</a:t>
            </a:r>
            <a:r>
              <a:rPr lang="ru-RU" altLang="zh-CN" dirty="0" smtClean="0"/>
              <a:t> 201</a:t>
            </a:r>
            <a:r>
              <a:rPr lang="en-US" altLang="zh-CN" dirty="0" smtClean="0"/>
              <a:t>8</a:t>
            </a:r>
            <a:endParaRPr lang="en-US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231424"/>
              </p:ext>
            </p:extLst>
          </p:nvPr>
        </p:nvGraphicFramePr>
        <p:xfrm>
          <a:off x="5450305" y="1462554"/>
          <a:ext cx="343444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224">
                  <a:extLst>
                    <a:ext uri="{9D8B030D-6E8A-4147-A177-3AD203B41FA5}">
                      <a16:colId xmlns:a16="http://schemas.microsoft.com/office/drawing/2014/main" val="3579972134"/>
                    </a:ext>
                  </a:extLst>
                </a:gridCol>
                <a:gridCol w="1717224">
                  <a:extLst>
                    <a:ext uri="{9D8B030D-6E8A-4147-A177-3AD203B41FA5}">
                      <a16:colId xmlns:a16="http://schemas.microsoft.com/office/drawing/2014/main" val="3542272186"/>
                    </a:ext>
                  </a:extLst>
                </a:gridCol>
              </a:tblGrid>
              <a:tr h="340787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Standard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802.11a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369507"/>
                  </a:ext>
                </a:extLst>
              </a:tr>
              <a:tr h="340787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SNR1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 dB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94591"/>
                  </a:ext>
                </a:extLst>
              </a:tr>
              <a:tr h="340787">
                <a:tc>
                  <a:txBody>
                    <a:bodyPr/>
                    <a:lstStyle/>
                    <a:p>
                      <a:r>
                        <a:rPr lang="en-US" dirty="0" smtClean="0"/>
                        <a:t>SNR2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 dB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2897678"/>
                  </a:ext>
                </a:extLst>
              </a:tr>
              <a:tr h="340787">
                <a:tc>
                  <a:txBody>
                    <a:bodyPr/>
                    <a:lstStyle/>
                    <a:p>
                      <a:r>
                        <a:rPr lang="en-US" dirty="0" smtClean="0"/>
                        <a:t>MCS</a:t>
                      </a:r>
                      <a:r>
                        <a:rPr lang="en-US" baseline="0" dirty="0" smtClean="0"/>
                        <a:t> TDMA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STA1</a:t>
                      </a:r>
                      <a:r>
                        <a:rPr lang="en-US" baseline="0" dirty="0" smtClean="0"/>
                        <a:t> 0 STA2 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631504"/>
                  </a:ext>
                </a:extLst>
              </a:tr>
              <a:tr h="340787">
                <a:tc>
                  <a:txBody>
                    <a:bodyPr/>
                    <a:lstStyle/>
                    <a:p>
                      <a:r>
                        <a:rPr lang="en-US" dirty="0" smtClean="0"/>
                        <a:t>MCS NOMA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STA1 0</a:t>
                      </a:r>
                      <a:r>
                        <a:rPr lang="en-US" baseline="0" dirty="0" smtClean="0"/>
                        <a:t> STA2 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128278"/>
                  </a:ext>
                </a:extLst>
              </a:tr>
            </a:tbl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3396620"/>
              </p:ext>
            </p:extLst>
          </p:nvPr>
        </p:nvGraphicFramePr>
        <p:xfrm>
          <a:off x="259247" y="1752600"/>
          <a:ext cx="5943600" cy="4555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358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dirty="0" err="1" smtClean="0"/>
              <a:t>Nov</a:t>
            </a:r>
            <a:r>
              <a:rPr lang="ru-RU" altLang="zh-CN" dirty="0" smtClean="0"/>
              <a:t> 201</a:t>
            </a:r>
            <a:r>
              <a:rPr lang="en-US" altLang="zh-CN" dirty="0" smtClean="0"/>
              <a:t>8</a:t>
            </a:r>
            <a:endParaRPr lang="en-US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150161"/>
              </p:ext>
            </p:extLst>
          </p:nvPr>
        </p:nvGraphicFramePr>
        <p:xfrm>
          <a:off x="5450305" y="1462554"/>
          <a:ext cx="343444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224">
                  <a:extLst>
                    <a:ext uri="{9D8B030D-6E8A-4147-A177-3AD203B41FA5}">
                      <a16:colId xmlns:a16="http://schemas.microsoft.com/office/drawing/2014/main" val="3579972134"/>
                    </a:ext>
                  </a:extLst>
                </a:gridCol>
                <a:gridCol w="1717224">
                  <a:extLst>
                    <a:ext uri="{9D8B030D-6E8A-4147-A177-3AD203B41FA5}">
                      <a16:colId xmlns:a16="http://schemas.microsoft.com/office/drawing/2014/main" val="3542272186"/>
                    </a:ext>
                  </a:extLst>
                </a:gridCol>
              </a:tblGrid>
              <a:tr h="340787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Standard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802.11a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369507"/>
                  </a:ext>
                </a:extLst>
              </a:tr>
              <a:tr h="340787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SNR1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 dB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94591"/>
                  </a:ext>
                </a:extLst>
              </a:tr>
              <a:tr h="340787">
                <a:tc>
                  <a:txBody>
                    <a:bodyPr/>
                    <a:lstStyle/>
                    <a:p>
                      <a:r>
                        <a:rPr lang="en-US" dirty="0" smtClean="0"/>
                        <a:t>SNR2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 dB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2897678"/>
                  </a:ext>
                </a:extLst>
              </a:tr>
              <a:tr h="340787">
                <a:tc>
                  <a:txBody>
                    <a:bodyPr/>
                    <a:lstStyle/>
                    <a:p>
                      <a:r>
                        <a:rPr lang="en-US" dirty="0" smtClean="0"/>
                        <a:t>MCS</a:t>
                      </a:r>
                      <a:r>
                        <a:rPr lang="en-US" baseline="0" dirty="0" smtClean="0"/>
                        <a:t> TDMA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STA1</a:t>
                      </a:r>
                      <a:r>
                        <a:rPr lang="en-US" baseline="0" dirty="0" smtClean="0"/>
                        <a:t> 0 STA2 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631504"/>
                  </a:ext>
                </a:extLst>
              </a:tr>
              <a:tr h="340787">
                <a:tc>
                  <a:txBody>
                    <a:bodyPr/>
                    <a:lstStyle/>
                    <a:p>
                      <a:r>
                        <a:rPr lang="en-US" dirty="0" smtClean="0"/>
                        <a:t>MCS NOMA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STA1 0</a:t>
                      </a:r>
                      <a:r>
                        <a:rPr lang="en-US" baseline="0" dirty="0" smtClean="0"/>
                        <a:t> STA2 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128278"/>
                  </a:ext>
                </a:extLst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259247" y="1600200"/>
            <a:ext cx="7069532" cy="4555659"/>
            <a:chOff x="685800" y="1295400"/>
            <a:chExt cx="7069532" cy="4555659"/>
          </a:xfrm>
        </p:grpSpPr>
        <p:graphicFrame>
          <p:nvGraphicFramePr>
            <p:cNvPr id="12" name="Диаграмма 1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81465121"/>
                </p:ext>
              </p:extLst>
            </p:nvPr>
          </p:nvGraphicFramePr>
          <p:xfrm>
            <a:off x="685800" y="1295400"/>
            <a:ext cx="5943600" cy="455565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9" name="Прямая соединительная линия 8"/>
            <p:cNvCxnSpPr/>
            <p:nvPr/>
          </p:nvCxnSpPr>
          <p:spPr bwMode="auto">
            <a:xfrm>
              <a:off x="5638800" y="3549166"/>
              <a:ext cx="171722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" name="Прямая соединительная линия 12"/>
            <p:cNvCxnSpPr/>
            <p:nvPr/>
          </p:nvCxnSpPr>
          <p:spPr bwMode="auto">
            <a:xfrm>
              <a:off x="5638800" y="3858126"/>
              <a:ext cx="171722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6956715" y="3486432"/>
              <a:ext cx="7986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+43%</a:t>
              </a:r>
              <a:endParaRPr lang="ru-RU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1613831" y="4066674"/>
              <a:ext cx="106982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Прямая соединительная линия 16"/>
            <p:cNvCxnSpPr/>
            <p:nvPr/>
          </p:nvCxnSpPr>
          <p:spPr bwMode="auto">
            <a:xfrm flipV="1">
              <a:off x="1613831" y="4314984"/>
              <a:ext cx="106982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2284345" y="3943290"/>
              <a:ext cx="7986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+92%</a:t>
              </a:r>
              <a:endParaRPr lang="ru-RU" sz="2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322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between Link 1 and Link 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dirty="0" err="1" smtClean="0"/>
              <a:t>Nov</a:t>
            </a:r>
            <a:r>
              <a:rPr lang="ru-RU" altLang="zh-CN" dirty="0" smtClean="0"/>
              <a:t> 201</a:t>
            </a:r>
            <a:r>
              <a:rPr lang="en-US" altLang="zh-CN" dirty="0" smtClean="0"/>
              <a:t>8</a:t>
            </a:r>
            <a:endParaRPr lang="en-US" dirty="0"/>
          </a:p>
        </p:txBody>
      </p:sp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6813672"/>
              </p:ext>
            </p:extLst>
          </p:nvPr>
        </p:nvGraphicFramePr>
        <p:xfrm>
          <a:off x="685800" y="1847265"/>
          <a:ext cx="7239000" cy="4172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Стрелка вправо 2"/>
          <p:cNvSpPr/>
          <p:nvPr/>
        </p:nvSpPr>
        <p:spPr bwMode="auto">
          <a:xfrm rot="18121773">
            <a:off x="5556128" y="3748187"/>
            <a:ext cx="882422" cy="37069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88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Testbed. Proof of concept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Evgeny Khorov</a:t>
            </a:r>
            <a:endParaRPr lang="en-US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ru-RU" altLang="zh-CN" dirty="0" err="1" smtClean="0"/>
              <a:t>Nov</a:t>
            </a:r>
            <a:r>
              <a:rPr lang="ru-RU" altLang="zh-CN" dirty="0" smtClean="0"/>
              <a:t> 201</a:t>
            </a:r>
            <a:r>
              <a:rPr lang="en-US" altLang="zh-CN" dirty="0" smtClean="0"/>
              <a:t>8</a:t>
            </a:r>
            <a:endParaRPr lang="en-US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1055451" y="3144045"/>
            <a:ext cx="2074793" cy="895711"/>
            <a:chOff x="1534034" y="833224"/>
            <a:chExt cx="3606462" cy="1556950"/>
          </a:xfrm>
        </p:grpSpPr>
        <p:grpSp>
          <p:nvGrpSpPr>
            <p:cNvPr id="19" name="Группа 18"/>
            <p:cNvGrpSpPr/>
            <p:nvPr/>
          </p:nvGrpSpPr>
          <p:grpSpPr>
            <a:xfrm>
              <a:off x="1534034" y="1113786"/>
              <a:ext cx="3402786" cy="1276388"/>
              <a:chOff x="1530234" y="1112502"/>
              <a:chExt cx="3402786" cy="1276388"/>
            </a:xfrm>
          </p:grpSpPr>
          <p:grpSp>
            <p:nvGrpSpPr>
              <p:cNvPr id="22" name="Группа 21"/>
              <p:cNvGrpSpPr/>
              <p:nvPr/>
            </p:nvGrpSpPr>
            <p:grpSpPr>
              <a:xfrm>
                <a:off x="1530234" y="1112502"/>
                <a:ext cx="3402786" cy="1276388"/>
                <a:chOff x="2006606" y="1514443"/>
                <a:chExt cx="3402786" cy="1276388"/>
              </a:xfrm>
            </p:grpSpPr>
            <p:sp>
              <p:nvSpPr>
                <p:cNvPr id="25" name="Блок-схема: ручное управление 59"/>
                <p:cNvSpPr/>
                <p:nvPr/>
              </p:nvSpPr>
              <p:spPr>
                <a:xfrm>
                  <a:off x="2006606" y="1514443"/>
                  <a:ext cx="3402786" cy="1276388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70747"/>
                    <a:gd name="connsiteY0" fmla="*/ 0 h 59778"/>
                    <a:gd name="connsiteX1" fmla="*/ 10000 w 70747"/>
                    <a:gd name="connsiteY1" fmla="*/ 0 h 59778"/>
                    <a:gd name="connsiteX2" fmla="*/ 70747 w 70747"/>
                    <a:gd name="connsiteY2" fmla="*/ 59778 h 59778"/>
                    <a:gd name="connsiteX3" fmla="*/ 2000 w 70747"/>
                    <a:gd name="connsiteY3" fmla="*/ 10000 h 59778"/>
                    <a:gd name="connsiteX4" fmla="*/ 0 w 70747"/>
                    <a:gd name="connsiteY4" fmla="*/ 0 h 59778"/>
                    <a:gd name="connsiteX0" fmla="*/ 0 w 111868"/>
                    <a:gd name="connsiteY0" fmla="*/ 0 h 59778"/>
                    <a:gd name="connsiteX1" fmla="*/ 111868 w 111868"/>
                    <a:gd name="connsiteY1" fmla="*/ 36000 h 59778"/>
                    <a:gd name="connsiteX2" fmla="*/ 70747 w 111868"/>
                    <a:gd name="connsiteY2" fmla="*/ 59778 h 59778"/>
                    <a:gd name="connsiteX3" fmla="*/ 2000 w 111868"/>
                    <a:gd name="connsiteY3" fmla="*/ 10000 h 59778"/>
                    <a:gd name="connsiteX4" fmla="*/ 0 w 111868"/>
                    <a:gd name="connsiteY4" fmla="*/ 0 h 59778"/>
                    <a:gd name="connsiteX0" fmla="*/ 0 w 111868"/>
                    <a:gd name="connsiteY0" fmla="*/ 0 h 59778"/>
                    <a:gd name="connsiteX1" fmla="*/ 111868 w 111868"/>
                    <a:gd name="connsiteY1" fmla="*/ 21333 h 59778"/>
                    <a:gd name="connsiteX2" fmla="*/ 111868 w 111868"/>
                    <a:gd name="connsiteY2" fmla="*/ 36000 h 59778"/>
                    <a:gd name="connsiteX3" fmla="*/ 70747 w 111868"/>
                    <a:gd name="connsiteY3" fmla="*/ 59778 h 59778"/>
                    <a:gd name="connsiteX4" fmla="*/ 2000 w 111868"/>
                    <a:gd name="connsiteY4" fmla="*/ 10000 h 59778"/>
                    <a:gd name="connsiteX5" fmla="*/ 0 w 111868"/>
                    <a:gd name="connsiteY5" fmla="*/ 0 h 59778"/>
                    <a:gd name="connsiteX0" fmla="*/ 6791 w 118659"/>
                    <a:gd name="connsiteY0" fmla="*/ 0 h 59778"/>
                    <a:gd name="connsiteX1" fmla="*/ 118659 w 118659"/>
                    <a:gd name="connsiteY1" fmla="*/ 21333 h 59778"/>
                    <a:gd name="connsiteX2" fmla="*/ 118659 w 118659"/>
                    <a:gd name="connsiteY2" fmla="*/ 36000 h 59778"/>
                    <a:gd name="connsiteX3" fmla="*/ 77538 w 118659"/>
                    <a:gd name="connsiteY3" fmla="*/ 59778 h 59778"/>
                    <a:gd name="connsiteX4" fmla="*/ 0 w 118659"/>
                    <a:gd name="connsiteY4" fmla="*/ 51222 h 59778"/>
                    <a:gd name="connsiteX5" fmla="*/ 6791 w 118659"/>
                    <a:gd name="connsiteY5" fmla="*/ 0 h 59778"/>
                    <a:gd name="connsiteX0" fmla="*/ 0 w 118681"/>
                    <a:gd name="connsiteY0" fmla="*/ 16413 h 40080"/>
                    <a:gd name="connsiteX1" fmla="*/ 118681 w 118681"/>
                    <a:gd name="connsiteY1" fmla="*/ 1635 h 40080"/>
                    <a:gd name="connsiteX2" fmla="*/ 118681 w 118681"/>
                    <a:gd name="connsiteY2" fmla="*/ 16302 h 40080"/>
                    <a:gd name="connsiteX3" fmla="*/ 77560 w 118681"/>
                    <a:gd name="connsiteY3" fmla="*/ 40080 h 40080"/>
                    <a:gd name="connsiteX4" fmla="*/ 22 w 118681"/>
                    <a:gd name="connsiteY4" fmla="*/ 31524 h 40080"/>
                    <a:gd name="connsiteX5" fmla="*/ 0 w 118681"/>
                    <a:gd name="connsiteY5" fmla="*/ 16413 h 40080"/>
                    <a:gd name="connsiteX0" fmla="*/ 0 w 118681"/>
                    <a:gd name="connsiteY0" fmla="*/ 21568 h 45235"/>
                    <a:gd name="connsiteX1" fmla="*/ 50220 w 118681"/>
                    <a:gd name="connsiteY1" fmla="*/ 457 h 45235"/>
                    <a:gd name="connsiteX2" fmla="*/ 118681 w 118681"/>
                    <a:gd name="connsiteY2" fmla="*/ 6790 h 45235"/>
                    <a:gd name="connsiteX3" fmla="*/ 118681 w 118681"/>
                    <a:gd name="connsiteY3" fmla="*/ 21457 h 45235"/>
                    <a:gd name="connsiteX4" fmla="*/ 77560 w 118681"/>
                    <a:gd name="connsiteY4" fmla="*/ 45235 h 45235"/>
                    <a:gd name="connsiteX5" fmla="*/ 22 w 118681"/>
                    <a:gd name="connsiteY5" fmla="*/ 36679 h 45235"/>
                    <a:gd name="connsiteX6" fmla="*/ 0 w 118681"/>
                    <a:gd name="connsiteY6" fmla="*/ 21568 h 45235"/>
                    <a:gd name="connsiteX0" fmla="*/ 0 w 118681"/>
                    <a:gd name="connsiteY0" fmla="*/ 21568 h 45235"/>
                    <a:gd name="connsiteX1" fmla="*/ 50220 w 118681"/>
                    <a:gd name="connsiteY1" fmla="*/ 457 h 45235"/>
                    <a:gd name="connsiteX2" fmla="*/ 118681 w 118681"/>
                    <a:gd name="connsiteY2" fmla="*/ 6790 h 45235"/>
                    <a:gd name="connsiteX3" fmla="*/ 118681 w 118681"/>
                    <a:gd name="connsiteY3" fmla="*/ 21457 h 45235"/>
                    <a:gd name="connsiteX4" fmla="*/ 77560 w 118681"/>
                    <a:gd name="connsiteY4" fmla="*/ 45235 h 45235"/>
                    <a:gd name="connsiteX5" fmla="*/ 22 w 118681"/>
                    <a:gd name="connsiteY5" fmla="*/ 36679 h 45235"/>
                    <a:gd name="connsiteX6" fmla="*/ 0 w 118681"/>
                    <a:gd name="connsiteY6" fmla="*/ 21568 h 45235"/>
                    <a:gd name="connsiteX0" fmla="*/ 0 w 118681"/>
                    <a:gd name="connsiteY0" fmla="*/ 21112 h 44779"/>
                    <a:gd name="connsiteX1" fmla="*/ 50220 w 118681"/>
                    <a:gd name="connsiteY1" fmla="*/ 1 h 44779"/>
                    <a:gd name="connsiteX2" fmla="*/ 118681 w 118681"/>
                    <a:gd name="connsiteY2" fmla="*/ 6334 h 44779"/>
                    <a:gd name="connsiteX3" fmla="*/ 118681 w 118681"/>
                    <a:gd name="connsiteY3" fmla="*/ 21001 h 44779"/>
                    <a:gd name="connsiteX4" fmla="*/ 77560 w 118681"/>
                    <a:gd name="connsiteY4" fmla="*/ 44779 h 44779"/>
                    <a:gd name="connsiteX5" fmla="*/ 22 w 118681"/>
                    <a:gd name="connsiteY5" fmla="*/ 36223 h 44779"/>
                    <a:gd name="connsiteX6" fmla="*/ 0 w 118681"/>
                    <a:gd name="connsiteY6" fmla="*/ 21112 h 44779"/>
                    <a:gd name="connsiteX0" fmla="*/ 0 w 118681"/>
                    <a:gd name="connsiteY0" fmla="*/ 21112 h 44779"/>
                    <a:gd name="connsiteX1" fmla="*/ 50220 w 118681"/>
                    <a:gd name="connsiteY1" fmla="*/ 1 h 44779"/>
                    <a:gd name="connsiteX2" fmla="*/ 118681 w 118681"/>
                    <a:gd name="connsiteY2" fmla="*/ 6334 h 44779"/>
                    <a:gd name="connsiteX3" fmla="*/ 118681 w 118681"/>
                    <a:gd name="connsiteY3" fmla="*/ 21001 h 44779"/>
                    <a:gd name="connsiteX4" fmla="*/ 77560 w 118681"/>
                    <a:gd name="connsiteY4" fmla="*/ 44779 h 44779"/>
                    <a:gd name="connsiteX5" fmla="*/ 22 w 118681"/>
                    <a:gd name="connsiteY5" fmla="*/ 36223 h 44779"/>
                    <a:gd name="connsiteX6" fmla="*/ 0 w 118681"/>
                    <a:gd name="connsiteY6" fmla="*/ 21112 h 44779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22490"/>
                    <a:gd name="connsiteY0" fmla="*/ 21333 h 45000"/>
                    <a:gd name="connsiteX1" fmla="*/ 50330 w 122490"/>
                    <a:gd name="connsiteY1" fmla="*/ 0 h 45000"/>
                    <a:gd name="connsiteX2" fmla="*/ 118681 w 122490"/>
                    <a:gd name="connsiteY2" fmla="*/ 6555 h 45000"/>
                    <a:gd name="connsiteX3" fmla="*/ 118681 w 122490"/>
                    <a:gd name="connsiteY3" fmla="*/ 21222 h 45000"/>
                    <a:gd name="connsiteX4" fmla="*/ 77560 w 122490"/>
                    <a:gd name="connsiteY4" fmla="*/ 45000 h 45000"/>
                    <a:gd name="connsiteX5" fmla="*/ 22 w 122490"/>
                    <a:gd name="connsiteY5" fmla="*/ 36444 h 45000"/>
                    <a:gd name="connsiteX6" fmla="*/ 0 w 122490"/>
                    <a:gd name="connsiteY6" fmla="*/ 21333 h 45000"/>
                    <a:gd name="connsiteX0" fmla="*/ 0 w 118925"/>
                    <a:gd name="connsiteY0" fmla="*/ 21333 h 45000"/>
                    <a:gd name="connsiteX1" fmla="*/ 50330 w 118925"/>
                    <a:gd name="connsiteY1" fmla="*/ 0 h 45000"/>
                    <a:gd name="connsiteX2" fmla="*/ 118681 w 118925"/>
                    <a:gd name="connsiteY2" fmla="*/ 6555 h 45000"/>
                    <a:gd name="connsiteX3" fmla="*/ 118681 w 118925"/>
                    <a:gd name="connsiteY3" fmla="*/ 21222 h 45000"/>
                    <a:gd name="connsiteX4" fmla="*/ 77560 w 118925"/>
                    <a:gd name="connsiteY4" fmla="*/ 45000 h 45000"/>
                    <a:gd name="connsiteX5" fmla="*/ 22 w 118925"/>
                    <a:gd name="connsiteY5" fmla="*/ 36444 h 45000"/>
                    <a:gd name="connsiteX6" fmla="*/ 0 w 118925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827"/>
                    <a:gd name="connsiteY0" fmla="*/ 21333 h 45000"/>
                    <a:gd name="connsiteX1" fmla="*/ 50330 w 118827"/>
                    <a:gd name="connsiteY1" fmla="*/ 0 h 45000"/>
                    <a:gd name="connsiteX2" fmla="*/ 118681 w 118827"/>
                    <a:gd name="connsiteY2" fmla="*/ 6555 h 45000"/>
                    <a:gd name="connsiteX3" fmla="*/ 118681 w 118827"/>
                    <a:gd name="connsiteY3" fmla="*/ 21222 h 45000"/>
                    <a:gd name="connsiteX4" fmla="*/ 77560 w 118827"/>
                    <a:gd name="connsiteY4" fmla="*/ 45000 h 45000"/>
                    <a:gd name="connsiteX5" fmla="*/ 22 w 118827"/>
                    <a:gd name="connsiteY5" fmla="*/ 36444 h 45000"/>
                    <a:gd name="connsiteX6" fmla="*/ 0 w 118827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7774 w 118681"/>
                    <a:gd name="connsiteY2" fmla="*/ 6722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7774"/>
                    <a:gd name="connsiteY0" fmla="*/ 21333 h 45000"/>
                    <a:gd name="connsiteX1" fmla="*/ 50330 w 117774"/>
                    <a:gd name="connsiteY1" fmla="*/ 0 h 45000"/>
                    <a:gd name="connsiteX2" fmla="*/ 117774 w 117774"/>
                    <a:gd name="connsiteY2" fmla="*/ 6722 h 45000"/>
                    <a:gd name="connsiteX3" fmla="*/ 117362 w 117774"/>
                    <a:gd name="connsiteY3" fmla="*/ 21305 h 45000"/>
                    <a:gd name="connsiteX4" fmla="*/ 77560 w 117774"/>
                    <a:gd name="connsiteY4" fmla="*/ 45000 h 45000"/>
                    <a:gd name="connsiteX5" fmla="*/ 22 w 117774"/>
                    <a:gd name="connsiteY5" fmla="*/ 36444 h 45000"/>
                    <a:gd name="connsiteX6" fmla="*/ 0 w 117774"/>
                    <a:gd name="connsiteY6" fmla="*/ 21333 h 45000"/>
                    <a:gd name="connsiteX0" fmla="*/ 0 w 117774"/>
                    <a:gd name="connsiteY0" fmla="*/ 21001 h 44668"/>
                    <a:gd name="connsiteX1" fmla="*/ 50660 w 117774"/>
                    <a:gd name="connsiteY1" fmla="*/ 1 h 44668"/>
                    <a:gd name="connsiteX2" fmla="*/ 117774 w 117774"/>
                    <a:gd name="connsiteY2" fmla="*/ 6390 h 44668"/>
                    <a:gd name="connsiteX3" fmla="*/ 117362 w 117774"/>
                    <a:gd name="connsiteY3" fmla="*/ 20973 h 44668"/>
                    <a:gd name="connsiteX4" fmla="*/ 77560 w 117774"/>
                    <a:gd name="connsiteY4" fmla="*/ 44668 h 44668"/>
                    <a:gd name="connsiteX5" fmla="*/ 22 w 117774"/>
                    <a:gd name="connsiteY5" fmla="*/ 36112 h 44668"/>
                    <a:gd name="connsiteX6" fmla="*/ 0 w 117774"/>
                    <a:gd name="connsiteY6" fmla="*/ 21001 h 446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17774" h="44668">
                      <a:moveTo>
                        <a:pt x="0" y="21001"/>
                      </a:moveTo>
                      <a:lnTo>
                        <a:pt x="50660" y="1"/>
                      </a:lnTo>
                      <a:cubicBezTo>
                        <a:pt x="50770" y="-18"/>
                        <a:pt x="117738" y="6520"/>
                        <a:pt x="117774" y="6390"/>
                      </a:cubicBezTo>
                      <a:cubicBezTo>
                        <a:pt x="117664" y="17946"/>
                        <a:pt x="117362" y="16084"/>
                        <a:pt x="117362" y="20973"/>
                      </a:cubicBezTo>
                      <a:lnTo>
                        <a:pt x="77560" y="44668"/>
                      </a:lnTo>
                      <a:lnTo>
                        <a:pt x="22" y="36112"/>
                      </a:lnTo>
                      <a:cubicBezTo>
                        <a:pt x="15" y="31075"/>
                        <a:pt x="7" y="26038"/>
                        <a:pt x="0" y="21001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2994002" y="2467872"/>
                  <a:ext cx="191091" cy="21588"/>
                </a:xfrm>
                <a:prstGeom prst="line">
                  <a:avLst/>
                </a:prstGeom>
                <a:ln w="92075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Параллелограмм 26"/>
                <p:cNvSpPr/>
                <p:nvPr/>
              </p:nvSpPr>
              <p:spPr>
                <a:xfrm rot="16200000">
                  <a:off x="3838963" y="2510799"/>
                  <a:ext cx="143783" cy="118431"/>
                </a:xfrm>
                <a:prstGeom prst="parallelogram">
                  <a:avLst>
                    <a:gd name="adj" fmla="val 10925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8" name="Параллелограмм 27"/>
                <p:cNvSpPr/>
                <p:nvPr/>
              </p:nvSpPr>
              <p:spPr>
                <a:xfrm rot="16200000">
                  <a:off x="3999077" y="2532133"/>
                  <a:ext cx="143783" cy="118431"/>
                </a:xfrm>
                <a:prstGeom prst="parallelogram">
                  <a:avLst>
                    <a:gd name="adj" fmla="val 10925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9" name="Овал 28"/>
                <p:cNvSpPr/>
                <p:nvPr/>
              </p:nvSpPr>
              <p:spPr>
                <a:xfrm>
                  <a:off x="2098535" y="2302803"/>
                  <a:ext cx="123537" cy="150682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23" name="Овал 22"/>
              <p:cNvSpPr/>
              <p:nvPr/>
            </p:nvSpPr>
            <p:spPr>
              <a:xfrm>
                <a:off x="2158151" y="1980620"/>
                <a:ext cx="104332" cy="12725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4" name="Овал 23"/>
              <p:cNvSpPr/>
              <p:nvPr/>
            </p:nvSpPr>
            <p:spPr>
              <a:xfrm>
                <a:off x="2963868" y="2068729"/>
                <a:ext cx="104332" cy="12725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0" name="Параллелограмм 71"/>
            <p:cNvSpPr/>
            <p:nvPr/>
          </p:nvSpPr>
          <p:spPr>
            <a:xfrm rot="19810373">
              <a:off x="3579835" y="1649602"/>
              <a:ext cx="1560661" cy="372862"/>
            </a:xfrm>
            <a:custGeom>
              <a:avLst/>
              <a:gdLst>
                <a:gd name="connsiteX0" fmla="*/ 0 w 1560661"/>
                <a:gd name="connsiteY0" fmla="*/ 372862 h 372862"/>
                <a:gd name="connsiteX1" fmla="*/ 208851 w 1560661"/>
                <a:gd name="connsiteY1" fmla="*/ 0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  <a:gd name="connsiteX0" fmla="*/ 0 w 1560661"/>
                <a:gd name="connsiteY0" fmla="*/ 372862 h 372862"/>
                <a:gd name="connsiteX1" fmla="*/ 216233 w 1560661"/>
                <a:gd name="connsiteY1" fmla="*/ 1488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0661" h="372862">
                  <a:moveTo>
                    <a:pt x="0" y="372862"/>
                  </a:moveTo>
                  <a:lnTo>
                    <a:pt x="216233" y="1488"/>
                  </a:lnTo>
                  <a:lnTo>
                    <a:pt x="1560661" y="0"/>
                  </a:lnTo>
                  <a:lnTo>
                    <a:pt x="1351810" y="372862"/>
                  </a:lnTo>
                  <a:lnTo>
                    <a:pt x="0" y="372862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араллелограмм 92"/>
            <p:cNvSpPr/>
            <p:nvPr/>
          </p:nvSpPr>
          <p:spPr>
            <a:xfrm rot="19810373">
              <a:off x="1654347" y="833224"/>
              <a:ext cx="3178961" cy="1332748"/>
            </a:xfrm>
            <a:custGeom>
              <a:avLst/>
              <a:gdLst>
                <a:gd name="connsiteX0" fmla="*/ 0 w 1560661"/>
                <a:gd name="connsiteY0" fmla="*/ 372862 h 372862"/>
                <a:gd name="connsiteX1" fmla="*/ 208851 w 1560661"/>
                <a:gd name="connsiteY1" fmla="*/ 0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  <a:gd name="connsiteX0" fmla="*/ 0 w 2548777"/>
                <a:gd name="connsiteY0" fmla="*/ 372862 h 517113"/>
                <a:gd name="connsiteX1" fmla="*/ 208851 w 2548777"/>
                <a:gd name="connsiteY1" fmla="*/ 0 h 517113"/>
                <a:gd name="connsiteX2" fmla="*/ 2548777 w 2548777"/>
                <a:gd name="connsiteY2" fmla="*/ 517113 h 517113"/>
                <a:gd name="connsiteX3" fmla="*/ 1351810 w 2548777"/>
                <a:gd name="connsiteY3" fmla="*/ 372862 h 517113"/>
                <a:gd name="connsiteX4" fmla="*/ 0 w 2548777"/>
                <a:gd name="connsiteY4" fmla="*/ 372862 h 517113"/>
                <a:gd name="connsiteX0" fmla="*/ 0 w 4161196"/>
                <a:gd name="connsiteY0" fmla="*/ 372862 h 1648706"/>
                <a:gd name="connsiteX1" fmla="*/ 208851 w 4161196"/>
                <a:gd name="connsiteY1" fmla="*/ 0 h 1648706"/>
                <a:gd name="connsiteX2" fmla="*/ 2548777 w 4161196"/>
                <a:gd name="connsiteY2" fmla="*/ 517113 h 1648706"/>
                <a:gd name="connsiteX3" fmla="*/ 4161196 w 4161196"/>
                <a:gd name="connsiteY3" fmla="*/ 1648706 h 1648706"/>
                <a:gd name="connsiteX4" fmla="*/ 0 w 4161196"/>
                <a:gd name="connsiteY4" fmla="*/ 372862 h 1648706"/>
                <a:gd name="connsiteX0" fmla="*/ 2605273 w 3952345"/>
                <a:gd name="connsiteY0" fmla="*/ 1640443 h 1648706"/>
                <a:gd name="connsiteX1" fmla="*/ 0 w 3952345"/>
                <a:gd name="connsiteY1" fmla="*/ 0 h 1648706"/>
                <a:gd name="connsiteX2" fmla="*/ 2339926 w 3952345"/>
                <a:gd name="connsiteY2" fmla="*/ 517113 h 1648706"/>
                <a:gd name="connsiteX3" fmla="*/ 3952345 w 3952345"/>
                <a:gd name="connsiteY3" fmla="*/ 1648706 h 1648706"/>
                <a:gd name="connsiteX4" fmla="*/ 2605273 w 3952345"/>
                <a:gd name="connsiteY4" fmla="*/ 1640443 h 1648706"/>
                <a:gd name="connsiteX0" fmla="*/ 1715819 w 3062891"/>
                <a:gd name="connsiteY0" fmla="*/ 1525749 h 1534012"/>
                <a:gd name="connsiteX1" fmla="*/ 0 w 3062891"/>
                <a:gd name="connsiteY1" fmla="*/ 0 h 1534012"/>
                <a:gd name="connsiteX2" fmla="*/ 1450472 w 3062891"/>
                <a:gd name="connsiteY2" fmla="*/ 402419 h 1534012"/>
                <a:gd name="connsiteX3" fmla="*/ 3062891 w 3062891"/>
                <a:gd name="connsiteY3" fmla="*/ 1534012 h 1534012"/>
                <a:gd name="connsiteX4" fmla="*/ 1715819 w 3062891"/>
                <a:gd name="connsiteY4" fmla="*/ 1525749 h 1534012"/>
                <a:gd name="connsiteX0" fmla="*/ 1831889 w 3178961"/>
                <a:gd name="connsiteY0" fmla="*/ 1323300 h 1331563"/>
                <a:gd name="connsiteX1" fmla="*/ 0 w 3178961"/>
                <a:gd name="connsiteY1" fmla="*/ 0 h 1331563"/>
                <a:gd name="connsiteX2" fmla="*/ 1566542 w 3178961"/>
                <a:gd name="connsiteY2" fmla="*/ 199970 h 1331563"/>
                <a:gd name="connsiteX3" fmla="*/ 3178961 w 3178961"/>
                <a:gd name="connsiteY3" fmla="*/ 1331563 h 1331563"/>
                <a:gd name="connsiteX4" fmla="*/ 1831889 w 3178961"/>
                <a:gd name="connsiteY4" fmla="*/ 1323300 h 1331563"/>
                <a:gd name="connsiteX0" fmla="*/ 1829217 w 3178961"/>
                <a:gd name="connsiteY0" fmla="*/ 1332748 h 1332748"/>
                <a:gd name="connsiteX1" fmla="*/ 0 w 3178961"/>
                <a:gd name="connsiteY1" fmla="*/ 0 h 1332748"/>
                <a:gd name="connsiteX2" fmla="*/ 1566542 w 3178961"/>
                <a:gd name="connsiteY2" fmla="*/ 199970 h 1332748"/>
                <a:gd name="connsiteX3" fmla="*/ 3178961 w 3178961"/>
                <a:gd name="connsiteY3" fmla="*/ 1331563 h 1332748"/>
                <a:gd name="connsiteX4" fmla="*/ 1829217 w 3178961"/>
                <a:gd name="connsiteY4" fmla="*/ 1332748 h 1332748"/>
                <a:gd name="connsiteX0" fmla="*/ 1829217 w 3178961"/>
                <a:gd name="connsiteY0" fmla="*/ 1332748 h 1332748"/>
                <a:gd name="connsiteX1" fmla="*/ 0 w 3178961"/>
                <a:gd name="connsiteY1" fmla="*/ 0 h 1332748"/>
                <a:gd name="connsiteX2" fmla="*/ 1566542 w 3178961"/>
                <a:gd name="connsiteY2" fmla="*/ 199970 h 1332748"/>
                <a:gd name="connsiteX3" fmla="*/ 3178961 w 3178961"/>
                <a:gd name="connsiteY3" fmla="*/ 1331563 h 1332748"/>
                <a:gd name="connsiteX4" fmla="*/ 1829217 w 3178961"/>
                <a:gd name="connsiteY4" fmla="*/ 1332748 h 133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78961" h="1332748">
                  <a:moveTo>
                    <a:pt x="1829217" y="1332748"/>
                  </a:moveTo>
                  <a:lnTo>
                    <a:pt x="0" y="0"/>
                  </a:lnTo>
                  <a:lnTo>
                    <a:pt x="1566542" y="199970"/>
                  </a:lnTo>
                  <a:lnTo>
                    <a:pt x="3178961" y="1331563"/>
                  </a:lnTo>
                  <a:lnTo>
                    <a:pt x="1829217" y="133274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4925035" y="1570722"/>
            <a:ext cx="12379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AP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(SDR)</a:t>
            </a:r>
            <a:endParaRPr lang="ru-RU" sz="2000" dirty="0">
              <a:latin typeface="+mj-lt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3237354" y="2927265"/>
            <a:ext cx="465659" cy="380379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399004" y="2945662"/>
            <a:ext cx="1275911" cy="138931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Группа 33"/>
          <p:cNvGrpSpPr/>
          <p:nvPr/>
        </p:nvGrpSpPr>
        <p:grpSpPr>
          <a:xfrm>
            <a:off x="3703343" y="1953240"/>
            <a:ext cx="2074793" cy="895711"/>
            <a:chOff x="1534034" y="833224"/>
            <a:chExt cx="3606462" cy="1556950"/>
          </a:xfrm>
        </p:grpSpPr>
        <p:grpSp>
          <p:nvGrpSpPr>
            <p:cNvPr id="35" name="Группа 34"/>
            <p:cNvGrpSpPr/>
            <p:nvPr/>
          </p:nvGrpSpPr>
          <p:grpSpPr>
            <a:xfrm>
              <a:off x="1534034" y="1113786"/>
              <a:ext cx="3402786" cy="1276388"/>
              <a:chOff x="1530234" y="1112502"/>
              <a:chExt cx="3402786" cy="1276388"/>
            </a:xfrm>
          </p:grpSpPr>
          <p:grpSp>
            <p:nvGrpSpPr>
              <p:cNvPr id="38" name="Группа 37"/>
              <p:cNvGrpSpPr/>
              <p:nvPr/>
            </p:nvGrpSpPr>
            <p:grpSpPr>
              <a:xfrm>
                <a:off x="1530234" y="1112502"/>
                <a:ext cx="3402786" cy="1276388"/>
                <a:chOff x="2006606" y="1514443"/>
                <a:chExt cx="3402786" cy="1276388"/>
              </a:xfrm>
            </p:grpSpPr>
            <p:sp>
              <p:nvSpPr>
                <p:cNvPr id="41" name="Блок-схема: ручное управление 59"/>
                <p:cNvSpPr/>
                <p:nvPr/>
              </p:nvSpPr>
              <p:spPr>
                <a:xfrm>
                  <a:off x="2006606" y="1514443"/>
                  <a:ext cx="3402786" cy="1276388"/>
                </a:xfrm>
                <a:custGeom>
                  <a:avLst/>
                  <a:gdLst>
                    <a:gd name="connsiteX0" fmla="*/ 0 w 10000"/>
                    <a:gd name="connsiteY0" fmla="*/ 0 h 10000"/>
                    <a:gd name="connsiteX1" fmla="*/ 10000 w 10000"/>
                    <a:gd name="connsiteY1" fmla="*/ 0 h 10000"/>
                    <a:gd name="connsiteX2" fmla="*/ 8000 w 10000"/>
                    <a:gd name="connsiteY2" fmla="*/ 10000 h 10000"/>
                    <a:gd name="connsiteX3" fmla="*/ 2000 w 10000"/>
                    <a:gd name="connsiteY3" fmla="*/ 10000 h 10000"/>
                    <a:gd name="connsiteX4" fmla="*/ 0 w 10000"/>
                    <a:gd name="connsiteY4" fmla="*/ 0 h 10000"/>
                    <a:gd name="connsiteX0" fmla="*/ 0 w 70747"/>
                    <a:gd name="connsiteY0" fmla="*/ 0 h 59778"/>
                    <a:gd name="connsiteX1" fmla="*/ 10000 w 70747"/>
                    <a:gd name="connsiteY1" fmla="*/ 0 h 59778"/>
                    <a:gd name="connsiteX2" fmla="*/ 70747 w 70747"/>
                    <a:gd name="connsiteY2" fmla="*/ 59778 h 59778"/>
                    <a:gd name="connsiteX3" fmla="*/ 2000 w 70747"/>
                    <a:gd name="connsiteY3" fmla="*/ 10000 h 59778"/>
                    <a:gd name="connsiteX4" fmla="*/ 0 w 70747"/>
                    <a:gd name="connsiteY4" fmla="*/ 0 h 59778"/>
                    <a:gd name="connsiteX0" fmla="*/ 0 w 111868"/>
                    <a:gd name="connsiteY0" fmla="*/ 0 h 59778"/>
                    <a:gd name="connsiteX1" fmla="*/ 111868 w 111868"/>
                    <a:gd name="connsiteY1" fmla="*/ 36000 h 59778"/>
                    <a:gd name="connsiteX2" fmla="*/ 70747 w 111868"/>
                    <a:gd name="connsiteY2" fmla="*/ 59778 h 59778"/>
                    <a:gd name="connsiteX3" fmla="*/ 2000 w 111868"/>
                    <a:gd name="connsiteY3" fmla="*/ 10000 h 59778"/>
                    <a:gd name="connsiteX4" fmla="*/ 0 w 111868"/>
                    <a:gd name="connsiteY4" fmla="*/ 0 h 59778"/>
                    <a:gd name="connsiteX0" fmla="*/ 0 w 111868"/>
                    <a:gd name="connsiteY0" fmla="*/ 0 h 59778"/>
                    <a:gd name="connsiteX1" fmla="*/ 111868 w 111868"/>
                    <a:gd name="connsiteY1" fmla="*/ 21333 h 59778"/>
                    <a:gd name="connsiteX2" fmla="*/ 111868 w 111868"/>
                    <a:gd name="connsiteY2" fmla="*/ 36000 h 59778"/>
                    <a:gd name="connsiteX3" fmla="*/ 70747 w 111868"/>
                    <a:gd name="connsiteY3" fmla="*/ 59778 h 59778"/>
                    <a:gd name="connsiteX4" fmla="*/ 2000 w 111868"/>
                    <a:gd name="connsiteY4" fmla="*/ 10000 h 59778"/>
                    <a:gd name="connsiteX5" fmla="*/ 0 w 111868"/>
                    <a:gd name="connsiteY5" fmla="*/ 0 h 59778"/>
                    <a:gd name="connsiteX0" fmla="*/ 6791 w 118659"/>
                    <a:gd name="connsiteY0" fmla="*/ 0 h 59778"/>
                    <a:gd name="connsiteX1" fmla="*/ 118659 w 118659"/>
                    <a:gd name="connsiteY1" fmla="*/ 21333 h 59778"/>
                    <a:gd name="connsiteX2" fmla="*/ 118659 w 118659"/>
                    <a:gd name="connsiteY2" fmla="*/ 36000 h 59778"/>
                    <a:gd name="connsiteX3" fmla="*/ 77538 w 118659"/>
                    <a:gd name="connsiteY3" fmla="*/ 59778 h 59778"/>
                    <a:gd name="connsiteX4" fmla="*/ 0 w 118659"/>
                    <a:gd name="connsiteY4" fmla="*/ 51222 h 59778"/>
                    <a:gd name="connsiteX5" fmla="*/ 6791 w 118659"/>
                    <a:gd name="connsiteY5" fmla="*/ 0 h 59778"/>
                    <a:gd name="connsiteX0" fmla="*/ 0 w 118681"/>
                    <a:gd name="connsiteY0" fmla="*/ 16413 h 40080"/>
                    <a:gd name="connsiteX1" fmla="*/ 118681 w 118681"/>
                    <a:gd name="connsiteY1" fmla="*/ 1635 h 40080"/>
                    <a:gd name="connsiteX2" fmla="*/ 118681 w 118681"/>
                    <a:gd name="connsiteY2" fmla="*/ 16302 h 40080"/>
                    <a:gd name="connsiteX3" fmla="*/ 77560 w 118681"/>
                    <a:gd name="connsiteY3" fmla="*/ 40080 h 40080"/>
                    <a:gd name="connsiteX4" fmla="*/ 22 w 118681"/>
                    <a:gd name="connsiteY4" fmla="*/ 31524 h 40080"/>
                    <a:gd name="connsiteX5" fmla="*/ 0 w 118681"/>
                    <a:gd name="connsiteY5" fmla="*/ 16413 h 40080"/>
                    <a:gd name="connsiteX0" fmla="*/ 0 w 118681"/>
                    <a:gd name="connsiteY0" fmla="*/ 21568 h 45235"/>
                    <a:gd name="connsiteX1" fmla="*/ 50220 w 118681"/>
                    <a:gd name="connsiteY1" fmla="*/ 457 h 45235"/>
                    <a:gd name="connsiteX2" fmla="*/ 118681 w 118681"/>
                    <a:gd name="connsiteY2" fmla="*/ 6790 h 45235"/>
                    <a:gd name="connsiteX3" fmla="*/ 118681 w 118681"/>
                    <a:gd name="connsiteY3" fmla="*/ 21457 h 45235"/>
                    <a:gd name="connsiteX4" fmla="*/ 77560 w 118681"/>
                    <a:gd name="connsiteY4" fmla="*/ 45235 h 45235"/>
                    <a:gd name="connsiteX5" fmla="*/ 22 w 118681"/>
                    <a:gd name="connsiteY5" fmla="*/ 36679 h 45235"/>
                    <a:gd name="connsiteX6" fmla="*/ 0 w 118681"/>
                    <a:gd name="connsiteY6" fmla="*/ 21568 h 45235"/>
                    <a:gd name="connsiteX0" fmla="*/ 0 w 118681"/>
                    <a:gd name="connsiteY0" fmla="*/ 21568 h 45235"/>
                    <a:gd name="connsiteX1" fmla="*/ 50220 w 118681"/>
                    <a:gd name="connsiteY1" fmla="*/ 457 h 45235"/>
                    <a:gd name="connsiteX2" fmla="*/ 118681 w 118681"/>
                    <a:gd name="connsiteY2" fmla="*/ 6790 h 45235"/>
                    <a:gd name="connsiteX3" fmla="*/ 118681 w 118681"/>
                    <a:gd name="connsiteY3" fmla="*/ 21457 h 45235"/>
                    <a:gd name="connsiteX4" fmla="*/ 77560 w 118681"/>
                    <a:gd name="connsiteY4" fmla="*/ 45235 h 45235"/>
                    <a:gd name="connsiteX5" fmla="*/ 22 w 118681"/>
                    <a:gd name="connsiteY5" fmla="*/ 36679 h 45235"/>
                    <a:gd name="connsiteX6" fmla="*/ 0 w 118681"/>
                    <a:gd name="connsiteY6" fmla="*/ 21568 h 45235"/>
                    <a:gd name="connsiteX0" fmla="*/ 0 w 118681"/>
                    <a:gd name="connsiteY0" fmla="*/ 21112 h 44779"/>
                    <a:gd name="connsiteX1" fmla="*/ 50220 w 118681"/>
                    <a:gd name="connsiteY1" fmla="*/ 1 h 44779"/>
                    <a:gd name="connsiteX2" fmla="*/ 118681 w 118681"/>
                    <a:gd name="connsiteY2" fmla="*/ 6334 h 44779"/>
                    <a:gd name="connsiteX3" fmla="*/ 118681 w 118681"/>
                    <a:gd name="connsiteY3" fmla="*/ 21001 h 44779"/>
                    <a:gd name="connsiteX4" fmla="*/ 77560 w 118681"/>
                    <a:gd name="connsiteY4" fmla="*/ 44779 h 44779"/>
                    <a:gd name="connsiteX5" fmla="*/ 22 w 118681"/>
                    <a:gd name="connsiteY5" fmla="*/ 36223 h 44779"/>
                    <a:gd name="connsiteX6" fmla="*/ 0 w 118681"/>
                    <a:gd name="connsiteY6" fmla="*/ 21112 h 44779"/>
                    <a:gd name="connsiteX0" fmla="*/ 0 w 118681"/>
                    <a:gd name="connsiteY0" fmla="*/ 21112 h 44779"/>
                    <a:gd name="connsiteX1" fmla="*/ 50220 w 118681"/>
                    <a:gd name="connsiteY1" fmla="*/ 1 h 44779"/>
                    <a:gd name="connsiteX2" fmla="*/ 118681 w 118681"/>
                    <a:gd name="connsiteY2" fmla="*/ 6334 h 44779"/>
                    <a:gd name="connsiteX3" fmla="*/ 118681 w 118681"/>
                    <a:gd name="connsiteY3" fmla="*/ 21001 h 44779"/>
                    <a:gd name="connsiteX4" fmla="*/ 77560 w 118681"/>
                    <a:gd name="connsiteY4" fmla="*/ 44779 h 44779"/>
                    <a:gd name="connsiteX5" fmla="*/ 22 w 118681"/>
                    <a:gd name="connsiteY5" fmla="*/ 36223 h 44779"/>
                    <a:gd name="connsiteX6" fmla="*/ 0 w 118681"/>
                    <a:gd name="connsiteY6" fmla="*/ 21112 h 44779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22490"/>
                    <a:gd name="connsiteY0" fmla="*/ 21333 h 45000"/>
                    <a:gd name="connsiteX1" fmla="*/ 50330 w 122490"/>
                    <a:gd name="connsiteY1" fmla="*/ 0 h 45000"/>
                    <a:gd name="connsiteX2" fmla="*/ 118681 w 122490"/>
                    <a:gd name="connsiteY2" fmla="*/ 6555 h 45000"/>
                    <a:gd name="connsiteX3" fmla="*/ 118681 w 122490"/>
                    <a:gd name="connsiteY3" fmla="*/ 21222 h 45000"/>
                    <a:gd name="connsiteX4" fmla="*/ 77560 w 122490"/>
                    <a:gd name="connsiteY4" fmla="*/ 45000 h 45000"/>
                    <a:gd name="connsiteX5" fmla="*/ 22 w 122490"/>
                    <a:gd name="connsiteY5" fmla="*/ 36444 h 45000"/>
                    <a:gd name="connsiteX6" fmla="*/ 0 w 122490"/>
                    <a:gd name="connsiteY6" fmla="*/ 21333 h 45000"/>
                    <a:gd name="connsiteX0" fmla="*/ 0 w 118925"/>
                    <a:gd name="connsiteY0" fmla="*/ 21333 h 45000"/>
                    <a:gd name="connsiteX1" fmla="*/ 50330 w 118925"/>
                    <a:gd name="connsiteY1" fmla="*/ 0 h 45000"/>
                    <a:gd name="connsiteX2" fmla="*/ 118681 w 118925"/>
                    <a:gd name="connsiteY2" fmla="*/ 6555 h 45000"/>
                    <a:gd name="connsiteX3" fmla="*/ 118681 w 118925"/>
                    <a:gd name="connsiteY3" fmla="*/ 21222 h 45000"/>
                    <a:gd name="connsiteX4" fmla="*/ 77560 w 118925"/>
                    <a:gd name="connsiteY4" fmla="*/ 45000 h 45000"/>
                    <a:gd name="connsiteX5" fmla="*/ 22 w 118925"/>
                    <a:gd name="connsiteY5" fmla="*/ 36444 h 45000"/>
                    <a:gd name="connsiteX6" fmla="*/ 0 w 118925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827"/>
                    <a:gd name="connsiteY0" fmla="*/ 21333 h 45000"/>
                    <a:gd name="connsiteX1" fmla="*/ 50330 w 118827"/>
                    <a:gd name="connsiteY1" fmla="*/ 0 h 45000"/>
                    <a:gd name="connsiteX2" fmla="*/ 118681 w 118827"/>
                    <a:gd name="connsiteY2" fmla="*/ 6555 h 45000"/>
                    <a:gd name="connsiteX3" fmla="*/ 118681 w 118827"/>
                    <a:gd name="connsiteY3" fmla="*/ 21222 h 45000"/>
                    <a:gd name="connsiteX4" fmla="*/ 77560 w 118827"/>
                    <a:gd name="connsiteY4" fmla="*/ 45000 h 45000"/>
                    <a:gd name="connsiteX5" fmla="*/ 22 w 118827"/>
                    <a:gd name="connsiteY5" fmla="*/ 36444 h 45000"/>
                    <a:gd name="connsiteX6" fmla="*/ 0 w 118827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8681 w 118681"/>
                    <a:gd name="connsiteY2" fmla="*/ 6555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8681"/>
                    <a:gd name="connsiteY0" fmla="*/ 21333 h 45000"/>
                    <a:gd name="connsiteX1" fmla="*/ 50330 w 118681"/>
                    <a:gd name="connsiteY1" fmla="*/ 0 h 45000"/>
                    <a:gd name="connsiteX2" fmla="*/ 117774 w 118681"/>
                    <a:gd name="connsiteY2" fmla="*/ 6722 h 45000"/>
                    <a:gd name="connsiteX3" fmla="*/ 118681 w 118681"/>
                    <a:gd name="connsiteY3" fmla="*/ 21222 h 45000"/>
                    <a:gd name="connsiteX4" fmla="*/ 77560 w 118681"/>
                    <a:gd name="connsiteY4" fmla="*/ 45000 h 45000"/>
                    <a:gd name="connsiteX5" fmla="*/ 22 w 118681"/>
                    <a:gd name="connsiteY5" fmla="*/ 36444 h 45000"/>
                    <a:gd name="connsiteX6" fmla="*/ 0 w 118681"/>
                    <a:gd name="connsiteY6" fmla="*/ 21333 h 45000"/>
                    <a:gd name="connsiteX0" fmla="*/ 0 w 117774"/>
                    <a:gd name="connsiteY0" fmla="*/ 21333 h 45000"/>
                    <a:gd name="connsiteX1" fmla="*/ 50330 w 117774"/>
                    <a:gd name="connsiteY1" fmla="*/ 0 h 45000"/>
                    <a:gd name="connsiteX2" fmla="*/ 117774 w 117774"/>
                    <a:gd name="connsiteY2" fmla="*/ 6722 h 45000"/>
                    <a:gd name="connsiteX3" fmla="*/ 117362 w 117774"/>
                    <a:gd name="connsiteY3" fmla="*/ 21305 h 45000"/>
                    <a:gd name="connsiteX4" fmla="*/ 77560 w 117774"/>
                    <a:gd name="connsiteY4" fmla="*/ 45000 h 45000"/>
                    <a:gd name="connsiteX5" fmla="*/ 22 w 117774"/>
                    <a:gd name="connsiteY5" fmla="*/ 36444 h 45000"/>
                    <a:gd name="connsiteX6" fmla="*/ 0 w 117774"/>
                    <a:gd name="connsiteY6" fmla="*/ 21333 h 45000"/>
                    <a:gd name="connsiteX0" fmla="*/ 0 w 117774"/>
                    <a:gd name="connsiteY0" fmla="*/ 21001 h 44668"/>
                    <a:gd name="connsiteX1" fmla="*/ 50660 w 117774"/>
                    <a:gd name="connsiteY1" fmla="*/ 1 h 44668"/>
                    <a:gd name="connsiteX2" fmla="*/ 117774 w 117774"/>
                    <a:gd name="connsiteY2" fmla="*/ 6390 h 44668"/>
                    <a:gd name="connsiteX3" fmla="*/ 117362 w 117774"/>
                    <a:gd name="connsiteY3" fmla="*/ 20973 h 44668"/>
                    <a:gd name="connsiteX4" fmla="*/ 77560 w 117774"/>
                    <a:gd name="connsiteY4" fmla="*/ 44668 h 44668"/>
                    <a:gd name="connsiteX5" fmla="*/ 22 w 117774"/>
                    <a:gd name="connsiteY5" fmla="*/ 36112 h 44668"/>
                    <a:gd name="connsiteX6" fmla="*/ 0 w 117774"/>
                    <a:gd name="connsiteY6" fmla="*/ 21001 h 446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17774" h="44668">
                      <a:moveTo>
                        <a:pt x="0" y="21001"/>
                      </a:moveTo>
                      <a:lnTo>
                        <a:pt x="50660" y="1"/>
                      </a:lnTo>
                      <a:cubicBezTo>
                        <a:pt x="50770" y="-18"/>
                        <a:pt x="117738" y="6520"/>
                        <a:pt x="117774" y="6390"/>
                      </a:cubicBezTo>
                      <a:cubicBezTo>
                        <a:pt x="117664" y="17946"/>
                        <a:pt x="117362" y="16084"/>
                        <a:pt x="117362" y="20973"/>
                      </a:cubicBezTo>
                      <a:lnTo>
                        <a:pt x="77560" y="44668"/>
                      </a:lnTo>
                      <a:lnTo>
                        <a:pt x="22" y="36112"/>
                      </a:lnTo>
                      <a:cubicBezTo>
                        <a:pt x="15" y="31075"/>
                        <a:pt x="7" y="26038"/>
                        <a:pt x="0" y="21001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42" name="Прямая соединительная линия 41"/>
                <p:cNvCxnSpPr/>
                <p:nvPr/>
              </p:nvCxnSpPr>
              <p:spPr>
                <a:xfrm>
                  <a:off x="2994002" y="2467872"/>
                  <a:ext cx="191091" cy="21588"/>
                </a:xfrm>
                <a:prstGeom prst="line">
                  <a:avLst/>
                </a:prstGeom>
                <a:ln w="92075" cap="rnd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Параллелограмм 42"/>
                <p:cNvSpPr/>
                <p:nvPr/>
              </p:nvSpPr>
              <p:spPr>
                <a:xfrm rot="16200000">
                  <a:off x="3838963" y="2510799"/>
                  <a:ext cx="143783" cy="118431"/>
                </a:xfrm>
                <a:prstGeom prst="parallelogram">
                  <a:avLst>
                    <a:gd name="adj" fmla="val 10925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4" name="Параллелограмм 43"/>
                <p:cNvSpPr/>
                <p:nvPr/>
              </p:nvSpPr>
              <p:spPr>
                <a:xfrm rot="16200000">
                  <a:off x="3999077" y="2532133"/>
                  <a:ext cx="143783" cy="118431"/>
                </a:xfrm>
                <a:prstGeom prst="parallelogram">
                  <a:avLst>
                    <a:gd name="adj" fmla="val 10925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5" name="Овал 44"/>
                <p:cNvSpPr/>
                <p:nvPr/>
              </p:nvSpPr>
              <p:spPr>
                <a:xfrm>
                  <a:off x="2098535" y="2302803"/>
                  <a:ext cx="123537" cy="150682"/>
                </a:xfrm>
                <a:prstGeom prst="ellipse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39" name="Овал 38"/>
              <p:cNvSpPr/>
              <p:nvPr/>
            </p:nvSpPr>
            <p:spPr>
              <a:xfrm>
                <a:off x="2158151" y="1980620"/>
                <a:ext cx="104332" cy="12725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Овал 39"/>
              <p:cNvSpPr/>
              <p:nvPr/>
            </p:nvSpPr>
            <p:spPr>
              <a:xfrm>
                <a:off x="2963868" y="2068729"/>
                <a:ext cx="104332" cy="127257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6" name="Параллелограмм 71"/>
            <p:cNvSpPr/>
            <p:nvPr/>
          </p:nvSpPr>
          <p:spPr>
            <a:xfrm rot="19810373">
              <a:off x="3579835" y="1649602"/>
              <a:ext cx="1560661" cy="372862"/>
            </a:xfrm>
            <a:custGeom>
              <a:avLst/>
              <a:gdLst>
                <a:gd name="connsiteX0" fmla="*/ 0 w 1560661"/>
                <a:gd name="connsiteY0" fmla="*/ 372862 h 372862"/>
                <a:gd name="connsiteX1" fmla="*/ 208851 w 1560661"/>
                <a:gd name="connsiteY1" fmla="*/ 0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  <a:gd name="connsiteX0" fmla="*/ 0 w 1560661"/>
                <a:gd name="connsiteY0" fmla="*/ 372862 h 372862"/>
                <a:gd name="connsiteX1" fmla="*/ 216233 w 1560661"/>
                <a:gd name="connsiteY1" fmla="*/ 1488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0661" h="372862">
                  <a:moveTo>
                    <a:pt x="0" y="372862"/>
                  </a:moveTo>
                  <a:lnTo>
                    <a:pt x="216233" y="1488"/>
                  </a:lnTo>
                  <a:lnTo>
                    <a:pt x="1560661" y="0"/>
                  </a:lnTo>
                  <a:lnTo>
                    <a:pt x="1351810" y="372862"/>
                  </a:lnTo>
                  <a:lnTo>
                    <a:pt x="0" y="372862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араллелограмм 92"/>
            <p:cNvSpPr/>
            <p:nvPr/>
          </p:nvSpPr>
          <p:spPr>
            <a:xfrm rot="19810373">
              <a:off x="1654347" y="833224"/>
              <a:ext cx="3178961" cy="1332748"/>
            </a:xfrm>
            <a:custGeom>
              <a:avLst/>
              <a:gdLst>
                <a:gd name="connsiteX0" fmla="*/ 0 w 1560661"/>
                <a:gd name="connsiteY0" fmla="*/ 372862 h 372862"/>
                <a:gd name="connsiteX1" fmla="*/ 208851 w 1560661"/>
                <a:gd name="connsiteY1" fmla="*/ 0 h 372862"/>
                <a:gd name="connsiteX2" fmla="*/ 1560661 w 1560661"/>
                <a:gd name="connsiteY2" fmla="*/ 0 h 372862"/>
                <a:gd name="connsiteX3" fmla="*/ 1351810 w 1560661"/>
                <a:gd name="connsiteY3" fmla="*/ 372862 h 372862"/>
                <a:gd name="connsiteX4" fmla="*/ 0 w 1560661"/>
                <a:gd name="connsiteY4" fmla="*/ 372862 h 372862"/>
                <a:gd name="connsiteX0" fmla="*/ 0 w 2548777"/>
                <a:gd name="connsiteY0" fmla="*/ 372862 h 517113"/>
                <a:gd name="connsiteX1" fmla="*/ 208851 w 2548777"/>
                <a:gd name="connsiteY1" fmla="*/ 0 h 517113"/>
                <a:gd name="connsiteX2" fmla="*/ 2548777 w 2548777"/>
                <a:gd name="connsiteY2" fmla="*/ 517113 h 517113"/>
                <a:gd name="connsiteX3" fmla="*/ 1351810 w 2548777"/>
                <a:gd name="connsiteY3" fmla="*/ 372862 h 517113"/>
                <a:gd name="connsiteX4" fmla="*/ 0 w 2548777"/>
                <a:gd name="connsiteY4" fmla="*/ 372862 h 517113"/>
                <a:gd name="connsiteX0" fmla="*/ 0 w 4161196"/>
                <a:gd name="connsiteY0" fmla="*/ 372862 h 1648706"/>
                <a:gd name="connsiteX1" fmla="*/ 208851 w 4161196"/>
                <a:gd name="connsiteY1" fmla="*/ 0 h 1648706"/>
                <a:gd name="connsiteX2" fmla="*/ 2548777 w 4161196"/>
                <a:gd name="connsiteY2" fmla="*/ 517113 h 1648706"/>
                <a:gd name="connsiteX3" fmla="*/ 4161196 w 4161196"/>
                <a:gd name="connsiteY3" fmla="*/ 1648706 h 1648706"/>
                <a:gd name="connsiteX4" fmla="*/ 0 w 4161196"/>
                <a:gd name="connsiteY4" fmla="*/ 372862 h 1648706"/>
                <a:gd name="connsiteX0" fmla="*/ 2605273 w 3952345"/>
                <a:gd name="connsiteY0" fmla="*/ 1640443 h 1648706"/>
                <a:gd name="connsiteX1" fmla="*/ 0 w 3952345"/>
                <a:gd name="connsiteY1" fmla="*/ 0 h 1648706"/>
                <a:gd name="connsiteX2" fmla="*/ 2339926 w 3952345"/>
                <a:gd name="connsiteY2" fmla="*/ 517113 h 1648706"/>
                <a:gd name="connsiteX3" fmla="*/ 3952345 w 3952345"/>
                <a:gd name="connsiteY3" fmla="*/ 1648706 h 1648706"/>
                <a:gd name="connsiteX4" fmla="*/ 2605273 w 3952345"/>
                <a:gd name="connsiteY4" fmla="*/ 1640443 h 1648706"/>
                <a:gd name="connsiteX0" fmla="*/ 1715819 w 3062891"/>
                <a:gd name="connsiteY0" fmla="*/ 1525749 h 1534012"/>
                <a:gd name="connsiteX1" fmla="*/ 0 w 3062891"/>
                <a:gd name="connsiteY1" fmla="*/ 0 h 1534012"/>
                <a:gd name="connsiteX2" fmla="*/ 1450472 w 3062891"/>
                <a:gd name="connsiteY2" fmla="*/ 402419 h 1534012"/>
                <a:gd name="connsiteX3" fmla="*/ 3062891 w 3062891"/>
                <a:gd name="connsiteY3" fmla="*/ 1534012 h 1534012"/>
                <a:gd name="connsiteX4" fmla="*/ 1715819 w 3062891"/>
                <a:gd name="connsiteY4" fmla="*/ 1525749 h 1534012"/>
                <a:gd name="connsiteX0" fmla="*/ 1831889 w 3178961"/>
                <a:gd name="connsiteY0" fmla="*/ 1323300 h 1331563"/>
                <a:gd name="connsiteX1" fmla="*/ 0 w 3178961"/>
                <a:gd name="connsiteY1" fmla="*/ 0 h 1331563"/>
                <a:gd name="connsiteX2" fmla="*/ 1566542 w 3178961"/>
                <a:gd name="connsiteY2" fmla="*/ 199970 h 1331563"/>
                <a:gd name="connsiteX3" fmla="*/ 3178961 w 3178961"/>
                <a:gd name="connsiteY3" fmla="*/ 1331563 h 1331563"/>
                <a:gd name="connsiteX4" fmla="*/ 1831889 w 3178961"/>
                <a:gd name="connsiteY4" fmla="*/ 1323300 h 1331563"/>
                <a:gd name="connsiteX0" fmla="*/ 1829217 w 3178961"/>
                <a:gd name="connsiteY0" fmla="*/ 1332748 h 1332748"/>
                <a:gd name="connsiteX1" fmla="*/ 0 w 3178961"/>
                <a:gd name="connsiteY1" fmla="*/ 0 h 1332748"/>
                <a:gd name="connsiteX2" fmla="*/ 1566542 w 3178961"/>
                <a:gd name="connsiteY2" fmla="*/ 199970 h 1332748"/>
                <a:gd name="connsiteX3" fmla="*/ 3178961 w 3178961"/>
                <a:gd name="connsiteY3" fmla="*/ 1331563 h 1332748"/>
                <a:gd name="connsiteX4" fmla="*/ 1829217 w 3178961"/>
                <a:gd name="connsiteY4" fmla="*/ 1332748 h 1332748"/>
                <a:gd name="connsiteX0" fmla="*/ 1829217 w 3178961"/>
                <a:gd name="connsiteY0" fmla="*/ 1332748 h 1332748"/>
                <a:gd name="connsiteX1" fmla="*/ 0 w 3178961"/>
                <a:gd name="connsiteY1" fmla="*/ 0 h 1332748"/>
                <a:gd name="connsiteX2" fmla="*/ 1566542 w 3178961"/>
                <a:gd name="connsiteY2" fmla="*/ 199970 h 1332748"/>
                <a:gd name="connsiteX3" fmla="*/ 3178961 w 3178961"/>
                <a:gd name="connsiteY3" fmla="*/ 1331563 h 1332748"/>
                <a:gd name="connsiteX4" fmla="*/ 1829217 w 3178961"/>
                <a:gd name="connsiteY4" fmla="*/ 1332748 h 1332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78961" h="1332748">
                  <a:moveTo>
                    <a:pt x="1829217" y="1332748"/>
                  </a:moveTo>
                  <a:lnTo>
                    <a:pt x="0" y="0"/>
                  </a:lnTo>
                  <a:lnTo>
                    <a:pt x="1566542" y="199970"/>
                  </a:lnTo>
                  <a:lnTo>
                    <a:pt x="3178961" y="1331563"/>
                  </a:lnTo>
                  <a:lnTo>
                    <a:pt x="1829217" y="133274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3715336" y="1713825"/>
            <a:ext cx="591916" cy="1001256"/>
            <a:chOff x="4117830" y="13328620"/>
            <a:chExt cx="591916" cy="1001256"/>
          </a:xfrm>
        </p:grpSpPr>
        <p:cxnSp>
          <p:nvCxnSpPr>
            <p:cNvPr id="47" name="Прямая соединительная линия 46"/>
            <p:cNvCxnSpPr>
              <a:endCxn id="48" idx="3"/>
            </p:cNvCxnSpPr>
            <p:nvPr/>
          </p:nvCxnSpPr>
          <p:spPr>
            <a:xfrm flipH="1">
              <a:off x="4406967" y="13608614"/>
              <a:ext cx="5830" cy="721262"/>
            </a:xfrm>
            <a:prstGeom prst="line">
              <a:avLst/>
            </a:prstGeom>
            <a:ln w="476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Прямоугольник с двумя скругленными соседними углами 47"/>
            <p:cNvSpPr/>
            <p:nvPr/>
          </p:nvSpPr>
          <p:spPr>
            <a:xfrm rot="14040000">
              <a:off x="4421710" y="14234559"/>
              <a:ext cx="67648" cy="12006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Дуга 48"/>
            <p:cNvSpPr/>
            <p:nvPr/>
          </p:nvSpPr>
          <p:spPr>
            <a:xfrm rot="18953020">
              <a:off x="4185101" y="13394750"/>
              <a:ext cx="457372" cy="457372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Дуга 49"/>
            <p:cNvSpPr/>
            <p:nvPr/>
          </p:nvSpPr>
          <p:spPr>
            <a:xfrm rot="18953020">
              <a:off x="4249011" y="13458660"/>
              <a:ext cx="329554" cy="329554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Дуга 50"/>
            <p:cNvSpPr/>
            <p:nvPr/>
          </p:nvSpPr>
          <p:spPr>
            <a:xfrm rot="18953020">
              <a:off x="4117830" y="13328620"/>
              <a:ext cx="591916" cy="591916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2" name="Прямая соединительная линия 51"/>
            <p:cNvCxnSpPr/>
            <p:nvPr/>
          </p:nvCxnSpPr>
          <p:spPr>
            <a:xfrm>
              <a:off x="4417780" y="13608614"/>
              <a:ext cx="17695" cy="701111"/>
            </a:xfrm>
            <a:prstGeom prst="line">
              <a:avLst/>
            </a:prstGeom>
            <a:ln w="476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>
            <a:off x="904268" y="4136467"/>
            <a:ext cx="20331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+mj-lt"/>
              </a:rPr>
              <a:t>STA</a:t>
            </a:r>
            <a:r>
              <a:rPr lang="en-US" sz="2000" baseline="-25000" dirty="0" smtClean="0">
                <a:latin typeface="+mj-lt"/>
              </a:rPr>
              <a:t>2 </a:t>
            </a:r>
            <a:r>
              <a:rPr lang="en-US" sz="2000" dirty="0" smtClean="0">
                <a:latin typeface="+mj-lt"/>
              </a:rPr>
              <a:t>(SDR)</a:t>
            </a:r>
          </a:p>
          <a:p>
            <a:pPr algn="ctr"/>
            <a:r>
              <a:rPr lang="en-US" sz="2000" i="1" dirty="0" smtClean="0">
                <a:latin typeface="+mj-lt"/>
              </a:rPr>
              <a:t>As NOMA device</a:t>
            </a:r>
            <a:r>
              <a:rPr lang="en-US" sz="2000" baseline="-25000" dirty="0" smtClean="0">
                <a:latin typeface="+mj-lt"/>
              </a:rPr>
              <a:t>  </a:t>
            </a:r>
            <a:endParaRPr lang="ru-RU" sz="2000" baseline="-25000" dirty="0">
              <a:latin typeface="+mj-lt"/>
            </a:endParaRPr>
          </a:p>
        </p:txBody>
      </p:sp>
      <p:grpSp>
        <p:nvGrpSpPr>
          <p:cNvPr id="68" name="Группа 67"/>
          <p:cNvGrpSpPr/>
          <p:nvPr/>
        </p:nvGrpSpPr>
        <p:grpSpPr>
          <a:xfrm>
            <a:off x="1527258" y="2955822"/>
            <a:ext cx="591916" cy="1001256"/>
            <a:chOff x="4117830" y="13328620"/>
            <a:chExt cx="591916" cy="1001256"/>
          </a:xfrm>
        </p:grpSpPr>
        <p:cxnSp>
          <p:nvCxnSpPr>
            <p:cNvPr id="69" name="Прямая соединительная линия 68"/>
            <p:cNvCxnSpPr>
              <a:endCxn id="70" idx="3"/>
            </p:cNvCxnSpPr>
            <p:nvPr/>
          </p:nvCxnSpPr>
          <p:spPr>
            <a:xfrm flipH="1">
              <a:off x="4406967" y="13608614"/>
              <a:ext cx="5830" cy="721262"/>
            </a:xfrm>
            <a:prstGeom prst="line">
              <a:avLst/>
            </a:prstGeom>
            <a:ln w="476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Прямоугольник с двумя скругленными соседними углами 69"/>
            <p:cNvSpPr/>
            <p:nvPr/>
          </p:nvSpPr>
          <p:spPr>
            <a:xfrm rot="14040000">
              <a:off x="4421710" y="14234559"/>
              <a:ext cx="67648" cy="120063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Дуга 70"/>
            <p:cNvSpPr/>
            <p:nvPr/>
          </p:nvSpPr>
          <p:spPr>
            <a:xfrm rot="18953020">
              <a:off x="4185101" y="13394750"/>
              <a:ext cx="457372" cy="457372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Дуга 71"/>
            <p:cNvSpPr/>
            <p:nvPr/>
          </p:nvSpPr>
          <p:spPr>
            <a:xfrm rot="18953020">
              <a:off x="4249011" y="13458660"/>
              <a:ext cx="329554" cy="329554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Дуга 72"/>
            <p:cNvSpPr/>
            <p:nvPr/>
          </p:nvSpPr>
          <p:spPr>
            <a:xfrm rot="18953020">
              <a:off x="4117830" y="13328620"/>
              <a:ext cx="591916" cy="591916"/>
            </a:xfrm>
            <a:prstGeom prst="arc">
              <a:avLst/>
            </a:prstGeom>
            <a:ln w="254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4" name="Прямая соединительная линия 73"/>
            <p:cNvCxnSpPr/>
            <p:nvPr/>
          </p:nvCxnSpPr>
          <p:spPr>
            <a:xfrm>
              <a:off x="4417780" y="13608614"/>
              <a:ext cx="17695" cy="701111"/>
            </a:xfrm>
            <a:prstGeom prst="line">
              <a:avLst/>
            </a:prstGeom>
            <a:ln w="47625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5" name="Рисунок 74"/>
          <p:cNvPicPr>
            <a:picLocks noChangeAspect="1"/>
          </p:cNvPicPr>
          <p:nvPr/>
        </p:nvPicPr>
        <p:blipFill>
          <a:blip r:embed="rId3" cstate="print">
            <a:lum bright="-34000" contrast="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674" y="4667060"/>
            <a:ext cx="1061104" cy="1017941"/>
          </a:xfrm>
          <a:prstGeom prst="rect">
            <a:avLst/>
          </a:prstGeom>
        </p:spPr>
      </p:pic>
      <p:grpSp>
        <p:nvGrpSpPr>
          <p:cNvPr id="76" name="Группа 75"/>
          <p:cNvGrpSpPr/>
          <p:nvPr/>
        </p:nvGrpSpPr>
        <p:grpSpPr>
          <a:xfrm rot="18818796">
            <a:off x="6645410" y="4353514"/>
            <a:ext cx="708149" cy="719415"/>
            <a:chOff x="6170252" y="3438285"/>
            <a:chExt cx="600198" cy="600198"/>
          </a:xfrm>
        </p:grpSpPr>
        <p:sp>
          <p:nvSpPr>
            <p:cNvPr id="77" name="Дуга 76"/>
            <p:cNvSpPr/>
            <p:nvPr/>
          </p:nvSpPr>
          <p:spPr>
            <a:xfrm rot="18953020">
              <a:off x="6238464" y="3504513"/>
              <a:ext cx="463773" cy="463773"/>
            </a:xfrm>
            <a:prstGeom prst="arc">
              <a:avLst/>
            </a:prstGeom>
            <a:ln w="381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Дуга 77"/>
            <p:cNvSpPr/>
            <p:nvPr/>
          </p:nvSpPr>
          <p:spPr>
            <a:xfrm rot="18953020">
              <a:off x="6303270" y="3569319"/>
              <a:ext cx="334162" cy="334162"/>
            </a:xfrm>
            <a:prstGeom prst="arc">
              <a:avLst/>
            </a:prstGeom>
            <a:ln w="381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Дуга 78"/>
            <p:cNvSpPr/>
            <p:nvPr/>
          </p:nvSpPr>
          <p:spPr>
            <a:xfrm rot="18953020">
              <a:off x="6170252" y="3438285"/>
              <a:ext cx="600198" cy="600198"/>
            </a:xfrm>
            <a:prstGeom prst="arc">
              <a:avLst/>
            </a:prstGeom>
            <a:ln w="38100" cap="rnd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6120624" y="5755872"/>
            <a:ext cx="20072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j-lt"/>
              </a:rPr>
              <a:t>STA</a:t>
            </a:r>
            <a:r>
              <a:rPr lang="en-US" sz="2000" baseline="-25000" dirty="0" smtClean="0">
                <a:latin typeface="+mj-lt"/>
              </a:rPr>
              <a:t>1 </a:t>
            </a:r>
            <a:r>
              <a:rPr lang="en-US" sz="2000" dirty="0" smtClean="0">
                <a:latin typeface="+mj-lt"/>
              </a:rPr>
              <a:t>(Laptop)</a:t>
            </a:r>
          </a:p>
          <a:p>
            <a:pPr algn="ctr"/>
            <a:r>
              <a:rPr lang="en-US" sz="2000" i="1" dirty="0" smtClean="0">
                <a:latin typeface="+mj-lt"/>
              </a:rPr>
              <a:t>As legacy device</a:t>
            </a:r>
            <a:endParaRPr lang="ru-RU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175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53371</TotalTime>
  <Words>483</Words>
  <Application>Microsoft Office PowerPoint</Application>
  <PresentationFormat>Экран (4:3)</PresentationFormat>
  <Paragraphs>166</Paragraphs>
  <Slides>11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Cambria Math</vt:lpstr>
      <vt:lpstr>DejaVu Sans</vt:lpstr>
      <vt:lpstr>Segoe UI Symbol</vt:lpstr>
      <vt:lpstr>SF UI Text</vt:lpstr>
      <vt:lpstr>Times New Roman</vt:lpstr>
      <vt:lpstr>ACcord Submission Template</vt:lpstr>
      <vt:lpstr>Non-orthogonal Multiple Channel Access in Wi-Fi</vt:lpstr>
      <vt:lpstr>Motivation</vt:lpstr>
      <vt:lpstr>Basic Idea of Downlink NOMA (1)</vt:lpstr>
      <vt:lpstr>Basic Idea of Downlink NOMA (2)</vt:lpstr>
      <vt:lpstr>TX Scheme</vt:lpstr>
      <vt:lpstr>Example </vt:lpstr>
      <vt:lpstr>Example </vt:lpstr>
      <vt:lpstr>Balance between Link 1 and Link 2</vt:lpstr>
      <vt:lpstr>Testbed. Proof of concept</vt:lpstr>
      <vt:lpstr>Properties</vt:lpstr>
      <vt:lpstr>Straw Poll </vt:lpstr>
    </vt:vector>
  </TitlesOfParts>
  <Manager>khorov@frtk.ru</Manager>
  <Company>IITP RAS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TSN</dc:title>
  <dc:creator>khorov@frtk.ru</dc:creator>
  <cp:lastModifiedBy>Evgeny Khorov</cp:lastModifiedBy>
  <cp:revision>1695</cp:revision>
  <cp:lastPrinted>1998-02-10T13:28:06Z</cp:lastPrinted>
  <dcterms:created xsi:type="dcterms:W3CDTF">2009-12-02T19:05:24Z</dcterms:created>
  <dcterms:modified xsi:type="dcterms:W3CDTF">2018-11-12T06:24:50Z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(1)TaLO26QoDNq4tKYqUpSZgDFhr6CJfCj+tyNG5t5qDEujNcPgTDvTVTjc+SbmwrKU4lwFoT35_x000d_ mEi918zXEF4SYavvf2BcYpkdWIlI29AYRr/Pl2hTNzYjBPEWeQhePV4/mv+efLEeIZk6Osag_x000d_ 2i61edRzFK3HaiRnd0kcrekPYbY=</vt:lpwstr>
  </property>
  <property fmtid="{D5CDD505-2E9C-101B-9397-08002B2CF9AE}" pid="4" name="_new_ms_pID_72543">
    <vt:lpwstr>(4)h+I9xr9z3ispdb9+hLbgQpLOppbKZ9xokL3OLPf+hrfoq5yAYdWCUebDG5Z6JMeiI6RjlSdy
rg9K7iP4TMQ3N7lXpNRZHnUQVGsYmjakbbAcK9a1bLLHVMnf0zGEe+MASXFoi1I4ULz04Pqg
mIdRUNd5l4V+RJ82xYYkm22mGcyEpR5143+oPQS4RKE9tPwpiSY6mf5v8Glwzu0MuoBATo6E
9m/30z5oHkhUk/GbXX</vt:lpwstr>
  </property>
  <property fmtid="{D5CDD505-2E9C-101B-9397-08002B2CF9AE}" pid="5" name="_new_ms_pID_725431">
    <vt:lpwstr>cUaSf8SAODQEj8ojKBgAs3VOtqRzsmRSDbv49tjRiCSPdrqot+0t7D
OHLZB9tMvCXsSUSF0KObooyYI9hiVTDsuN0mqP2wlWPIZAJwobRYeWtacuhD2962fn967qST
4RMN20QAsw0y1v8J1h/KDPy4F/F+sKPOjM2VMrKqlfELlCXkSgwHU50dDOzDN5bhsY1bU32A
zF/ArWZ9fU6Pb79XIi+0pKTHbP4BH1TVZxwj</vt:lpwstr>
  </property>
  <property fmtid="{D5CDD505-2E9C-101B-9397-08002B2CF9AE}" pid="6" name="_new_ms_pID_725432">
    <vt:lpwstr>Xcrvt6q+VFCZzLnFJCwxYPyS5dR6WZ4/kqnx
sP9vv4ZOhrfAX+Mj5mIQHPVCgBz4JlmkKOYK1OfwuEIXemUsiXslOxQg8jpdxC4oNg46Saae
0OIH/PokHm/zbQYBJc/WSDEpL9iqQIbTHtTRuQmJVHd1Fi/oKW090RAcAylAbTmJt6OZCXOH
/D+LQ74+fW5xd60fKKsQZa+OjUKRItioXqbM3skRYXnv7lq8pI8rZ9</vt:lpwstr>
  </property>
  <property fmtid="{D5CDD505-2E9C-101B-9397-08002B2CF9AE}" pid="7" name="sflag">
    <vt:lpwstr>1441618681</vt:lpwstr>
  </property>
  <property fmtid="{D5CDD505-2E9C-101B-9397-08002B2CF9AE}" pid="8" name="_new_ms_pID_725433">
    <vt:lpwstr>raIMSJIdt6slyue+GG
+y581FIb15G5u19ds/V1J7mv/90=</vt:lpwstr>
  </property>
</Properties>
</file>