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71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2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BFF"/>
    <a:srgbClr val="FFCCFF"/>
    <a:srgbClr val="FFE5FF"/>
    <a:srgbClr val="FD9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2332"/>
    </p:cViewPr>
  </p:sorterViewPr>
  <p:notesViewPr>
    <p:cSldViewPr>
      <p:cViewPr varScale="1">
        <p:scale>
          <a:sx n="87" d="100"/>
          <a:sy n="87" d="100"/>
        </p:scale>
        <p:origin x="-2728" y="-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4616" y="6475413"/>
            <a:ext cx="1689309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Xun</a:t>
            </a:r>
            <a:r>
              <a:rPr lang="en-US" dirty="0" smtClean="0"/>
              <a:t> Yang (David),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err="1" smtClean="0"/>
              <a:t>Xun</a:t>
            </a:r>
            <a:r>
              <a:rPr lang="en-US" altLang="zh-CN" dirty="0" smtClean="0"/>
              <a:t> Yang (David), Huawei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err="1" smtClean="0"/>
              <a:t>Xun</a:t>
            </a:r>
            <a:r>
              <a:rPr lang="en-US" altLang="zh-CN" dirty="0" smtClean="0"/>
              <a:t> Yang (David), Huawei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4616" y="6475413"/>
            <a:ext cx="1689309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Xun</a:t>
            </a:r>
            <a:r>
              <a:rPr lang="en-US" dirty="0" smtClean="0"/>
              <a:t> Yang (David),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4616" y="6475413"/>
            <a:ext cx="1689309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err="1" smtClean="0"/>
              <a:t>Xun</a:t>
            </a:r>
            <a:r>
              <a:rPr lang="en-US" altLang="zh-CN" dirty="0" smtClean="0"/>
              <a:t> Yang (David),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4616" y="6475413"/>
            <a:ext cx="1689309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err="1" smtClean="0"/>
              <a:t>Xun</a:t>
            </a:r>
            <a:r>
              <a:rPr lang="en-US" altLang="zh-CN" dirty="0" smtClean="0"/>
              <a:t> Yang (David),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854552" y="6475413"/>
            <a:ext cx="1689373" cy="369332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err="1" smtClean="0"/>
              <a:t>Xun</a:t>
            </a:r>
            <a:r>
              <a:rPr lang="en-US" altLang="zh-CN" dirty="0" smtClean="0"/>
              <a:t> Yang (David), Huawei</a:t>
            </a:r>
          </a:p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54616" y="6475413"/>
            <a:ext cx="1689309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err="1" smtClean="0"/>
              <a:t>Xun</a:t>
            </a:r>
            <a:r>
              <a:rPr lang="en-US" altLang="zh-CN" dirty="0" smtClean="0"/>
              <a:t> Yang (David),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err="1" smtClean="0"/>
              <a:t>Xun</a:t>
            </a:r>
            <a:r>
              <a:rPr lang="en-US" altLang="zh-CN" dirty="0" smtClean="0"/>
              <a:t> Yang (David), Huawei</a:t>
            </a: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err="1" smtClean="0"/>
              <a:t>Xun</a:t>
            </a:r>
            <a:r>
              <a:rPr lang="en-US" altLang="zh-CN" dirty="0" smtClean="0"/>
              <a:t> Yang (David), Huawei</a:t>
            </a:r>
            <a:endParaRPr lang="en-US" altLang="zh-C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err="1" smtClean="0"/>
              <a:t>Xun</a:t>
            </a:r>
            <a:r>
              <a:rPr lang="en-US" altLang="zh-CN" dirty="0" smtClean="0"/>
              <a:t> Yang (David), Huawei</a:t>
            </a:r>
            <a:endParaRPr lang="en-US" altLang="zh-C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4615" y="6475413"/>
            <a:ext cx="1689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err="1" smtClean="0"/>
              <a:t>Xun</a:t>
            </a:r>
            <a:r>
              <a:rPr lang="en-US" dirty="0" smtClean="0"/>
              <a:t> Yang (David),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dirty="0" smtClean="0"/>
              <a:t>802.11-18/1954r0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65315" y="6475413"/>
            <a:ext cx="1478610" cy="184666"/>
          </a:xfrm>
        </p:spPr>
        <p:txBody>
          <a:bodyPr/>
          <a:lstStyle/>
          <a:p>
            <a:r>
              <a:rPr lang="en-US" dirty="0" smtClean="0"/>
              <a:t>Yang </a:t>
            </a:r>
            <a:r>
              <a:rPr lang="en-US" dirty="0" err="1" smtClean="0"/>
              <a:t>Xun</a:t>
            </a:r>
            <a:r>
              <a:rPr lang="en-US" dirty="0" smtClean="0"/>
              <a:t> et al,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83079" y="723900"/>
            <a:ext cx="79248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dirty="0" smtClean="0">
                <a:solidFill>
                  <a:schemeClr val="tx1"/>
                </a:solidFill>
              </a:rPr>
              <a:t>EHT Use Case Discussion: VR Requirement Follow Up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2018-11-11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2339263"/>
              </p:ext>
            </p:extLst>
          </p:nvPr>
        </p:nvGraphicFramePr>
        <p:xfrm>
          <a:off x="385763" y="2576513"/>
          <a:ext cx="8609012" cy="400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5" name="Document" r:id="rId4" imgW="9984240" imgH="4629240" progId="Word.Document.8">
                  <p:embed/>
                </p:oleObj>
              </mc:Choice>
              <mc:Fallback>
                <p:oleObj name="Document" r:id="rId4" imgW="9984240" imgH="462924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763" y="2576513"/>
                        <a:ext cx="8609012" cy="40005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 smtClean="0"/>
              <a:t>[</a:t>
            </a:r>
            <a:r>
              <a:rPr lang="en-US" altLang="zh-CN" sz="1600" dirty="0"/>
              <a:t>1] </a:t>
            </a:r>
            <a:r>
              <a:rPr lang="en-US" altLang="zh-CN" sz="1600" dirty="0" smtClean="0"/>
              <a:t>11-18-0846-02-0wng-802-11-for-sub-7ghz-next-generation-phy-mac</a:t>
            </a:r>
            <a:endParaRPr lang="zh-CN" altLang="en-US" sz="16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2018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Xun</a:t>
            </a:r>
            <a:r>
              <a:rPr lang="en-US" dirty="0" smtClean="0"/>
              <a:t> Yang (David),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14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 smtClean="0">
                <a:latin typeface="+mj-lt"/>
                <a:cs typeface="Calibri" panose="020F0502020204030204" pitchFamily="34" charset="0"/>
              </a:rPr>
              <a:t>Reference [1] has introduced the use case of VR, including the scenario and requirement of throughput and latency</a:t>
            </a:r>
          </a:p>
          <a:p>
            <a:r>
              <a:rPr lang="en-US" altLang="zh-CN" sz="1600" dirty="0" smtClean="0">
                <a:latin typeface="+mj-lt"/>
                <a:cs typeface="Calibri" panose="020F0502020204030204" pitchFamily="34" charset="0"/>
              </a:rPr>
              <a:t>This presentation further analyzes the effect of latency and interference</a:t>
            </a:r>
          </a:p>
          <a:p>
            <a:endParaRPr lang="zh-CN" altLang="en-US" sz="160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854616" y="6475413"/>
            <a:ext cx="1689309" cy="184666"/>
          </a:xfrm>
        </p:spPr>
        <p:txBody>
          <a:bodyPr/>
          <a:lstStyle/>
          <a:p>
            <a:r>
              <a:rPr lang="en-US" dirty="0" err="1" smtClean="0"/>
              <a:t>Xun</a:t>
            </a:r>
            <a:r>
              <a:rPr lang="en-US" dirty="0" smtClean="0"/>
              <a:t> Yang (David), Huawei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9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Background: VR </a:t>
            </a:r>
            <a:r>
              <a:rPr lang="en-US" altLang="zh-CN" dirty="0"/>
              <a:t>Use </a:t>
            </a:r>
            <a:r>
              <a:rPr lang="en-US" altLang="zh-CN" dirty="0" smtClean="0"/>
              <a:t>Cases [1]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46466" y="1743157"/>
            <a:ext cx="5296706" cy="4113213"/>
          </a:xfrm>
        </p:spPr>
        <p:txBody>
          <a:bodyPr/>
          <a:lstStyle/>
          <a:p>
            <a:pPr lvl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>
                <a:latin typeface="+mj-lt"/>
                <a:ea typeface="黑体" pitchFamily="49" charset="-122"/>
                <a:cs typeface="Calibri" panose="020F0502020204030204" pitchFamily="34" charset="0"/>
              </a:rPr>
              <a:t>VR Movie, VR Gaming, Virtual Social, VR Live Broadcasting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Tx/>
              <a:buSzPct val="50000"/>
              <a:buFont typeface="Wingdings" pitchFamily="2" charset="2"/>
              <a:buChar char="p"/>
            </a:pPr>
            <a:r>
              <a:rPr lang="en-US" altLang="zh-CN" sz="1200" dirty="0">
                <a:latin typeface="+mj-lt"/>
                <a:ea typeface="华文细黑"/>
                <a:cs typeface="Calibri" panose="020F0502020204030204" pitchFamily="34" charset="0"/>
              </a:rPr>
              <a:t>AP plays a key role in VR system</a:t>
            </a:r>
          </a:p>
          <a:p>
            <a:pPr lvl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>
                <a:latin typeface="+mj-lt"/>
                <a:ea typeface="黑体" pitchFamily="49" charset="-122"/>
                <a:cs typeface="Calibri" panose="020F0502020204030204" pitchFamily="34" charset="0"/>
              </a:rPr>
              <a:t>Bad Experience: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Tx/>
              <a:buSzPct val="50000"/>
              <a:buFont typeface="Wingdings" pitchFamily="2" charset="2"/>
              <a:buChar char="p"/>
            </a:pPr>
            <a:r>
              <a:rPr lang="en-US" altLang="zh-CN" sz="1200" dirty="0">
                <a:latin typeface="+mj-lt"/>
                <a:ea typeface="华文细黑"/>
                <a:cs typeface="Calibri" panose="020F0502020204030204" pitchFamily="34" charset="0"/>
              </a:rPr>
              <a:t>Insufficient image clarity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Tx/>
              <a:buSzPct val="50000"/>
              <a:buFont typeface="Wingdings" pitchFamily="2" charset="2"/>
              <a:buChar char="p"/>
            </a:pPr>
            <a:r>
              <a:rPr lang="en-US" altLang="zh-CN" sz="1200" dirty="0">
                <a:latin typeface="+mj-lt"/>
                <a:ea typeface="华文细黑"/>
                <a:cs typeface="Calibri" panose="020F0502020204030204" pitchFamily="34" charset="0"/>
              </a:rPr>
              <a:t>Image smearing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Tx/>
              <a:buSzPct val="50000"/>
              <a:buFont typeface="Wingdings" pitchFamily="2" charset="2"/>
              <a:buChar char="p"/>
            </a:pPr>
            <a:r>
              <a:rPr lang="en-US" altLang="zh-CN" sz="1200" dirty="0">
                <a:latin typeface="+mj-lt"/>
                <a:ea typeface="华文细黑"/>
                <a:cs typeface="Calibri" panose="020F0502020204030204" pitchFamily="34" charset="0"/>
              </a:rPr>
              <a:t>Black border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Tx/>
              <a:buSzPct val="50000"/>
              <a:buFont typeface="Wingdings" pitchFamily="2" charset="2"/>
              <a:buChar char="p"/>
            </a:pPr>
            <a:r>
              <a:rPr lang="en-US" altLang="zh-CN" sz="1200" dirty="0">
                <a:latin typeface="+mj-lt"/>
                <a:ea typeface="华文细黑"/>
                <a:cs typeface="Calibri" panose="020F0502020204030204" pitchFamily="34" charset="0"/>
              </a:rPr>
              <a:t>Dizziness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Tx/>
              <a:buSzPct val="50000"/>
              <a:buFont typeface="Wingdings" pitchFamily="2" charset="2"/>
              <a:buChar char="p"/>
            </a:pPr>
            <a:r>
              <a:rPr lang="en-US" altLang="zh-CN" sz="1200" dirty="0">
                <a:latin typeface="+mj-lt"/>
                <a:ea typeface="华文细黑"/>
                <a:cs typeface="Calibri" panose="020F0502020204030204" pitchFamily="34" charset="0"/>
              </a:rPr>
              <a:t>Head display is very heavy because</a:t>
            </a:r>
          </a:p>
          <a:p>
            <a:pPr marL="457200" lvl="1" indent="0" defTabSz="914400" eaLnBrk="0" hangingPunct="0">
              <a:lnSpc>
                <a:spcPct val="140000"/>
              </a:lnSpc>
              <a:spcBef>
                <a:spcPct val="0"/>
              </a:spcBef>
              <a:buClrTx/>
              <a:buSzPct val="50000"/>
            </a:pPr>
            <a:r>
              <a:rPr lang="en-US" altLang="zh-CN" sz="1200" dirty="0">
                <a:latin typeface="+mj-lt"/>
                <a:ea typeface="华文细黑"/>
                <a:cs typeface="Calibri" panose="020F0502020204030204" pitchFamily="34" charset="0"/>
              </a:rPr>
              <a:t>of lots of image processing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altLang="zh-CN" dirty="0" smtClean="0"/>
              <a:t>Nov /2018</a:t>
            </a:r>
            <a:endParaRPr lang="en-GB" altLang="zh-CN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4294967295"/>
          </p:nvPr>
        </p:nvSpPr>
        <p:spPr>
          <a:xfrm>
            <a:off x="6532923" y="6492804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altLang="zh-CN" dirty="0" smtClean="0"/>
              <a:t>David </a:t>
            </a:r>
            <a:r>
              <a:rPr lang="en-GB" altLang="zh-CN" dirty="0" err="1" smtClean="0"/>
              <a:t>Xun</a:t>
            </a:r>
            <a:r>
              <a:rPr lang="en-GB" altLang="zh-CN" dirty="0" smtClean="0"/>
              <a:t> Yang, Huawei, et al</a:t>
            </a:r>
          </a:p>
        </p:txBody>
      </p:sp>
      <p:grpSp>
        <p:nvGrpSpPr>
          <p:cNvPr id="7" name="组合 6"/>
          <p:cNvGrpSpPr/>
          <p:nvPr/>
        </p:nvGrpSpPr>
        <p:grpSpPr>
          <a:xfrm>
            <a:off x="2057400" y="3048000"/>
            <a:ext cx="6245346" cy="3134338"/>
            <a:chOff x="1428083" y="2312331"/>
            <a:chExt cx="6938769" cy="3482344"/>
          </a:xfrm>
        </p:grpSpPr>
        <p:grpSp>
          <p:nvGrpSpPr>
            <p:cNvPr id="8" name="组合 7"/>
            <p:cNvGrpSpPr/>
            <p:nvPr/>
          </p:nvGrpSpPr>
          <p:grpSpPr>
            <a:xfrm>
              <a:off x="1574782" y="2312331"/>
              <a:ext cx="6792070" cy="3482344"/>
              <a:chOff x="582068" y="1810802"/>
              <a:chExt cx="8018032" cy="4110904"/>
            </a:xfrm>
          </p:grpSpPr>
          <p:grpSp>
            <p:nvGrpSpPr>
              <p:cNvPr id="13" name="组合 12"/>
              <p:cNvGrpSpPr/>
              <p:nvPr/>
            </p:nvGrpSpPr>
            <p:grpSpPr>
              <a:xfrm>
                <a:off x="3692611" y="4898654"/>
                <a:ext cx="4029865" cy="1023052"/>
                <a:chOff x="4043112" y="2521842"/>
                <a:chExt cx="4029865" cy="1023052"/>
              </a:xfrm>
            </p:grpSpPr>
            <p:pic>
              <p:nvPicPr>
                <p:cNvPr id="32" name="图片 31"/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43112" y="2608790"/>
                  <a:ext cx="4029865" cy="936104"/>
                </a:xfrm>
                <a:prstGeom prst="rect">
                  <a:avLst/>
                </a:prstGeom>
              </p:spPr>
            </p:pic>
            <p:pic>
              <p:nvPicPr>
                <p:cNvPr id="33" name="图片 32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293065" y="2521842"/>
                  <a:ext cx="792113" cy="1005858"/>
                </a:xfrm>
                <a:prstGeom prst="rect">
                  <a:avLst/>
                </a:prstGeom>
              </p:spPr>
            </p:pic>
            <p:cxnSp>
              <p:nvCxnSpPr>
                <p:cNvPr id="34" name="曲线连接符 33"/>
                <p:cNvCxnSpPr>
                  <a:stCxn id="33" idx="2"/>
                  <a:endCxn id="32" idx="2"/>
                </p:cNvCxnSpPr>
                <p:nvPr/>
              </p:nvCxnSpPr>
              <p:spPr bwMode="auto">
                <a:xfrm rot="16200000" flipH="1">
                  <a:off x="5364986" y="2851835"/>
                  <a:ext cx="17194" cy="1368923"/>
                </a:xfrm>
                <a:prstGeom prst="curvedConnector3">
                  <a:avLst>
                    <a:gd name="adj1" fmla="val 1429534"/>
                  </a:avLst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35921" dir="2700000" algn="ctr" rotWithShape="0">
                    <a:schemeClr val="bg2"/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</a:extLst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14" name="图片 13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82068" y="4842596"/>
                <a:ext cx="4029865" cy="936104"/>
              </a:xfrm>
              <a:prstGeom prst="rect">
                <a:avLst/>
              </a:prstGeom>
            </p:spPr>
          </p:pic>
          <p:pic>
            <p:nvPicPr>
              <p:cNvPr id="15" name="图片 14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17921" y="1810802"/>
                <a:ext cx="2498930" cy="1405649"/>
              </a:xfrm>
              <a:prstGeom prst="rect">
                <a:avLst/>
              </a:prstGeom>
            </p:spPr>
          </p:pic>
          <p:pic>
            <p:nvPicPr>
              <p:cNvPr id="16" name="图片 15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251788" y="3567758"/>
                <a:ext cx="960884" cy="1340768"/>
              </a:xfrm>
              <a:prstGeom prst="rect">
                <a:avLst/>
              </a:prstGeom>
            </p:spPr>
          </p:pic>
          <p:cxnSp>
            <p:nvCxnSpPr>
              <p:cNvPr id="17" name="直接连接符 16"/>
              <p:cNvCxnSpPr/>
              <p:nvPr/>
            </p:nvCxnSpPr>
            <p:spPr bwMode="auto">
              <a:xfrm>
                <a:off x="4481989" y="3467489"/>
                <a:ext cx="1803599" cy="314135"/>
              </a:xfrm>
              <a:prstGeom prst="line">
                <a:avLst/>
              </a:prstGeom>
              <a:ln w="9525" cap="flat" cmpd="sng" algn="ctr">
                <a:solidFill>
                  <a:schemeClr val="tx1"/>
                </a:solidFill>
                <a:prstDash val="dash"/>
                <a:round/>
                <a:headEnd type="arrow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18" name="组合 17"/>
              <p:cNvGrpSpPr/>
              <p:nvPr/>
            </p:nvGrpSpPr>
            <p:grpSpPr>
              <a:xfrm>
                <a:off x="3118748" y="1903023"/>
                <a:ext cx="1424727" cy="1859475"/>
                <a:chOff x="3855777" y="2077615"/>
                <a:chExt cx="1424727" cy="1859475"/>
              </a:xfrm>
            </p:grpSpPr>
            <p:pic>
              <p:nvPicPr>
                <p:cNvPr id="30" name="图片 29"/>
                <p:cNvPicPr>
                  <a:picLocks noChangeAspect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855777" y="2919428"/>
                  <a:ext cx="1424727" cy="1017662"/>
                </a:xfrm>
                <a:prstGeom prst="rect">
                  <a:avLst/>
                </a:prstGeom>
              </p:spPr>
            </p:pic>
            <p:pic>
              <p:nvPicPr>
                <p:cNvPr id="31" name="图片 30"/>
                <p:cNvPicPr>
                  <a:picLocks noChangeAspect="1"/>
                </p:cNvPicPr>
                <p:nvPr/>
              </p:nvPicPr>
              <p:blipFill>
                <a:blip r:embed="rId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118297" y="2077615"/>
                  <a:ext cx="922424" cy="922424"/>
                </a:xfrm>
                <a:prstGeom prst="rect">
                  <a:avLst/>
                </a:prstGeom>
              </p:spPr>
            </p:pic>
          </p:grpSp>
          <p:cxnSp>
            <p:nvCxnSpPr>
              <p:cNvPr id="19" name="直接连接符 18"/>
              <p:cNvCxnSpPr/>
              <p:nvPr/>
            </p:nvCxnSpPr>
            <p:spPr bwMode="auto">
              <a:xfrm flipH="1">
                <a:off x="2975419" y="3684177"/>
                <a:ext cx="510455" cy="1280434"/>
              </a:xfrm>
              <a:prstGeom prst="line">
                <a:avLst/>
              </a:prstGeom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直接连接符 19"/>
              <p:cNvCxnSpPr/>
              <p:nvPr/>
            </p:nvCxnSpPr>
            <p:spPr bwMode="auto">
              <a:xfrm>
                <a:off x="3861114" y="3710567"/>
                <a:ext cx="814481" cy="1132284"/>
              </a:xfrm>
              <a:prstGeom prst="line">
                <a:avLst/>
              </a:prstGeom>
              <a:ln w="9525" cap="flat" cmpd="sng" algn="ctr">
                <a:solidFill>
                  <a:schemeClr val="tx1"/>
                </a:solidFill>
                <a:prstDash val="dash"/>
                <a:round/>
                <a:headEnd type="arrow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1" name="矩形 20"/>
              <p:cNvSpPr/>
              <p:nvPr/>
            </p:nvSpPr>
            <p:spPr>
              <a:xfrm>
                <a:off x="7348950" y="2523307"/>
                <a:ext cx="1062747" cy="3633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sz="1200" dirty="0">
                    <a:solidFill>
                      <a:schemeClr val="tx1"/>
                    </a:solidFill>
                    <a:cs typeface="Calibri" panose="020F0502020204030204" pitchFamily="34" charset="0"/>
                  </a:rPr>
                  <a:t>Cloud VR</a:t>
                </a:r>
              </a:p>
            </p:txBody>
          </p:sp>
          <p:sp>
            <p:nvSpPr>
              <p:cNvPr id="22" name="矩形 21"/>
              <p:cNvSpPr/>
              <p:nvPr/>
            </p:nvSpPr>
            <p:spPr>
              <a:xfrm>
                <a:off x="7344855" y="3941675"/>
                <a:ext cx="1062747" cy="3633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sz="1200" dirty="0">
                    <a:solidFill>
                      <a:schemeClr val="tx1"/>
                    </a:solidFill>
                    <a:cs typeface="Calibri" panose="020F0502020204030204" pitchFamily="34" charset="0"/>
                  </a:rPr>
                  <a:t>Home VR</a:t>
                </a:r>
              </a:p>
            </p:txBody>
          </p:sp>
          <p:sp>
            <p:nvSpPr>
              <p:cNvPr id="23" name="矩形 22"/>
              <p:cNvSpPr/>
              <p:nvPr/>
            </p:nvSpPr>
            <p:spPr>
              <a:xfrm>
                <a:off x="7356541" y="5238899"/>
                <a:ext cx="1243559" cy="3633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sz="1200" dirty="0">
                    <a:solidFill>
                      <a:schemeClr val="tx1"/>
                    </a:solidFill>
                    <a:cs typeface="Calibri" panose="020F0502020204030204" pitchFamily="34" charset="0"/>
                  </a:rPr>
                  <a:t>Portable VR</a:t>
                </a:r>
              </a:p>
            </p:txBody>
          </p:sp>
          <p:grpSp>
            <p:nvGrpSpPr>
              <p:cNvPr id="24" name="组合 23"/>
              <p:cNvGrpSpPr/>
              <p:nvPr/>
            </p:nvGrpSpPr>
            <p:grpSpPr>
              <a:xfrm rot="417474">
                <a:off x="4389370" y="2804149"/>
                <a:ext cx="1190011" cy="561112"/>
                <a:chOff x="4267786" y="2815718"/>
                <a:chExt cx="1190011" cy="561112"/>
              </a:xfrm>
              <a:effectLst/>
            </p:grpSpPr>
            <p:cxnSp>
              <p:nvCxnSpPr>
                <p:cNvPr id="28" name="直接连接符 27"/>
                <p:cNvCxnSpPr/>
                <p:nvPr/>
              </p:nvCxnSpPr>
              <p:spPr bwMode="auto">
                <a:xfrm rot="21182526" flipH="1">
                  <a:off x="4267786" y="2815718"/>
                  <a:ext cx="1064074" cy="487150"/>
                </a:xfrm>
                <a:prstGeom prst="line">
                  <a:avLst/>
                </a:prstGeom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arrow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</a:extLst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直接连接符 28"/>
                <p:cNvCxnSpPr/>
                <p:nvPr/>
              </p:nvCxnSpPr>
              <p:spPr bwMode="auto">
                <a:xfrm rot="21182526" flipH="1">
                  <a:off x="4365418" y="2892550"/>
                  <a:ext cx="1092379" cy="484280"/>
                </a:xfrm>
                <a:prstGeom prst="line">
                  <a:avLst/>
                </a:prstGeom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arrow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</a:extLst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5" name="直接连接符 24"/>
              <p:cNvCxnSpPr/>
              <p:nvPr/>
            </p:nvCxnSpPr>
            <p:spPr bwMode="auto">
              <a:xfrm>
                <a:off x="4477601" y="3604863"/>
                <a:ext cx="1801251" cy="319766"/>
              </a:xfrm>
              <a:prstGeom prst="line">
                <a:avLst/>
              </a:prstGeom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6" name="直接连接符 25"/>
              <p:cNvCxnSpPr/>
              <p:nvPr/>
            </p:nvCxnSpPr>
            <p:spPr bwMode="auto">
              <a:xfrm flipH="1">
                <a:off x="3112012" y="3705168"/>
                <a:ext cx="498237" cy="1273143"/>
              </a:xfrm>
              <a:prstGeom prst="line">
                <a:avLst/>
              </a:prstGeom>
              <a:ln w="9525" cap="flat" cmpd="sng" algn="ctr">
                <a:solidFill>
                  <a:schemeClr val="tx1"/>
                </a:solidFill>
                <a:prstDash val="dash"/>
                <a:round/>
                <a:headEnd type="arrow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" name="直接连接符 26"/>
              <p:cNvCxnSpPr/>
              <p:nvPr/>
            </p:nvCxnSpPr>
            <p:spPr bwMode="auto">
              <a:xfrm>
                <a:off x="4061885" y="3711754"/>
                <a:ext cx="786322" cy="1117143"/>
              </a:xfrm>
              <a:prstGeom prst="line">
                <a:avLst/>
              </a:prstGeom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8083" y="3815290"/>
              <a:ext cx="1072614" cy="1340768"/>
            </a:xfrm>
            <a:prstGeom prst="rect">
              <a:avLst/>
            </a:prstGeom>
          </p:spPr>
        </p:pic>
        <p:grpSp>
          <p:nvGrpSpPr>
            <p:cNvPr id="10" name="组合 9"/>
            <p:cNvGrpSpPr/>
            <p:nvPr/>
          </p:nvGrpSpPr>
          <p:grpSpPr>
            <a:xfrm rot="3682310">
              <a:off x="2968898" y="3397129"/>
              <a:ext cx="331442" cy="1270843"/>
              <a:chOff x="3787938" y="4001161"/>
              <a:chExt cx="331442" cy="1152941"/>
            </a:xfrm>
          </p:grpSpPr>
          <p:cxnSp>
            <p:nvCxnSpPr>
              <p:cNvPr id="11" name="直接连接符 10"/>
              <p:cNvCxnSpPr/>
              <p:nvPr/>
            </p:nvCxnSpPr>
            <p:spPr bwMode="auto">
              <a:xfrm flipH="1">
                <a:off x="3787938" y="4001161"/>
                <a:ext cx="223796" cy="1152941"/>
              </a:xfrm>
              <a:prstGeom prst="line">
                <a:avLst/>
              </a:prstGeom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直接连接符 11"/>
              <p:cNvCxnSpPr/>
              <p:nvPr/>
            </p:nvCxnSpPr>
            <p:spPr bwMode="auto">
              <a:xfrm flipH="1">
                <a:off x="3899910" y="4021333"/>
                <a:ext cx="219470" cy="1132769"/>
              </a:xfrm>
              <a:prstGeom prst="line">
                <a:avLst/>
              </a:prstGeom>
              <a:ln w="9525" cap="flat" cmpd="sng" algn="ctr">
                <a:solidFill>
                  <a:schemeClr val="tx1"/>
                </a:solidFill>
                <a:prstDash val="dash"/>
                <a:round/>
                <a:headEnd type="arrow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pic>
        <p:nvPicPr>
          <p:cNvPr id="38" name="图片 3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4917" y="1681626"/>
            <a:ext cx="2881853" cy="1448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768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Background: VR </a:t>
            </a:r>
            <a:r>
              <a:rPr lang="en-US" altLang="zh-CN" dirty="0"/>
              <a:t>Requirement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pPr lvl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>
                <a:latin typeface="+mj-lt"/>
                <a:ea typeface="黑体" pitchFamily="49" charset="-122"/>
                <a:cs typeface="Calibri" panose="020F0502020204030204" pitchFamily="34" charset="0"/>
              </a:rPr>
              <a:t>The requirement of VR is calculated in the following table</a:t>
            </a:r>
          </a:p>
          <a:p>
            <a:pPr lvl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600" b="0" dirty="0">
              <a:latin typeface="+mj-lt"/>
              <a:ea typeface="黑体" pitchFamily="49" charset="-122"/>
              <a:cs typeface="Calibri" panose="020F0502020204030204" pitchFamily="34" charset="0"/>
            </a:endParaRPr>
          </a:p>
          <a:p>
            <a:pPr lvl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600" b="0" dirty="0">
              <a:latin typeface="+mj-lt"/>
              <a:ea typeface="黑体" pitchFamily="49" charset="-122"/>
              <a:cs typeface="Calibri" panose="020F0502020204030204" pitchFamily="34" charset="0"/>
            </a:endParaRPr>
          </a:p>
          <a:p>
            <a:pPr lvl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600" b="0" dirty="0">
              <a:latin typeface="+mj-lt"/>
              <a:ea typeface="黑体" pitchFamily="49" charset="-122"/>
              <a:cs typeface="Calibri" panose="020F0502020204030204" pitchFamily="34" charset="0"/>
            </a:endParaRPr>
          </a:p>
          <a:p>
            <a:pPr lvl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600" b="0" dirty="0">
              <a:latin typeface="+mj-lt"/>
              <a:ea typeface="黑体" pitchFamily="49" charset="-122"/>
              <a:cs typeface="Calibri" panose="020F0502020204030204" pitchFamily="34" charset="0"/>
            </a:endParaRPr>
          </a:p>
          <a:p>
            <a:pPr lvl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600" b="0" dirty="0">
              <a:latin typeface="+mj-lt"/>
              <a:ea typeface="黑体" pitchFamily="49" charset="-122"/>
              <a:cs typeface="Calibri" panose="020F0502020204030204" pitchFamily="34" charset="0"/>
            </a:endParaRPr>
          </a:p>
          <a:p>
            <a:pPr lvl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600" b="0" dirty="0">
              <a:latin typeface="+mj-lt"/>
              <a:ea typeface="黑体" pitchFamily="49" charset="-122"/>
              <a:cs typeface="Calibri" panose="020F0502020204030204" pitchFamily="34" charset="0"/>
            </a:endParaRPr>
          </a:p>
          <a:p>
            <a:pPr lvl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600" b="0" dirty="0">
              <a:latin typeface="+mj-lt"/>
              <a:ea typeface="黑体" pitchFamily="49" charset="-122"/>
              <a:cs typeface="Calibri" panose="020F0502020204030204" pitchFamily="34" charset="0"/>
            </a:endParaRPr>
          </a:p>
          <a:p>
            <a:pPr lvl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600" b="0" dirty="0">
              <a:latin typeface="+mj-lt"/>
              <a:ea typeface="黑体" pitchFamily="49" charset="-122"/>
              <a:cs typeface="Calibri" panose="020F0502020204030204" pitchFamily="34" charset="0"/>
            </a:endParaRPr>
          </a:p>
          <a:p>
            <a:pPr lvl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 smtClean="0">
                <a:latin typeface="+mj-lt"/>
                <a:ea typeface="黑体" pitchFamily="49" charset="-122"/>
                <a:cs typeface="Calibri" panose="020F0502020204030204" pitchFamily="34" charset="0"/>
              </a:rPr>
              <a:t>Typical requirement of VR for Wireless Transmission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Tx/>
              <a:buSzPct val="50000"/>
              <a:buFont typeface="Wingdings" pitchFamily="2" charset="2"/>
              <a:buChar char="p"/>
            </a:pPr>
            <a:r>
              <a:rPr lang="en-US" altLang="zh-CN" sz="1200" dirty="0" smtClean="0">
                <a:latin typeface="+mj-lt"/>
                <a:ea typeface="华文细黑"/>
                <a:cs typeface="Calibri" panose="020F0502020204030204" pitchFamily="34" charset="0"/>
              </a:rPr>
              <a:t>Raw </a:t>
            </a:r>
            <a:r>
              <a:rPr lang="en-US" altLang="zh-CN" sz="1200" dirty="0">
                <a:latin typeface="+mj-lt"/>
                <a:ea typeface="华文细黑"/>
                <a:cs typeface="Calibri" panose="020F0502020204030204" pitchFamily="34" charset="0"/>
              </a:rPr>
              <a:t>stream or lightly compressed stream is preferred </a:t>
            </a:r>
            <a:r>
              <a:rPr lang="en-US" altLang="zh-CN" sz="1200" dirty="0" smtClean="0">
                <a:latin typeface="+mj-lt"/>
                <a:ea typeface="华文细黑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n-US" altLang="zh-CN" sz="1200" dirty="0" smtClean="0">
                <a:latin typeface="+mj-lt"/>
                <a:ea typeface="华文细黑"/>
                <a:cs typeface="Calibri" panose="020F0502020204030204" pitchFamily="34" charset="0"/>
              </a:rPr>
              <a:t> </a:t>
            </a:r>
            <a:r>
              <a:rPr lang="en-US" altLang="zh-CN" sz="1200" dirty="0">
                <a:latin typeface="+mj-lt"/>
                <a:ea typeface="华文细黑"/>
                <a:cs typeface="Calibri" panose="020F0502020204030204" pitchFamily="34" charset="0"/>
              </a:rPr>
              <a:t>PHY Link Throughput &gt; </a:t>
            </a:r>
            <a:r>
              <a:rPr lang="en-US" altLang="zh-CN" sz="1200" dirty="0" smtClean="0">
                <a:latin typeface="+mj-lt"/>
                <a:ea typeface="华文细黑"/>
                <a:cs typeface="Calibri" panose="020F0502020204030204" pitchFamily="34" charset="0"/>
              </a:rPr>
              <a:t>30Gbps</a:t>
            </a:r>
            <a:endParaRPr lang="en-US" altLang="zh-CN" sz="1200" dirty="0">
              <a:latin typeface="+mj-lt"/>
              <a:ea typeface="华文细黑"/>
              <a:cs typeface="Calibri" panose="020F0502020204030204" pitchFamily="34" charset="0"/>
            </a:endParaRPr>
          </a:p>
          <a:p>
            <a:pPr lvl="1">
              <a:lnSpc>
                <a:spcPct val="140000"/>
              </a:lnSpc>
              <a:spcBef>
                <a:spcPct val="0"/>
              </a:spcBef>
              <a:buSzPct val="50000"/>
              <a:buFont typeface="Wingdings" pitchFamily="2" charset="2"/>
              <a:buChar char="p"/>
            </a:pPr>
            <a:r>
              <a:rPr lang="en-US" altLang="zh-CN" sz="1200" dirty="0">
                <a:latin typeface="+mj-lt"/>
                <a:ea typeface="华文细黑"/>
                <a:cs typeface="Calibri" panose="020F0502020204030204" pitchFamily="34" charset="0"/>
              </a:rPr>
              <a:t>The total latency should be ≤20ms, </a:t>
            </a:r>
          </a:p>
          <a:p>
            <a:pPr lvl="2"/>
            <a:r>
              <a:rPr lang="en-US" altLang="zh-CN" sz="1000" dirty="0">
                <a:latin typeface="+mj-lt"/>
                <a:cs typeface="Calibri" panose="020F0502020204030204" pitchFamily="34" charset="0"/>
              </a:rPr>
              <a:t>total latency(video) = </a:t>
            </a:r>
            <a:r>
              <a:rPr lang="en-US" altLang="zh-CN" sz="1000" dirty="0" err="1">
                <a:latin typeface="+mj-lt"/>
                <a:cs typeface="Calibri" panose="020F0502020204030204" pitchFamily="34" charset="0"/>
              </a:rPr>
              <a:t>T_trans</a:t>
            </a:r>
            <a:r>
              <a:rPr lang="en-US" altLang="zh-CN" sz="1000" dirty="0">
                <a:latin typeface="+mj-lt"/>
                <a:cs typeface="Calibri" panose="020F0502020204030204" pitchFamily="34" charset="0"/>
              </a:rPr>
              <a:t>(Data) + T(Decompression) + T(Rendering) + T(Display); </a:t>
            </a:r>
          </a:p>
          <a:p>
            <a:pPr lvl="2"/>
            <a:r>
              <a:rPr lang="en-US" altLang="zh-CN" sz="1000" dirty="0">
                <a:latin typeface="+mj-lt"/>
                <a:cs typeface="Calibri" panose="020F0502020204030204" pitchFamily="34" charset="0"/>
              </a:rPr>
              <a:t>total latency(game) = </a:t>
            </a:r>
            <a:r>
              <a:rPr lang="en-US" altLang="zh-CN" sz="1000" dirty="0" err="1">
                <a:latin typeface="+mj-lt"/>
                <a:cs typeface="Calibri" panose="020F0502020204030204" pitchFamily="34" charset="0"/>
              </a:rPr>
              <a:t>T_trans</a:t>
            </a:r>
            <a:r>
              <a:rPr lang="en-US" altLang="zh-CN" sz="1000" dirty="0">
                <a:latin typeface="+mj-lt"/>
                <a:cs typeface="Calibri" panose="020F0502020204030204" pitchFamily="34" charset="0"/>
              </a:rPr>
              <a:t>(Data) + </a:t>
            </a:r>
            <a:r>
              <a:rPr lang="en-US" altLang="zh-CN" sz="1000" dirty="0" err="1">
                <a:latin typeface="+mj-lt"/>
                <a:cs typeface="Calibri" panose="020F0502020204030204" pitchFamily="34" charset="0"/>
              </a:rPr>
              <a:t>T_trans</a:t>
            </a:r>
            <a:r>
              <a:rPr lang="en-US" altLang="zh-CN" sz="1000" dirty="0">
                <a:latin typeface="+mj-lt"/>
                <a:cs typeface="Calibri" panose="020F0502020204030204" pitchFamily="34" charset="0"/>
              </a:rPr>
              <a:t>(Control) + T(Compression) + T(Decompression) + T(Rendering) + T(Display</a:t>
            </a:r>
            <a:r>
              <a:rPr lang="en-US" altLang="zh-CN" sz="1000" dirty="0" smtClean="0">
                <a:latin typeface="+mj-lt"/>
                <a:cs typeface="Calibri" panose="020F0502020204030204" pitchFamily="34" charset="0"/>
              </a:rPr>
              <a:t>)</a:t>
            </a:r>
            <a:endParaRPr lang="en-US" altLang="zh-CN" sz="100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625674"/>
              </p:ext>
            </p:extLst>
          </p:nvPr>
        </p:nvGraphicFramePr>
        <p:xfrm>
          <a:off x="265904" y="2362200"/>
          <a:ext cx="8610604" cy="2542544"/>
        </p:xfrm>
        <a:graphic>
          <a:graphicData uri="http://schemas.openxmlformats.org/drawingml/2006/table">
            <a:tbl>
              <a:tblPr firstRow="1" bandRow="1"/>
              <a:tblGrid>
                <a:gridCol w="7727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415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6235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8875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0584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161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0600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6235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98126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981265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981265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625561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</a:tblGrid>
              <a:tr h="3964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PPD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Horizontal</a:t>
                      </a:r>
                      <a:r>
                        <a:rPr lang="en-US" altLang="zh-CN" sz="900" baseline="0" dirty="0" smtClean="0">
                          <a:latin typeface="+mj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FOV</a:t>
                      </a:r>
                      <a:endParaRPr lang="zh-CN" altLang="en-US" sz="900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Vertical FOV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Monocular Video Resolution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Bits per</a:t>
                      </a:r>
                      <a:r>
                        <a:rPr lang="en-US" altLang="zh-CN" sz="900" baseline="0" dirty="0" smtClean="0">
                          <a:latin typeface="+mj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Pixel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Frame Rate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Yuv444/ yuv420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solidFill>
                            <a:srgbClr val="FFFF00"/>
                          </a:solidFill>
                          <a:latin typeface="+mj-lt"/>
                          <a:cs typeface="Calibri" panose="020F0502020204030204" pitchFamily="34" charset="0"/>
                        </a:rPr>
                        <a:t>Raw Rate (</a:t>
                      </a:r>
                      <a:r>
                        <a:rPr lang="en-US" altLang="zh-CN" sz="900" dirty="0" err="1" smtClean="0">
                          <a:solidFill>
                            <a:srgbClr val="FFFF00"/>
                          </a:solidFill>
                          <a:latin typeface="+mj-lt"/>
                          <a:cs typeface="Calibri" panose="020F0502020204030204" pitchFamily="34" charset="0"/>
                        </a:rPr>
                        <a:t>Gbps</a:t>
                      </a:r>
                      <a:r>
                        <a:rPr lang="en-US" altLang="zh-CN" sz="900" dirty="0" smtClean="0">
                          <a:solidFill>
                            <a:srgbClr val="FFFF00"/>
                          </a:solidFill>
                          <a:latin typeface="+mj-lt"/>
                          <a:cs typeface="Calibri" panose="020F0502020204030204" pitchFamily="34" charset="0"/>
                        </a:rPr>
                        <a:t>)</a:t>
                      </a:r>
                      <a:endParaRPr lang="zh-CN" altLang="en-US" sz="900" dirty="0">
                        <a:solidFill>
                          <a:srgbClr val="FFFF00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solidFill>
                            <a:srgbClr val="FFFF00"/>
                          </a:solidFill>
                          <a:latin typeface="+mj-lt"/>
                          <a:cs typeface="Calibri" panose="020F0502020204030204" pitchFamily="34" charset="0"/>
                        </a:rPr>
                        <a:t>Lightly Compressed</a:t>
                      </a:r>
                      <a:r>
                        <a:rPr lang="en-US" altLang="zh-CN" sz="900" baseline="0" dirty="0" smtClean="0">
                          <a:solidFill>
                            <a:srgbClr val="FFFF00"/>
                          </a:solidFill>
                          <a:latin typeface="+mj-lt"/>
                          <a:cs typeface="Calibri" panose="020F0502020204030204" pitchFamily="34" charset="0"/>
                        </a:rPr>
                        <a:t> Rate (</a:t>
                      </a:r>
                      <a:r>
                        <a:rPr lang="en-US" altLang="zh-CN" sz="900" baseline="0" dirty="0" err="1" smtClean="0">
                          <a:solidFill>
                            <a:srgbClr val="FFFF00"/>
                          </a:solidFill>
                          <a:latin typeface="+mj-lt"/>
                          <a:cs typeface="Calibri" panose="020F0502020204030204" pitchFamily="34" charset="0"/>
                        </a:rPr>
                        <a:t>Gbps</a:t>
                      </a:r>
                      <a:r>
                        <a:rPr lang="en-US" altLang="zh-CN" sz="900" baseline="0" dirty="0" smtClean="0">
                          <a:solidFill>
                            <a:srgbClr val="FFFF00"/>
                          </a:solidFill>
                          <a:latin typeface="+mj-lt"/>
                          <a:cs typeface="Calibri" panose="020F0502020204030204" pitchFamily="34" charset="0"/>
                        </a:rPr>
                        <a:t>)</a:t>
                      </a:r>
                      <a:endParaRPr lang="zh-CN" altLang="en-US" sz="900" dirty="0">
                        <a:solidFill>
                          <a:srgbClr val="FFFF00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solidFill>
                            <a:srgbClr val="FFFF00"/>
                          </a:solidFill>
                          <a:latin typeface="+mj-lt"/>
                          <a:cs typeface="Calibri" panose="020F0502020204030204" pitchFamily="34" charset="0"/>
                        </a:rPr>
                        <a:t>Compressed Rate (</a:t>
                      </a:r>
                      <a:r>
                        <a:rPr lang="en-US" altLang="zh-CN" sz="900" dirty="0" err="1" smtClean="0">
                          <a:solidFill>
                            <a:srgbClr val="FFFF00"/>
                          </a:solidFill>
                          <a:latin typeface="+mj-lt"/>
                          <a:cs typeface="Calibri" panose="020F0502020204030204" pitchFamily="34" charset="0"/>
                        </a:rPr>
                        <a:t>Gbps</a:t>
                      </a:r>
                      <a:r>
                        <a:rPr lang="en-US" altLang="zh-CN" sz="900" dirty="0" smtClean="0">
                          <a:solidFill>
                            <a:srgbClr val="FFFF00"/>
                          </a:solidFill>
                          <a:latin typeface="+mj-lt"/>
                          <a:cs typeface="Calibri" panose="020F0502020204030204" pitchFamily="34" charset="0"/>
                        </a:rPr>
                        <a:t>)</a:t>
                      </a:r>
                      <a:endParaRPr lang="zh-CN" altLang="en-US" sz="900" dirty="0">
                        <a:solidFill>
                          <a:srgbClr val="FFFF00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RTT Latency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8292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b="1" dirty="0" smtClean="0">
                          <a:latin typeface="+mj-lt"/>
                          <a:cs typeface="Calibri" panose="020F0502020204030204" pitchFamily="34" charset="0"/>
                        </a:rPr>
                        <a:t>Partial Immersion</a:t>
                      </a:r>
                      <a:endParaRPr lang="zh-CN" altLang="en-US" sz="9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30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210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100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6300*3000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12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60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3/1.5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2D,</a:t>
                      </a:r>
                      <a:r>
                        <a:rPr lang="en-US" altLang="zh-CN" sz="900" baseline="0" dirty="0" smtClean="0">
                          <a:latin typeface="+mj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40.83/ 20.42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2D, 4.08/ 2.04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en-US" altLang="zh-CN" sz="900" b="0" dirty="0" smtClean="0">
                          <a:latin typeface="+mj-lt"/>
                          <a:cs typeface="Calibri" panose="020F0502020204030204" pitchFamily="34" charset="0"/>
                        </a:rPr>
                        <a:t>D</a:t>
                      </a: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, 0.20/ 0.10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10ms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8292">
                <a:tc vMerge="1">
                  <a:txBody>
                    <a:bodyPr/>
                    <a:lstStyle/>
                    <a:p>
                      <a:pPr algn="ctr"/>
                      <a:endParaRPr lang="zh-CN" altLang="en-US" sz="105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3D,</a:t>
                      </a:r>
                      <a:r>
                        <a:rPr lang="en-US" altLang="zh-CN" sz="900" baseline="0" dirty="0" smtClean="0">
                          <a:latin typeface="+mj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81.66/ 40.84</a:t>
                      </a:r>
                      <a:endParaRPr lang="zh-CN" altLang="en-US" sz="900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3D,</a:t>
                      </a:r>
                      <a:r>
                        <a:rPr lang="en-US" altLang="zh-CN" sz="900" baseline="0" dirty="0" smtClean="0">
                          <a:latin typeface="+mj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9.66/4.04</a:t>
                      </a:r>
                      <a:endParaRPr lang="zh-CN" altLang="en-US" sz="900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3D,</a:t>
                      </a:r>
                      <a:r>
                        <a:rPr lang="en-US" altLang="zh-CN" sz="900" baseline="0" dirty="0" smtClean="0">
                          <a:latin typeface="+mj-lt"/>
                          <a:cs typeface="Calibri" panose="020F0502020204030204" pitchFamily="34" charset="0"/>
                        </a:rPr>
                        <a:t> 0.</a:t>
                      </a: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48/0.20</a:t>
                      </a:r>
                      <a:endParaRPr lang="zh-CN" altLang="en-US" sz="900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8253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latin typeface="+mj-lt"/>
                          <a:cs typeface="Calibri" panose="020F0502020204030204" pitchFamily="34" charset="0"/>
                        </a:rPr>
                        <a:t>Deep Immersion</a:t>
                      </a:r>
                      <a:endParaRPr lang="zh-CN" altLang="en-US" sz="900" b="1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45</a:t>
                      </a:r>
                      <a:endParaRPr lang="zh-CN" altLang="en-US" sz="900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360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100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16200*4500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12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90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3/1.5</a:t>
                      </a:r>
                      <a:endParaRPr lang="zh-CN" altLang="en-US" sz="900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2D, 236.20/118.10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2D, 23.6/ 11.8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2D, 1.18/0.59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5ms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825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05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05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05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3D, 472.40/236.20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3D, 47.2/23.6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3D, 2.36/1.18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8253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b="1" dirty="0" smtClean="0">
                          <a:latin typeface="+mj-lt"/>
                          <a:cs typeface="Calibri" panose="020F0502020204030204" pitchFamily="34" charset="0"/>
                        </a:rPr>
                        <a:t>Ultimate Immersion</a:t>
                      </a:r>
                      <a:endParaRPr lang="zh-CN" altLang="en-US" sz="9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60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360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120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21600*7200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12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144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3/1.5</a:t>
                      </a:r>
                      <a:endParaRPr lang="zh-CN" altLang="en-US" sz="900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2D, 806.22/403.11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2D, 80.62/ 40.31</a:t>
                      </a:r>
                      <a:endParaRPr lang="zh-CN" altLang="en-US" sz="900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2D, 4.03/2.02</a:t>
                      </a:r>
                      <a:endParaRPr lang="zh-CN" altLang="en-US" sz="900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5ms</a:t>
                      </a:r>
                      <a:endParaRPr lang="zh-CN" altLang="en-US" sz="900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8253">
                <a:tc vMerge="1">
                  <a:txBody>
                    <a:bodyPr/>
                    <a:lstStyle/>
                    <a:p>
                      <a:pPr algn="ctr"/>
                      <a:endParaRPr lang="zh-CN" altLang="en-US" sz="105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05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3D, 1612.44/806.22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3D, 161.24/80.62</a:t>
                      </a:r>
                      <a:endParaRPr lang="zh-CN" altLang="en-US" sz="900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3D, 8.06/4.03</a:t>
                      </a:r>
                      <a:endParaRPr lang="zh-CN" altLang="en-US" sz="900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05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7" name="矩形 6"/>
          <p:cNvSpPr/>
          <p:nvPr/>
        </p:nvSpPr>
        <p:spPr>
          <a:xfrm>
            <a:off x="5456237" y="4910495"/>
            <a:ext cx="352853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altLang="zh-CN" sz="1100" dirty="0" smtClean="0">
                <a:cs typeface="Calibri" panose="020F0502020204030204" pitchFamily="34" charset="0"/>
              </a:rPr>
              <a:t>* Assuming the compression ratio is 1/200 (H.265)</a:t>
            </a:r>
            <a:endParaRPr lang="en-US" altLang="zh-CN" sz="1100" dirty="0">
              <a:cs typeface="Calibri" panose="020F0502020204030204" pitchFamily="34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11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854616" y="6475413"/>
            <a:ext cx="1689309" cy="184666"/>
          </a:xfrm>
        </p:spPr>
        <p:txBody>
          <a:bodyPr/>
          <a:lstStyle/>
          <a:p>
            <a:r>
              <a:rPr lang="en-US" dirty="0" err="1" smtClean="0"/>
              <a:t>Xun</a:t>
            </a:r>
            <a:r>
              <a:rPr lang="en-US" dirty="0" smtClean="0"/>
              <a:t> Yang (David), Huawei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93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Case1: Latency from Compression/Decompression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b="1" dirty="0" smtClean="0">
                <a:latin typeface="+mj-lt"/>
                <a:cs typeface="Calibri" panose="020F0502020204030204" pitchFamily="34" charset="0"/>
              </a:rPr>
              <a:t>Image/Video compression and</a:t>
            </a:r>
            <a:r>
              <a:rPr lang="en-US" altLang="zh-CN" sz="1600" b="1" dirty="0">
                <a:latin typeface="+mj-lt"/>
                <a:cs typeface="Calibri" panose="020F0502020204030204" pitchFamily="34" charset="0"/>
              </a:rPr>
              <a:t> </a:t>
            </a:r>
            <a:r>
              <a:rPr lang="en-US" altLang="zh-CN" sz="1600" b="1" dirty="0" smtClean="0">
                <a:latin typeface="+mj-lt"/>
                <a:cs typeface="Calibri" panose="020F0502020204030204" pitchFamily="34" charset="0"/>
              </a:rPr>
              <a:t>decompression are good for reduce required data rate, but they increase the system latency at the same time</a:t>
            </a:r>
          </a:p>
          <a:p>
            <a:pPr lvl="1"/>
            <a:r>
              <a:rPr lang="en-US" altLang="zh-CN" sz="1200" dirty="0" smtClean="0">
                <a:latin typeface="+mj-lt"/>
                <a:cs typeface="Calibri" panose="020F0502020204030204" pitchFamily="34" charset="0"/>
              </a:rPr>
              <a:t>Usually either compression or decompression takes several tens of </a:t>
            </a:r>
            <a:r>
              <a:rPr lang="en-US" altLang="zh-CN" sz="1200" dirty="0" err="1" smtClean="0">
                <a:latin typeface="+mj-lt"/>
                <a:cs typeface="Calibri" panose="020F0502020204030204" pitchFamily="34" charset="0"/>
              </a:rPr>
              <a:t>ms</a:t>
            </a:r>
            <a:r>
              <a:rPr lang="en-US" altLang="zh-CN" sz="1200" dirty="0">
                <a:latin typeface="+mj-lt"/>
                <a:cs typeface="Calibri" panose="020F0502020204030204" pitchFamily="34" charset="0"/>
              </a:rPr>
              <a:t> </a:t>
            </a:r>
            <a:r>
              <a:rPr lang="en-US" altLang="zh-CN" sz="1200" dirty="0" smtClean="0">
                <a:latin typeface="+mj-lt"/>
                <a:cs typeface="Calibri" panose="020F0502020204030204" pitchFamily="34" charset="0"/>
                <a:sym typeface="Wingdings" panose="05000000000000000000" pitchFamily="2" charset="2"/>
              </a:rPr>
              <a:t> 10ms for each is an extremely small number</a:t>
            </a:r>
            <a:endParaRPr lang="en-US" altLang="zh-CN" sz="1200" dirty="0" smtClean="0">
              <a:latin typeface="+mj-lt"/>
              <a:cs typeface="Calibri" panose="020F0502020204030204" pitchFamily="34" charset="0"/>
            </a:endParaRPr>
          </a:p>
          <a:p>
            <a:endParaRPr lang="zh-CN" altLang="en-US" sz="1600" dirty="0">
              <a:latin typeface="+mj-lt"/>
              <a:cs typeface="Calibri" panose="020F0502020204030204" pitchFamily="34" charset="0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107504" y="3124594"/>
            <a:ext cx="3072550" cy="2971406"/>
            <a:chOff x="323528" y="2884294"/>
            <a:chExt cx="3072550" cy="3274658"/>
          </a:xfrm>
        </p:grpSpPr>
        <p:grpSp>
          <p:nvGrpSpPr>
            <p:cNvPr id="15" name="组合 14"/>
            <p:cNvGrpSpPr/>
            <p:nvPr/>
          </p:nvGrpSpPr>
          <p:grpSpPr>
            <a:xfrm>
              <a:off x="323528" y="3212976"/>
              <a:ext cx="3072550" cy="2945976"/>
              <a:chOff x="914567" y="3140968"/>
              <a:chExt cx="3072550" cy="2945976"/>
            </a:xfrm>
          </p:grpSpPr>
          <p:pic>
            <p:nvPicPr>
              <p:cNvPr id="7" name="图片 6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07704" y="4165257"/>
                <a:ext cx="1086276" cy="775911"/>
              </a:xfrm>
              <a:prstGeom prst="rect">
                <a:avLst/>
              </a:prstGeom>
            </p:spPr>
          </p:pic>
          <p:pic>
            <p:nvPicPr>
              <p:cNvPr id="8" name="图片 7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98814" y="3140968"/>
                <a:ext cx="504056" cy="504056"/>
              </a:xfrm>
              <a:prstGeom prst="rect">
                <a:avLst/>
              </a:prstGeom>
            </p:spPr>
          </p:pic>
          <p:pic>
            <p:nvPicPr>
              <p:cNvPr id="9" name="图片 8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14567" y="5373216"/>
                <a:ext cx="3072550" cy="713728"/>
              </a:xfrm>
              <a:prstGeom prst="rect">
                <a:avLst/>
              </a:prstGeom>
            </p:spPr>
          </p:pic>
          <p:cxnSp>
            <p:nvCxnSpPr>
              <p:cNvPr id="11" name="直接箭头连接符 10"/>
              <p:cNvCxnSpPr>
                <a:stCxn id="8" idx="2"/>
                <a:endCxn id="7" idx="0"/>
              </p:cNvCxnSpPr>
              <p:nvPr/>
            </p:nvCxnSpPr>
            <p:spPr bwMode="auto">
              <a:xfrm>
                <a:off x="2450842" y="3645024"/>
                <a:ext cx="0" cy="520233"/>
              </a:xfrm>
              <a:prstGeom prst="straightConnector1">
                <a:avLst/>
              </a:prstGeom>
              <a:ln>
                <a:tailEnd type="triangle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" name="直接箭头连接符 12"/>
              <p:cNvCxnSpPr>
                <a:stCxn id="7" idx="2"/>
                <a:endCxn id="9" idx="0"/>
              </p:cNvCxnSpPr>
              <p:nvPr/>
            </p:nvCxnSpPr>
            <p:spPr bwMode="auto">
              <a:xfrm>
                <a:off x="2450842" y="4941168"/>
                <a:ext cx="0" cy="432048"/>
              </a:xfrm>
              <a:prstGeom prst="straightConnector1">
                <a:avLst/>
              </a:prstGeom>
              <a:ln>
                <a:tailEnd type="triangle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6" name="矩形 15"/>
            <p:cNvSpPr/>
            <p:nvPr/>
          </p:nvSpPr>
          <p:spPr>
            <a:xfrm>
              <a:off x="2111831" y="2884294"/>
              <a:ext cx="848309" cy="307777"/>
            </a:xfrm>
            <a:prstGeom prst="rect">
              <a:avLst/>
            </a:prstGeom>
            <a:solidFill>
              <a:srgbClr val="0070C0"/>
            </a:solidFill>
          </p:spPr>
          <p:txBody>
            <a:bodyPr wrap="none">
              <a:spAutoFit/>
            </a:bodyPr>
            <a:lstStyle/>
            <a:p>
              <a:r>
                <a:rPr lang="en-US" altLang="zh-CN" sz="1400" dirty="0" smtClean="0">
                  <a:solidFill>
                    <a:schemeClr val="bg1"/>
                  </a:solidFill>
                </a:rPr>
                <a:t>VR Video</a:t>
              </a:r>
              <a:endParaRPr lang="zh-CN" alt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8" name="矩形 27"/>
          <p:cNvSpPr/>
          <p:nvPr/>
        </p:nvSpPr>
        <p:spPr bwMode="auto">
          <a:xfrm>
            <a:off x="2344364" y="5442261"/>
            <a:ext cx="2709388" cy="59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0975" marR="0" indent="-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宋体" charset="-122"/>
                <a:cs typeface="Calibri" panose="020F0502020204030204" pitchFamily="34" charset="0"/>
              </a:rPr>
              <a:t>T(Decompression)=10ms</a:t>
            </a:r>
          </a:p>
          <a:p>
            <a:pPr marL="180975" marR="0" indent="-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宋体" charset="-122"/>
                <a:cs typeface="Calibri" panose="020F0502020204030204" pitchFamily="34" charset="0"/>
              </a:rPr>
              <a:t>T(Rendering</a:t>
            </a:r>
            <a:r>
              <a:rPr lang="en-US" altLang="zh-CN" sz="1200" dirty="0" smtClean="0">
                <a:ea typeface="宋体" charset="-122"/>
                <a:cs typeface="Calibri" panose="020F0502020204030204" pitchFamily="34" charset="0"/>
              </a:rPr>
              <a:t>) ~= 3ms</a:t>
            </a:r>
          </a:p>
          <a:p>
            <a:pPr marL="180975" indent="-180975">
              <a:buClr>
                <a:srgbClr val="CC9900"/>
              </a:buClr>
              <a:buFont typeface="Arial" panose="020B0604020202020204" pitchFamily="34" charset="0"/>
              <a:buChar char="•"/>
            </a:pPr>
            <a:r>
              <a:rPr lang="en-US" altLang="zh-CN" sz="1200" dirty="0" smtClean="0">
                <a:ea typeface="宋体" charset="-122"/>
                <a:cs typeface="Calibri" panose="020F0502020204030204" pitchFamily="34" charset="0"/>
              </a:rPr>
              <a:t>T(Display) </a:t>
            </a:r>
            <a:r>
              <a:rPr lang="en-US" altLang="zh-CN" sz="1200" dirty="0">
                <a:ea typeface="宋体" charset="-122"/>
                <a:cs typeface="Calibri" panose="020F0502020204030204" pitchFamily="34" charset="0"/>
              </a:rPr>
              <a:t>~= 5ms</a:t>
            </a:r>
            <a:endParaRPr lang="zh-CN" altLang="en-US" sz="1200" dirty="0">
              <a:ea typeface="宋体" charset="-122"/>
              <a:cs typeface="Calibri" panose="020F0502020204030204" pitchFamily="34" charset="0"/>
            </a:endParaRPr>
          </a:p>
          <a:p>
            <a:pPr marL="180975" marR="0" indent="-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Arial" panose="020B0604020202020204" pitchFamily="34" charset="0"/>
              <a:buChar char="•"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73063" y="4957197"/>
            <a:ext cx="103586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dirty="0" err="1" smtClean="0">
                <a:ea typeface="宋体" charset="-122"/>
                <a:cs typeface="Calibri" panose="020F0502020204030204" pitchFamily="34" charset="0"/>
              </a:rPr>
              <a:t>T_trans</a:t>
            </a:r>
            <a:r>
              <a:rPr lang="en-US" altLang="zh-CN" sz="1200" dirty="0" smtClean="0">
                <a:ea typeface="宋体" charset="-122"/>
                <a:cs typeface="Calibri" panose="020F0502020204030204" pitchFamily="34" charset="0"/>
              </a:rPr>
              <a:t>(Data)</a:t>
            </a:r>
            <a:endParaRPr lang="zh-CN" altLang="en-US" sz="1200" dirty="0"/>
          </a:p>
        </p:txBody>
      </p:sp>
      <p:grpSp>
        <p:nvGrpSpPr>
          <p:cNvPr id="34" name="组合 33"/>
          <p:cNvGrpSpPr/>
          <p:nvPr/>
        </p:nvGrpSpPr>
        <p:grpSpPr>
          <a:xfrm>
            <a:off x="4349737" y="3124594"/>
            <a:ext cx="3072550" cy="2966882"/>
            <a:chOff x="4768768" y="2884293"/>
            <a:chExt cx="3072550" cy="3274659"/>
          </a:xfrm>
        </p:grpSpPr>
        <p:grpSp>
          <p:nvGrpSpPr>
            <p:cNvPr id="26" name="组合 25"/>
            <p:cNvGrpSpPr/>
            <p:nvPr/>
          </p:nvGrpSpPr>
          <p:grpSpPr>
            <a:xfrm>
              <a:off x="4768768" y="2884293"/>
              <a:ext cx="3072550" cy="3274659"/>
              <a:chOff x="4572000" y="2884293"/>
              <a:chExt cx="3072550" cy="3274659"/>
            </a:xfrm>
          </p:grpSpPr>
          <p:grpSp>
            <p:nvGrpSpPr>
              <p:cNvPr id="17" name="组合 16"/>
              <p:cNvGrpSpPr/>
              <p:nvPr/>
            </p:nvGrpSpPr>
            <p:grpSpPr>
              <a:xfrm>
                <a:off x="4572000" y="3212976"/>
                <a:ext cx="3072550" cy="2945976"/>
                <a:chOff x="914567" y="3140968"/>
                <a:chExt cx="3072550" cy="2945976"/>
              </a:xfrm>
            </p:grpSpPr>
            <p:pic>
              <p:nvPicPr>
                <p:cNvPr id="18" name="图片 17"/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907704" y="4165257"/>
                  <a:ext cx="1086276" cy="775911"/>
                </a:xfrm>
                <a:prstGeom prst="rect">
                  <a:avLst/>
                </a:prstGeom>
              </p:spPr>
            </p:pic>
            <p:pic>
              <p:nvPicPr>
                <p:cNvPr id="19" name="图片 18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198814" y="3140968"/>
                  <a:ext cx="504056" cy="504056"/>
                </a:xfrm>
                <a:prstGeom prst="rect">
                  <a:avLst/>
                </a:prstGeom>
              </p:spPr>
            </p:pic>
            <p:pic>
              <p:nvPicPr>
                <p:cNvPr id="20" name="图片 19"/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914567" y="5373216"/>
                  <a:ext cx="3072550" cy="713728"/>
                </a:xfrm>
                <a:prstGeom prst="rect">
                  <a:avLst/>
                </a:prstGeom>
              </p:spPr>
            </p:pic>
            <p:cxnSp>
              <p:nvCxnSpPr>
                <p:cNvPr id="21" name="直接箭头连接符 20"/>
                <p:cNvCxnSpPr/>
                <p:nvPr/>
              </p:nvCxnSpPr>
              <p:spPr bwMode="auto">
                <a:xfrm>
                  <a:off x="2517999" y="3674952"/>
                  <a:ext cx="0" cy="520233"/>
                </a:xfrm>
                <a:prstGeom prst="straightConnector1">
                  <a:avLst/>
                </a:prstGeom>
                <a:ln>
                  <a:tailEnd type="triangle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直接箭头连接符 21"/>
                <p:cNvCxnSpPr/>
                <p:nvPr/>
              </p:nvCxnSpPr>
              <p:spPr bwMode="auto">
                <a:xfrm>
                  <a:off x="2517999" y="4891082"/>
                  <a:ext cx="0" cy="432048"/>
                </a:xfrm>
                <a:prstGeom prst="straightConnector1">
                  <a:avLst/>
                </a:prstGeom>
                <a:ln>
                  <a:tailEnd type="triangle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4" name="矩形 23"/>
              <p:cNvSpPr/>
              <p:nvPr/>
            </p:nvSpPr>
            <p:spPr>
              <a:xfrm>
                <a:off x="6360303" y="2884293"/>
                <a:ext cx="857927" cy="307777"/>
              </a:xfrm>
              <a:prstGeom prst="rect">
                <a:avLst/>
              </a:prstGeom>
              <a:solidFill>
                <a:srgbClr val="0070C0"/>
              </a:solidFill>
            </p:spPr>
            <p:txBody>
              <a:bodyPr wrap="none">
                <a:spAutoFit/>
              </a:bodyPr>
              <a:lstStyle/>
              <a:p>
                <a:r>
                  <a:rPr lang="en-US" altLang="zh-CN" sz="1400" dirty="0" smtClean="0">
                    <a:solidFill>
                      <a:schemeClr val="bg1"/>
                    </a:solidFill>
                  </a:rPr>
                  <a:t>VR Game</a:t>
                </a:r>
                <a:endParaRPr lang="zh-CN" altLang="en-US" sz="1400" dirty="0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31" name="直接箭头连接符 30"/>
            <p:cNvCxnSpPr/>
            <p:nvPr/>
          </p:nvCxnSpPr>
          <p:spPr bwMode="auto">
            <a:xfrm flipV="1">
              <a:off x="6232015" y="4963090"/>
              <a:ext cx="0" cy="432048"/>
            </a:xfrm>
            <a:prstGeom prst="straightConnector1">
              <a:avLst/>
            </a:prstGeom>
            <a:ln>
              <a:tailEnd type="triangle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直接箭头连接符 32"/>
            <p:cNvCxnSpPr/>
            <p:nvPr/>
          </p:nvCxnSpPr>
          <p:spPr bwMode="auto">
            <a:xfrm flipV="1">
              <a:off x="6228184" y="3725862"/>
              <a:ext cx="0" cy="520233"/>
            </a:xfrm>
            <a:prstGeom prst="straightConnector1">
              <a:avLst/>
            </a:prstGeom>
            <a:ln>
              <a:tailEnd type="triangle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5" name="矩形 34"/>
          <p:cNvSpPr/>
          <p:nvPr/>
        </p:nvSpPr>
        <p:spPr bwMode="auto">
          <a:xfrm>
            <a:off x="6438120" y="5442261"/>
            <a:ext cx="2709388" cy="59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0975" marR="0" indent="-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宋体" charset="-122"/>
                <a:cs typeface="Calibri" panose="020F0502020204030204" pitchFamily="34" charset="0"/>
              </a:rPr>
              <a:t>T(Decompression)=10ms</a:t>
            </a:r>
          </a:p>
          <a:p>
            <a:pPr marL="180975" indent="-180975">
              <a:buClr>
                <a:srgbClr val="CC9900"/>
              </a:buClr>
              <a:buFont typeface="Arial" panose="020B0604020202020204" pitchFamily="34" charset="0"/>
              <a:buChar char="•"/>
            </a:pPr>
            <a:r>
              <a:rPr lang="en-US" altLang="zh-CN" sz="1200" dirty="0">
                <a:ea typeface="宋体" charset="-122"/>
                <a:cs typeface="Calibri" panose="020F0502020204030204" pitchFamily="34" charset="0"/>
              </a:rPr>
              <a:t>T(Rendering) ~= </a:t>
            </a:r>
            <a:r>
              <a:rPr lang="en-US" altLang="zh-CN" sz="1200" dirty="0" smtClean="0">
                <a:ea typeface="宋体" charset="-122"/>
                <a:cs typeface="Calibri" panose="020F0502020204030204" pitchFamily="34" charset="0"/>
              </a:rPr>
              <a:t>3ms</a:t>
            </a:r>
            <a:endParaRPr lang="zh-CN" altLang="en-US" sz="1200" dirty="0">
              <a:ea typeface="宋体" charset="-122"/>
              <a:cs typeface="Calibri" panose="020F0502020204030204" pitchFamily="34" charset="0"/>
            </a:endParaRPr>
          </a:p>
          <a:p>
            <a:pPr marL="180975" indent="-180975">
              <a:buClr>
                <a:srgbClr val="CC9900"/>
              </a:buClr>
              <a:buFont typeface="Arial" panose="020B0604020202020204" pitchFamily="34" charset="0"/>
              <a:buChar char="•"/>
            </a:pPr>
            <a:r>
              <a:rPr lang="en-US" altLang="zh-CN" sz="1200" dirty="0">
                <a:ea typeface="宋体" charset="-122"/>
                <a:cs typeface="Calibri" panose="020F0502020204030204" pitchFamily="34" charset="0"/>
              </a:rPr>
              <a:t>T(Display) ~= 5ms</a:t>
            </a:r>
            <a:endParaRPr lang="zh-CN" altLang="en-US" sz="1200" dirty="0">
              <a:ea typeface="宋体" charset="-122"/>
              <a:cs typeface="Calibri" panose="020F0502020204030204" pitchFamily="34" charset="0"/>
            </a:endParaRPr>
          </a:p>
          <a:p>
            <a:pPr marL="180975" marR="0" indent="-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Arial" panose="020B0604020202020204" pitchFamily="34" charset="0"/>
              <a:buChar char="•"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36" name="矩形 35"/>
          <p:cNvSpPr/>
          <p:nvPr/>
        </p:nvSpPr>
        <p:spPr bwMode="auto">
          <a:xfrm>
            <a:off x="6442436" y="3453064"/>
            <a:ext cx="2709388" cy="59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0975" marR="0" indent="-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宋体" charset="-122"/>
                <a:cs typeface="Calibri" panose="020F0502020204030204" pitchFamily="34" charset="0"/>
              </a:rPr>
              <a:t>T(Compression)=10ms</a:t>
            </a:r>
          </a:p>
          <a:p>
            <a:pPr marL="180975" indent="-180975">
              <a:buClr>
                <a:srgbClr val="CC9900"/>
              </a:buClr>
              <a:buFont typeface="Arial" panose="020B0604020202020204" pitchFamily="34" charset="0"/>
              <a:buChar char="•"/>
            </a:pPr>
            <a:endParaRPr lang="zh-CN" altLang="en-US" sz="1200" dirty="0">
              <a:ea typeface="宋体" charset="-122"/>
              <a:cs typeface="Calibri" panose="020F0502020204030204" pitchFamily="34" charset="0"/>
            </a:endParaRPr>
          </a:p>
          <a:p>
            <a:pPr marL="180975" marR="0" indent="-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Arial" panose="020B0604020202020204" pitchFamily="34" charset="0"/>
              <a:buChar char="•"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6029717" y="5004073"/>
            <a:ext cx="103586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dirty="0" err="1" smtClean="0">
                <a:ea typeface="宋体" charset="-122"/>
                <a:cs typeface="Calibri" panose="020F0502020204030204" pitchFamily="34" charset="0"/>
              </a:rPr>
              <a:t>T_trans</a:t>
            </a:r>
            <a:r>
              <a:rPr lang="en-US" altLang="zh-CN" sz="1200" dirty="0" smtClean="0">
                <a:ea typeface="宋体" charset="-122"/>
                <a:cs typeface="Calibri" panose="020F0502020204030204" pitchFamily="34" charset="0"/>
              </a:rPr>
              <a:t>(Data)</a:t>
            </a:r>
            <a:endParaRPr lang="zh-CN" altLang="en-US" sz="1200" dirty="0"/>
          </a:p>
        </p:txBody>
      </p:sp>
      <p:sp>
        <p:nvSpPr>
          <p:cNvPr id="38" name="矩形 37"/>
          <p:cNvSpPr/>
          <p:nvPr/>
        </p:nvSpPr>
        <p:spPr>
          <a:xfrm>
            <a:off x="4630397" y="4999356"/>
            <a:ext cx="120674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dirty="0" err="1" smtClean="0">
                <a:ea typeface="宋体" charset="-122"/>
                <a:cs typeface="Calibri" panose="020F0502020204030204" pitchFamily="34" charset="0"/>
              </a:rPr>
              <a:t>T_trans</a:t>
            </a:r>
            <a:r>
              <a:rPr lang="en-US" altLang="zh-CN" sz="1200" dirty="0" smtClean="0">
                <a:ea typeface="宋体" charset="-122"/>
                <a:cs typeface="Calibri" panose="020F0502020204030204" pitchFamily="34" charset="0"/>
              </a:rPr>
              <a:t>(Control)</a:t>
            </a:r>
            <a:endParaRPr lang="zh-CN" altLang="en-US" sz="1200" dirty="0"/>
          </a:p>
        </p:txBody>
      </p:sp>
      <p:sp>
        <p:nvSpPr>
          <p:cNvPr id="3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32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854616" y="6475413"/>
            <a:ext cx="1689309" cy="184666"/>
          </a:xfrm>
        </p:spPr>
        <p:txBody>
          <a:bodyPr/>
          <a:lstStyle/>
          <a:p>
            <a:r>
              <a:rPr lang="en-US" dirty="0" err="1" smtClean="0"/>
              <a:t>Xun</a:t>
            </a:r>
            <a:r>
              <a:rPr lang="en-US" dirty="0" smtClean="0"/>
              <a:t> Yang (David), Huawei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96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Analysis of Data Rate and Latency from Compression and/or Decompression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 smtClean="0">
                <a:cs typeface="Calibri" panose="020F0502020204030204" pitchFamily="34" charset="0"/>
              </a:rPr>
              <a:t>total </a:t>
            </a:r>
            <a:r>
              <a:rPr lang="en-US" altLang="zh-CN" sz="1600" dirty="0">
                <a:cs typeface="Calibri" panose="020F0502020204030204" pitchFamily="34" charset="0"/>
              </a:rPr>
              <a:t>latency(video) </a:t>
            </a:r>
            <a:endParaRPr lang="en-US" altLang="zh-CN" sz="1600" dirty="0" smtClean="0">
              <a:cs typeface="Calibri" panose="020F0502020204030204" pitchFamily="34" charset="0"/>
            </a:endParaRPr>
          </a:p>
          <a:p>
            <a:pPr lvl="1"/>
            <a:r>
              <a:rPr lang="en-US" altLang="zh-CN" sz="1200" dirty="0" err="1" smtClean="0">
                <a:cs typeface="Calibri" panose="020F0502020204030204" pitchFamily="34" charset="0"/>
              </a:rPr>
              <a:t>T_trans</a:t>
            </a:r>
            <a:r>
              <a:rPr lang="en-US" altLang="zh-CN" sz="1200" dirty="0" smtClean="0">
                <a:cs typeface="Calibri" panose="020F0502020204030204" pitchFamily="34" charset="0"/>
              </a:rPr>
              <a:t>(Data</a:t>
            </a:r>
            <a:r>
              <a:rPr lang="en-US" altLang="zh-CN" sz="1200" dirty="0">
                <a:cs typeface="Calibri" panose="020F0502020204030204" pitchFamily="34" charset="0"/>
              </a:rPr>
              <a:t>) + T(Decompression) + T(Rendering) + T(Display</a:t>
            </a:r>
            <a:r>
              <a:rPr lang="en-US" altLang="zh-CN" sz="1200" dirty="0" smtClean="0">
                <a:cs typeface="Calibri" panose="020F0502020204030204" pitchFamily="34" charset="0"/>
              </a:rPr>
              <a:t>) = </a:t>
            </a:r>
            <a:r>
              <a:rPr lang="en-US" altLang="zh-CN" sz="1200" dirty="0" err="1">
                <a:cs typeface="Calibri" panose="020F0502020204030204" pitchFamily="34" charset="0"/>
              </a:rPr>
              <a:t>T_trans</a:t>
            </a:r>
            <a:r>
              <a:rPr lang="en-US" altLang="zh-CN" sz="1200" dirty="0">
                <a:cs typeface="Calibri" panose="020F0502020204030204" pitchFamily="34" charset="0"/>
              </a:rPr>
              <a:t>(Data) </a:t>
            </a:r>
            <a:r>
              <a:rPr lang="en-US" altLang="zh-CN" sz="1200" dirty="0">
                <a:latin typeface="+mj-lt"/>
                <a:cs typeface="Calibri" panose="020F0502020204030204" pitchFamily="34" charset="0"/>
              </a:rPr>
              <a:t>+ </a:t>
            </a:r>
            <a:r>
              <a:rPr lang="en-US" altLang="zh-CN" sz="1200" dirty="0" smtClean="0">
                <a:latin typeface="+mj-lt"/>
                <a:cs typeface="Calibri" panose="020F0502020204030204" pitchFamily="34" charset="0"/>
              </a:rPr>
              <a:t>10 </a:t>
            </a:r>
            <a:r>
              <a:rPr lang="en-US" altLang="zh-CN" sz="1200" dirty="0">
                <a:latin typeface="+mj-lt"/>
                <a:cs typeface="Calibri" panose="020F0502020204030204" pitchFamily="34" charset="0"/>
              </a:rPr>
              <a:t>+ </a:t>
            </a:r>
            <a:r>
              <a:rPr lang="en-US" altLang="zh-CN" sz="1200" dirty="0" smtClean="0">
                <a:latin typeface="+mj-lt"/>
                <a:cs typeface="Calibri" panose="020F0502020204030204" pitchFamily="34" charset="0"/>
              </a:rPr>
              <a:t>3 </a:t>
            </a:r>
            <a:r>
              <a:rPr lang="en-US" altLang="zh-CN" sz="1200" dirty="0">
                <a:latin typeface="+mj-lt"/>
                <a:cs typeface="Calibri" panose="020F0502020204030204" pitchFamily="34" charset="0"/>
              </a:rPr>
              <a:t>+ </a:t>
            </a:r>
            <a:r>
              <a:rPr lang="en-US" altLang="zh-CN" sz="1200" dirty="0" smtClean="0">
                <a:latin typeface="+mj-lt"/>
                <a:cs typeface="Calibri" panose="020F0502020204030204" pitchFamily="34" charset="0"/>
              </a:rPr>
              <a:t>5 </a:t>
            </a:r>
            <a:r>
              <a:rPr lang="en-US" altLang="zh-CN" sz="1200" dirty="0" smtClean="0">
                <a:latin typeface="+mj-lt"/>
                <a:ea typeface="黑体" panose="02010609060101010101" pitchFamily="49" charset="-122"/>
                <a:cs typeface="Calibri" panose="020F0502020204030204" pitchFamily="34" charset="0"/>
              </a:rPr>
              <a:t>≤ 20ms </a:t>
            </a:r>
            <a:r>
              <a:rPr lang="en-US" altLang="zh-CN" sz="1200" dirty="0" smtClean="0">
                <a:latin typeface="+mj-lt"/>
                <a:ea typeface="黑体" panose="02010609060101010101" pitchFamily="49" charset="-122"/>
                <a:cs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en-US" altLang="zh-CN" sz="1200" dirty="0" err="1">
                <a:cs typeface="Calibri" panose="020F0502020204030204" pitchFamily="34" charset="0"/>
              </a:rPr>
              <a:t>T_trans</a:t>
            </a:r>
            <a:r>
              <a:rPr lang="en-US" altLang="zh-CN" sz="1200" dirty="0">
                <a:cs typeface="Calibri" panose="020F0502020204030204" pitchFamily="34" charset="0"/>
              </a:rPr>
              <a:t>(Data) </a:t>
            </a:r>
            <a:r>
              <a:rPr lang="en-US" altLang="zh-CN" sz="1200" dirty="0" smtClean="0">
                <a:ea typeface="黑体" panose="02010609060101010101" pitchFamily="49" charset="-122"/>
                <a:cs typeface="Calibri" panose="020F0502020204030204" pitchFamily="34" charset="0"/>
              </a:rPr>
              <a:t>≤ 2ms</a:t>
            </a:r>
          </a:p>
          <a:p>
            <a:pPr lvl="1"/>
            <a:r>
              <a:rPr lang="en-US" altLang="zh-CN" sz="1200" dirty="0" smtClean="0">
                <a:latin typeface="+mj-lt"/>
                <a:ea typeface="黑体" panose="02010609060101010101" pitchFamily="49" charset="-122"/>
                <a:cs typeface="Calibri" panose="020F0502020204030204" pitchFamily="34" charset="0"/>
              </a:rPr>
              <a:t>The transmission latency for data could be </a:t>
            </a:r>
            <a:r>
              <a:rPr lang="en-US" altLang="zh-CN" sz="1200" dirty="0" smtClean="0">
                <a:latin typeface="+mj-lt"/>
                <a:ea typeface="黑体" panose="02010609060101010101" pitchFamily="49" charset="-122"/>
                <a:cs typeface="Calibri" panose="020F0502020204030204" pitchFamily="34" charset="0"/>
              </a:rPr>
              <a:t>met for video</a:t>
            </a:r>
            <a:endParaRPr lang="en-US" altLang="zh-CN" sz="1200" b="1" dirty="0">
              <a:latin typeface="+mj-lt"/>
              <a:cs typeface="Calibri" panose="020F0502020204030204" pitchFamily="34" charset="0"/>
            </a:endParaRPr>
          </a:p>
          <a:p>
            <a:r>
              <a:rPr lang="en-US" altLang="zh-CN" sz="1600" dirty="0">
                <a:cs typeface="Calibri" panose="020F0502020204030204" pitchFamily="34" charset="0"/>
              </a:rPr>
              <a:t>total latency(game</a:t>
            </a:r>
            <a:r>
              <a:rPr lang="en-US" altLang="zh-CN" sz="1600" dirty="0" smtClean="0">
                <a:cs typeface="Calibri" panose="020F0502020204030204" pitchFamily="34" charset="0"/>
              </a:rPr>
              <a:t>)</a:t>
            </a:r>
          </a:p>
          <a:p>
            <a:pPr lvl="1"/>
            <a:r>
              <a:rPr lang="en-US" altLang="zh-CN" sz="1200" dirty="0" smtClean="0">
                <a:cs typeface="Calibri" panose="020F0502020204030204" pitchFamily="34" charset="0"/>
              </a:rPr>
              <a:t> </a:t>
            </a:r>
            <a:r>
              <a:rPr lang="en-US" altLang="zh-CN" sz="1200" dirty="0" err="1" smtClean="0">
                <a:cs typeface="Calibri" panose="020F0502020204030204" pitchFamily="34" charset="0"/>
              </a:rPr>
              <a:t>T_trans</a:t>
            </a:r>
            <a:r>
              <a:rPr lang="en-US" altLang="zh-CN" sz="1200" dirty="0" smtClean="0">
                <a:cs typeface="Calibri" panose="020F0502020204030204" pitchFamily="34" charset="0"/>
              </a:rPr>
              <a:t>(Data</a:t>
            </a:r>
            <a:r>
              <a:rPr lang="en-US" altLang="zh-CN" sz="1200" dirty="0">
                <a:cs typeface="Calibri" panose="020F0502020204030204" pitchFamily="34" charset="0"/>
              </a:rPr>
              <a:t>) + </a:t>
            </a:r>
            <a:r>
              <a:rPr lang="en-US" altLang="zh-CN" sz="1200" dirty="0" err="1">
                <a:cs typeface="Calibri" panose="020F0502020204030204" pitchFamily="34" charset="0"/>
              </a:rPr>
              <a:t>T_trans</a:t>
            </a:r>
            <a:r>
              <a:rPr lang="en-US" altLang="zh-CN" sz="1200" dirty="0">
                <a:cs typeface="Calibri" panose="020F0502020204030204" pitchFamily="34" charset="0"/>
              </a:rPr>
              <a:t>(Control) + T(Compression) + T(Decompression) + T(Rendering) + T(Display</a:t>
            </a:r>
            <a:r>
              <a:rPr lang="en-US" altLang="zh-CN" sz="1200" dirty="0" smtClean="0">
                <a:cs typeface="Calibri" panose="020F0502020204030204" pitchFamily="34" charset="0"/>
              </a:rPr>
              <a:t>) </a:t>
            </a:r>
          </a:p>
          <a:p>
            <a:pPr marL="400050" lvl="1" indent="0">
              <a:buNone/>
            </a:pPr>
            <a:r>
              <a:rPr lang="en-US" altLang="zh-CN" sz="1200" dirty="0" smtClean="0">
                <a:cs typeface="Calibri" panose="020F0502020204030204" pitchFamily="34" charset="0"/>
              </a:rPr>
              <a:t>       = </a:t>
            </a:r>
            <a:r>
              <a:rPr lang="en-US" altLang="zh-CN" sz="1200" dirty="0" err="1">
                <a:cs typeface="Calibri" panose="020F0502020204030204" pitchFamily="34" charset="0"/>
              </a:rPr>
              <a:t>T_trans</a:t>
            </a:r>
            <a:r>
              <a:rPr lang="en-US" altLang="zh-CN" sz="1200" dirty="0">
                <a:cs typeface="Calibri" panose="020F0502020204030204" pitchFamily="34" charset="0"/>
              </a:rPr>
              <a:t>(Data) + </a:t>
            </a:r>
            <a:r>
              <a:rPr lang="en-US" altLang="zh-CN" sz="1200" dirty="0" err="1">
                <a:cs typeface="Calibri" panose="020F0502020204030204" pitchFamily="34" charset="0"/>
              </a:rPr>
              <a:t>T_trans</a:t>
            </a:r>
            <a:r>
              <a:rPr lang="en-US" altLang="zh-CN" sz="1200" dirty="0">
                <a:cs typeface="Calibri" panose="020F0502020204030204" pitchFamily="34" charset="0"/>
              </a:rPr>
              <a:t>(Control) </a:t>
            </a:r>
            <a:r>
              <a:rPr lang="en-US" altLang="zh-CN" sz="1200" dirty="0" smtClean="0">
                <a:cs typeface="Calibri" panose="020F0502020204030204" pitchFamily="34" charset="0"/>
              </a:rPr>
              <a:t>+28</a:t>
            </a:r>
            <a:endParaRPr lang="en-US" altLang="zh-CN" sz="1200" dirty="0">
              <a:cs typeface="Calibri" panose="020F0502020204030204" pitchFamily="34" charset="0"/>
            </a:endParaRPr>
          </a:p>
          <a:p>
            <a:pPr lvl="1"/>
            <a:r>
              <a:rPr lang="en-US" altLang="zh-CN" sz="1200" b="1" dirty="0" smtClean="0">
                <a:latin typeface="+mj-lt"/>
              </a:rPr>
              <a:t>It is impossible to meet the latency requirement of VR (20ms)</a:t>
            </a:r>
            <a:r>
              <a:rPr lang="en-US" altLang="zh-CN" sz="1200" b="1" dirty="0">
                <a:latin typeface="+mj-lt"/>
                <a:sym typeface="Wingdings" panose="05000000000000000000" pitchFamily="2" charset="2"/>
              </a:rPr>
              <a:t> </a:t>
            </a:r>
            <a:r>
              <a:rPr lang="en-US" altLang="zh-CN" sz="1200" b="1" dirty="0" smtClean="0">
                <a:latin typeface="+mj-lt"/>
                <a:sym typeface="Wingdings" panose="05000000000000000000" pitchFamily="2" charset="2"/>
              </a:rPr>
              <a:t>if we apply full compression at the server.</a:t>
            </a:r>
          </a:p>
          <a:p>
            <a:pPr lvl="1"/>
            <a:r>
              <a:rPr lang="en-US" altLang="zh-CN" sz="1200" b="1" dirty="0" smtClean="0">
                <a:solidFill>
                  <a:srgbClr val="FF0000"/>
                </a:solidFill>
                <a:latin typeface="+mj-lt"/>
                <a:sym typeface="Wingdings" panose="05000000000000000000" pitchFamily="2" charset="2"/>
              </a:rPr>
              <a:t>Only uncompressed </a:t>
            </a:r>
            <a:r>
              <a:rPr lang="en-US" altLang="zh-CN" sz="1200" b="1" dirty="0" smtClean="0">
                <a:solidFill>
                  <a:srgbClr val="FF0000"/>
                </a:solidFill>
                <a:latin typeface="+mj-lt"/>
                <a:sym typeface="Wingdings" panose="05000000000000000000" pitchFamily="2" charset="2"/>
              </a:rPr>
              <a:t>video or lightly compressed </a:t>
            </a:r>
            <a:r>
              <a:rPr lang="en-US" altLang="zh-CN" sz="1200" b="1" dirty="0" smtClean="0">
                <a:solidFill>
                  <a:srgbClr val="FF0000"/>
                </a:solidFill>
                <a:latin typeface="+mj-lt"/>
                <a:sym typeface="Wingdings" panose="05000000000000000000" pitchFamily="2" charset="2"/>
              </a:rPr>
              <a:t>video can </a:t>
            </a:r>
            <a:r>
              <a:rPr lang="en-US" altLang="zh-CN" sz="1200" b="1" dirty="0" smtClean="0">
                <a:solidFill>
                  <a:srgbClr val="FF0000"/>
                </a:solidFill>
                <a:latin typeface="+mj-lt"/>
                <a:sym typeface="Wingdings" panose="05000000000000000000" pitchFamily="2" charset="2"/>
              </a:rPr>
              <a:t>meet the requirement of latency of game</a:t>
            </a:r>
            <a:r>
              <a:rPr lang="en-US" altLang="zh-CN" sz="1200" b="1" dirty="0" smtClean="0">
                <a:solidFill>
                  <a:srgbClr val="FF0000"/>
                </a:solidFill>
                <a:latin typeface="+mj-lt"/>
                <a:sym typeface="Wingdings" panose="05000000000000000000" pitchFamily="2" charset="2"/>
              </a:rPr>
              <a:t>.</a:t>
            </a:r>
            <a:endParaRPr lang="en-US" altLang="zh-CN" sz="1200" b="1" dirty="0" smtClean="0">
              <a:solidFill>
                <a:srgbClr val="FF0000"/>
              </a:solidFill>
              <a:latin typeface="+mj-lt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0770232"/>
              </p:ext>
            </p:extLst>
          </p:nvPr>
        </p:nvGraphicFramePr>
        <p:xfrm>
          <a:off x="1143001" y="4229894"/>
          <a:ext cx="7315199" cy="1737360"/>
        </p:xfrm>
        <a:graphic>
          <a:graphicData uri="http://schemas.openxmlformats.org/drawingml/2006/table">
            <a:tbl>
              <a:tblPr firstRow="1" bandRow="1"/>
              <a:tblGrid>
                <a:gridCol w="1290920"/>
                <a:gridCol w="1106499"/>
                <a:gridCol w="1639260"/>
                <a:gridCol w="1639260"/>
                <a:gridCol w="1639260"/>
              </a:tblGrid>
              <a:tr h="2441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Yuv444/ yuv420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solidFill>
                            <a:srgbClr val="FFFF00"/>
                          </a:solidFill>
                          <a:latin typeface="+mj-lt"/>
                          <a:cs typeface="Calibri" panose="020F0502020204030204" pitchFamily="34" charset="0"/>
                        </a:rPr>
                        <a:t>Raw Rate (</a:t>
                      </a:r>
                      <a:r>
                        <a:rPr lang="en-US" altLang="zh-CN" sz="900" dirty="0" err="1" smtClean="0">
                          <a:solidFill>
                            <a:srgbClr val="FFFF00"/>
                          </a:solidFill>
                          <a:latin typeface="+mj-lt"/>
                          <a:cs typeface="Calibri" panose="020F0502020204030204" pitchFamily="34" charset="0"/>
                        </a:rPr>
                        <a:t>Gbps</a:t>
                      </a:r>
                      <a:r>
                        <a:rPr lang="en-US" altLang="zh-CN" sz="900" dirty="0" smtClean="0">
                          <a:solidFill>
                            <a:srgbClr val="FFFF00"/>
                          </a:solidFill>
                          <a:latin typeface="+mj-lt"/>
                          <a:cs typeface="Calibri" panose="020F0502020204030204" pitchFamily="34" charset="0"/>
                        </a:rPr>
                        <a:t>)</a:t>
                      </a:r>
                      <a:endParaRPr lang="zh-CN" altLang="en-US" sz="900" dirty="0">
                        <a:solidFill>
                          <a:srgbClr val="FFFF00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solidFill>
                            <a:srgbClr val="FFFF00"/>
                          </a:solidFill>
                          <a:latin typeface="+mj-lt"/>
                          <a:cs typeface="Calibri" panose="020F0502020204030204" pitchFamily="34" charset="0"/>
                        </a:rPr>
                        <a:t>Lightly Compressed</a:t>
                      </a:r>
                      <a:r>
                        <a:rPr lang="en-US" altLang="zh-CN" sz="900" baseline="0" dirty="0" smtClean="0">
                          <a:solidFill>
                            <a:srgbClr val="FFFF00"/>
                          </a:solidFill>
                          <a:latin typeface="+mj-lt"/>
                          <a:cs typeface="Calibri" panose="020F0502020204030204" pitchFamily="34" charset="0"/>
                        </a:rPr>
                        <a:t> Rate (</a:t>
                      </a:r>
                      <a:r>
                        <a:rPr lang="en-US" altLang="zh-CN" sz="900" baseline="0" dirty="0" err="1" smtClean="0">
                          <a:solidFill>
                            <a:srgbClr val="FFFF00"/>
                          </a:solidFill>
                          <a:latin typeface="+mj-lt"/>
                          <a:cs typeface="Calibri" panose="020F0502020204030204" pitchFamily="34" charset="0"/>
                        </a:rPr>
                        <a:t>Gbps</a:t>
                      </a:r>
                      <a:r>
                        <a:rPr lang="en-US" altLang="zh-CN" sz="900" baseline="0" dirty="0" smtClean="0">
                          <a:solidFill>
                            <a:srgbClr val="FFFF00"/>
                          </a:solidFill>
                          <a:latin typeface="+mj-lt"/>
                          <a:cs typeface="Calibri" panose="020F0502020204030204" pitchFamily="34" charset="0"/>
                        </a:rPr>
                        <a:t>)</a:t>
                      </a:r>
                      <a:endParaRPr lang="zh-CN" altLang="en-US" sz="900" dirty="0">
                        <a:solidFill>
                          <a:srgbClr val="FFFF00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strike="sngStrike" dirty="0" smtClean="0">
                          <a:solidFill>
                            <a:srgbClr val="FFFF00"/>
                          </a:solidFill>
                          <a:latin typeface="+mj-lt"/>
                          <a:cs typeface="Calibri" panose="020F0502020204030204" pitchFamily="34" charset="0"/>
                        </a:rPr>
                        <a:t>Compressed Rate (</a:t>
                      </a:r>
                      <a:r>
                        <a:rPr lang="en-US" altLang="zh-CN" sz="900" strike="sngStrike" dirty="0" err="1" smtClean="0">
                          <a:solidFill>
                            <a:srgbClr val="FFFF00"/>
                          </a:solidFill>
                          <a:latin typeface="+mj-lt"/>
                          <a:cs typeface="Calibri" panose="020F0502020204030204" pitchFamily="34" charset="0"/>
                        </a:rPr>
                        <a:t>Gbps</a:t>
                      </a:r>
                      <a:r>
                        <a:rPr lang="en-US" altLang="zh-CN" sz="900" strike="sngStrike" dirty="0" smtClean="0">
                          <a:solidFill>
                            <a:srgbClr val="FFFF00"/>
                          </a:solidFill>
                          <a:latin typeface="+mj-lt"/>
                          <a:cs typeface="Calibri" panose="020F0502020204030204" pitchFamily="34" charset="0"/>
                        </a:rPr>
                        <a:t>)</a:t>
                      </a:r>
                      <a:endParaRPr lang="zh-CN" altLang="en-US" sz="900" strike="sngStrike" dirty="0">
                        <a:solidFill>
                          <a:srgbClr val="FFFF00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160384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b="1" dirty="0" smtClean="0">
                          <a:latin typeface="+mj-lt"/>
                          <a:cs typeface="Calibri" panose="020F0502020204030204" pitchFamily="34" charset="0"/>
                        </a:rPr>
                        <a:t>Partial Immersion</a:t>
                      </a:r>
                      <a:endParaRPr lang="zh-CN" altLang="en-US" sz="9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3/1.5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2D,</a:t>
                      </a:r>
                      <a:r>
                        <a:rPr lang="en-US" altLang="zh-CN" sz="900" baseline="0" dirty="0" smtClean="0">
                          <a:latin typeface="+mj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latin typeface="+mj-lt"/>
                          <a:cs typeface="Calibri" panose="020F0502020204030204" pitchFamily="34" charset="0"/>
                        </a:rPr>
                        <a:t>40.83/</a:t>
                      </a: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latin typeface="+mj-lt"/>
                          <a:cs typeface="Calibri" panose="020F0502020204030204" pitchFamily="34" charset="0"/>
                        </a:rPr>
                        <a:t>20.42</a:t>
                      </a:r>
                      <a:endParaRPr lang="zh-CN" altLang="en-US" sz="900" b="1" dirty="0">
                        <a:solidFill>
                          <a:srgbClr val="FF0000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2D, 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latin typeface="+mj-lt"/>
                          <a:cs typeface="Calibri" panose="020F0502020204030204" pitchFamily="34" charset="0"/>
                        </a:rPr>
                        <a:t>4.08/ 2.04</a:t>
                      </a:r>
                      <a:endParaRPr lang="zh-CN" altLang="en-US" sz="900" b="1" dirty="0">
                        <a:solidFill>
                          <a:srgbClr val="FF0000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strike="sngStrike" dirty="0" smtClean="0">
                          <a:latin typeface="+mj-lt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en-US" altLang="zh-CN" sz="900" b="0" strike="sngStrike" dirty="0" smtClean="0">
                          <a:latin typeface="+mj-lt"/>
                          <a:cs typeface="Calibri" panose="020F0502020204030204" pitchFamily="34" charset="0"/>
                        </a:rPr>
                        <a:t>D</a:t>
                      </a:r>
                      <a:r>
                        <a:rPr lang="en-US" altLang="zh-CN" sz="900" strike="sngStrike" dirty="0" smtClean="0">
                          <a:latin typeface="+mj-lt"/>
                          <a:cs typeface="Calibri" panose="020F0502020204030204" pitchFamily="34" charset="0"/>
                        </a:rPr>
                        <a:t>, 0.20/ 0.10</a:t>
                      </a:r>
                      <a:endParaRPr lang="zh-CN" altLang="en-US" sz="900" strike="sngStrike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</a:tr>
              <a:tr h="160384">
                <a:tc vMerge="1">
                  <a:txBody>
                    <a:bodyPr/>
                    <a:lstStyle/>
                    <a:p>
                      <a:pPr algn="ctr"/>
                      <a:endParaRPr lang="zh-CN" altLang="en-US" sz="105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3D,</a:t>
                      </a:r>
                      <a:r>
                        <a:rPr lang="en-US" altLang="zh-CN" sz="900" baseline="0" dirty="0" smtClean="0">
                          <a:latin typeface="+mj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latin typeface="+mj-lt"/>
                          <a:cs typeface="Calibri" panose="020F0502020204030204" pitchFamily="34" charset="0"/>
                        </a:rPr>
                        <a:t>81.66/ 40.84</a:t>
                      </a:r>
                      <a:endParaRPr lang="zh-CN" altLang="en-US" sz="900" b="1" dirty="0" smtClean="0">
                        <a:solidFill>
                          <a:srgbClr val="FF0000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3D,</a:t>
                      </a:r>
                      <a:r>
                        <a:rPr lang="en-US" altLang="zh-CN" sz="900" baseline="0" dirty="0" smtClean="0">
                          <a:latin typeface="+mj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latin typeface="+mj-lt"/>
                          <a:cs typeface="Calibri" panose="020F0502020204030204" pitchFamily="34" charset="0"/>
                        </a:rPr>
                        <a:t>9.66/4.04</a:t>
                      </a:r>
                      <a:endParaRPr lang="zh-CN" altLang="en-US" sz="900" b="1" dirty="0" smtClean="0">
                        <a:solidFill>
                          <a:srgbClr val="FF0000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strike="sngStrike" dirty="0" smtClean="0">
                          <a:latin typeface="+mj-lt"/>
                          <a:cs typeface="Calibri" panose="020F0502020204030204" pitchFamily="34" charset="0"/>
                        </a:rPr>
                        <a:t>3D,</a:t>
                      </a:r>
                      <a:r>
                        <a:rPr lang="en-US" altLang="zh-CN" sz="900" strike="sngStrike" baseline="0" dirty="0" smtClean="0">
                          <a:latin typeface="+mj-lt"/>
                          <a:cs typeface="Calibri" panose="020F0502020204030204" pitchFamily="34" charset="0"/>
                        </a:rPr>
                        <a:t> 0.</a:t>
                      </a:r>
                      <a:r>
                        <a:rPr lang="en-US" altLang="zh-CN" sz="900" strike="sngStrike" dirty="0" smtClean="0">
                          <a:latin typeface="+mj-lt"/>
                          <a:cs typeface="Calibri" panose="020F0502020204030204" pitchFamily="34" charset="0"/>
                        </a:rPr>
                        <a:t>48/0.20</a:t>
                      </a:r>
                      <a:endParaRPr lang="zh-CN" altLang="en-US" sz="900" strike="sngStrike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</a:tr>
              <a:tr h="182614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latin typeface="+mj-lt"/>
                          <a:cs typeface="Calibri" panose="020F0502020204030204" pitchFamily="34" charset="0"/>
                        </a:rPr>
                        <a:t>Deep Immersion</a:t>
                      </a:r>
                      <a:endParaRPr lang="zh-CN" altLang="en-US" sz="900" b="1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3/1.5</a:t>
                      </a:r>
                      <a:endParaRPr lang="zh-CN" altLang="en-US" sz="900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2D, 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latin typeface="+mj-lt"/>
                          <a:cs typeface="Calibri" panose="020F0502020204030204" pitchFamily="34" charset="0"/>
                        </a:rPr>
                        <a:t>236.20/118.10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2D, 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latin typeface="+mj-lt"/>
                          <a:cs typeface="Calibri" panose="020F0502020204030204" pitchFamily="34" charset="0"/>
                        </a:rPr>
                        <a:t>23.6/ 11.8</a:t>
                      </a:r>
                      <a:endParaRPr lang="zh-CN" altLang="en-US" sz="900" b="1" dirty="0">
                        <a:solidFill>
                          <a:srgbClr val="FF0000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strike="sngStrike" dirty="0" smtClean="0">
                          <a:latin typeface="+mj-lt"/>
                          <a:cs typeface="Calibri" panose="020F0502020204030204" pitchFamily="34" charset="0"/>
                        </a:rPr>
                        <a:t>2D, 1.18/0.59</a:t>
                      </a:r>
                      <a:endParaRPr lang="zh-CN" altLang="en-US" sz="900" strike="sngStrike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</a:tr>
              <a:tr h="1826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05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05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3D, 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latin typeface="+mj-lt"/>
                          <a:cs typeface="Calibri" panose="020F0502020204030204" pitchFamily="34" charset="0"/>
                        </a:rPr>
                        <a:t>472.40/236.20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3D, 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latin typeface="+mj-lt"/>
                          <a:cs typeface="Calibri" panose="020F0502020204030204" pitchFamily="34" charset="0"/>
                        </a:rPr>
                        <a:t>47.2/23.6</a:t>
                      </a:r>
                      <a:endParaRPr lang="zh-CN" altLang="en-US" sz="900" b="1" dirty="0">
                        <a:solidFill>
                          <a:srgbClr val="FF0000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strike="sngStrike" dirty="0" smtClean="0">
                          <a:latin typeface="+mj-lt"/>
                          <a:cs typeface="Calibri" panose="020F0502020204030204" pitchFamily="34" charset="0"/>
                        </a:rPr>
                        <a:t>3D, 2.36/1.18</a:t>
                      </a:r>
                      <a:endParaRPr lang="zh-CN" altLang="en-US" sz="900" strike="sngStrike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</a:tr>
              <a:tr h="182614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b="1" dirty="0" smtClean="0">
                          <a:latin typeface="+mj-lt"/>
                          <a:cs typeface="Calibri" panose="020F0502020204030204" pitchFamily="34" charset="0"/>
                        </a:rPr>
                        <a:t>Ultimate Immersion</a:t>
                      </a:r>
                      <a:endParaRPr lang="zh-CN" altLang="en-US" sz="9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3/1.5</a:t>
                      </a:r>
                      <a:endParaRPr lang="zh-CN" altLang="en-US" sz="900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2D, 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latin typeface="+mj-lt"/>
                          <a:cs typeface="Calibri" panose="020F0502020204030204" pitchFamily="34" charset="0"/>
                        </a:rPr>
                        <a:t>806.22/403.11</a:t>
                      </a:r>
                      <a:endParaRPr lang="zh-CN" altLang="en-US" sz="900" b="1" dirty="0">
                        <a:solidFill>
                          <a:srgbClr val="FF0000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2D, 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latin typeface="+mj-lt"/>
                          <a:cs typeface="Calibri" panose="020F0502020204030204" pitchFamily="34" charset="0"/>
                        </a:rPr>
                        <a:t>80.62/ 40.31</a:t>
                      </a:r>
                      <a:endParaRPr lang="zh-CN" altLang="en-US" sz="900" b="1" dirty="0" smtClean="0">
                        <a:solidFill>
                          <a:srgbClr val="FF0000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strike="sngStrike" dirty="0" smtClean="0">
                          <a:latin typeface="+mj-lt"/>
                          <a:cs typeface="Calibri" panose="020F0502020204030204" pitchFamily="34" charset="0"/>
                        </a:rPr>
                        <a:t>2D, 4.03/2.02</a:t>
                      </a:r>
                      <a:endParaRPr lang="zh-CN" altLang="en-US" sz="900" strike="sngStrike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</a:tr>
              <a:tr h="182614">
                <a:tc vMerge="1">
                  <a:txBody>
                    <a:bodyPr/>
                    <a:lstStyle/>
                    <a:p>
                      <a:pPr algn="ctr"/>
                      <a:endParaRPr lang="zh-CN" altLang="en-US" sz="105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05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3D, 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latin typeface="+mj-lt"/>
                          <a:cs typeface="Calibri" panose="020F0502020204030204" pitchFamily="34" charset="0"/>
                        </a:rPr>
                        <a:t>1612.44/806.22</a:t>
                      </a:r>
                      <a:endParaRPr lang="zh-CN" altLang="en-US" sz="900" b="1" dirty="0">
                        <a:solidFill>
                          <a:srgbClr val="FF0000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3D, 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latin typeface="+mj-lt"/>
                          <a:cs typeface="Calibri" panose="020F0502020204030204" pitchFamily="34" charset="0"/>
                        </a:rPr>
                        <a:t>161.24/80.62</a:t>
                      </a:r>
                      <a:endParaRPr lang="zh-CN" altLang="en-US" sz="900" b="1" dirty="0" smtClean="0">
                        <a:solidFill>
                          <a:srgbClr val="FF0000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strike="sngStrike" dirty="0" smtClean="0">
                          <a:latin typeface="+mj-lt"/>
                          <a:cs typeface="Calibri" panose="020F0502020204030204" pitchFamily="34" charset="0"/>
                        </a:rPr>
                        <a:t>3D, 8.06/4.03</a:t>
                      </a:r>
                      <a:endParaRPr lang="zh-CN" altLang="en-US" sz="900" strike="sngStrike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854616" y="6475413"/>
            <a:ext cx="1689309" cy="184666"/>
          </a:xfrm>
        </p:spPr>
        <p:txBody>
          <a:bodyPr/>
          <a:lstStyle/>
          <a:p>
            <a:r>
              <a:rPr lang="en-US" dirty="0" err="1" smtClean="0"/>
              <a:t>Xun</a:t>
            </a:r>
            <a:r>
              <a:rPr lang="en-US" dirty="0" smtClean="0"/>
              <a:t> Yang (David), Huawei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72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Case2: Latency from Contentions and Collisions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b="1" dirty="0" smtClean="0">
                <a:latin typeface="+mj-lt"/>
                <a:cs typeface="Calibri" panose="020F0502020204030204" pitchFamily="34" charset="0"/>
              </a:rPr>
              <a:t>We </a:t>
            </a:r>
            <a:r>
              <a:rPr lang="en-US" altLang="zh-CN" sz="1600" b="1" dirty="0" smtClean="0">
                <a:latin typeface="+mj-lt"/>
                <a:cs typeface="Calibri" panose="020F0502020204030204" pitchFamily="34" charset="0"/>
              </a:rPr>
              <a:t>have done a VR test for video transmission in the real environment</a:t>
            </a:r>
          </a:p>
          <a:p>
            <a:pPr lvl="1"/>
            <a:r>
              <a:rPr lang="en-US" altLang="zh-CN" sz="1200" dirty="0" smtClean="0">
                <a:latin typeface="+mj-lt"/>
                <a:cs typeface="Calibri" panose="020F0502020204030204" pitchFamily="34" charset="0"/>
              </a:rPr>
              <a:t>Scenario</a:t>
            </a:r>
            <a:r>
              <a:rPr lang="en-US" altLang="zh-CN" sz="1200" dirty="0" smtClean="0">
                <a:latin typeface="+mj-lt"/>
                <a:cs typeface="Calibri" panose="020F0502020204030204" pitchFamily="34" charset="0"/>
              </a:rPr>
              <a:t>: One VR transmission only with four surrounding neighbors</a:t>
            </a:r>
          </a:p>
          <a:p>
            <a:pPr lvl="1"/>
            <a:r>
              <a:rPr lang="en-US" altLang="zh-CN" sz="1200" dirty="0" smtClean="0">
                <a:latin typeface="+mj-lt"/>
                <a:cs typeface="Calibri" panose="020F0502020204030204" pitchFamily="34" charset="0"/>
              </a:rPr>
              <a:t>11ac AP, 5GHz, BW</a:t>
            </a:r>
            <a:r>
              <a:rPr lang="en-US" altLang="zh-CN" sz="1200" dirty="0" smtClean="0">
                <a:latin typeface="+mj-lt"/>
                <a:cs typeface="Calibri" panose="020F0502020204030204" pitchFamily="34" charset="0"/>
              </a:rPr>
              <a:t>: 20MHz, single stream, transmission rate: 40Mbps</a:t>
            </a:r>
          </a:p>
          <a:p>
            <a:pPr marL="457200" lvl="1" indent="0">
              <a:buNone/>
            </a:pPr>
            <a:endParaRPr lang="zh-CN" altLang="en-US" sz="1400" dirty="0">
              <a:latin typeface="+mj-lt"/>
              <a:cs typeface="Calibri" panose="020F0502020204030204" pitchFamily="34" charset="0"/>
            </a:endParaRPr>
          </a:p>
        </p:txBody>
      </p:sp>
      <p:grpSp>
        <p:nvGrpSpPr>
          <p:cNvPr id="39" name="组合 38"/>
          <p:cNvGrpSpPr/>
          <p:nvPr/>
        </p:nvGrpSpPr>
        <p:grpSpPr>
          <a:xfrm>
            <a:off x="457200" y="2895600"/>
            <a:ext cx="4948518" cy="3505200"/>
            <a:chOff x="3563888" y="2420888"/>
            <a:chExt cx="5184576" cy="3672408"/>
          </a:xfrm>
        </p:grpSpPr>
        <p:grpSp>
          <p:nvGrpSpPr>
            <p:cNvPr id="35" name="组合 34"/>
            <p:cNvGrpSpPr/>
            <p:nvPr/>
          </p:nvGrpSpPr>
          <p:grpSpPr>
            <a:xfrm>
              <a:off x="3563888" y="2420888"/>
              <a:ext cx="5184576" cy="3672408"/>
              <a:chOff x="179512" y="2492896"/>
              <a:chExt cx="5184576" cy="3672408"/>
            </a:xfrm>
          </p:grpSpPr>
          <p:grpSp>
            <p:nvGrpSpPr>
              <p:cNvPr id="10" name="组合 9"/>
              <p:cNvGrpSpPr/>
              <p:nvPr/>
            </p:nvGrpSpPr>
            <p:grpSpPr>
              <a:xfrm>
                <a:off x="179512" y="2492896"/>
                <a:ext cx="5184576" cy="3672408"/>
                <a:chOff x="63258" y="2259954"/>
                <a:chExt cx="5184576" cy="3672408"/>
              </a:xfrm>
            </p:grpSpPr>
            <p:sp>
              <p:nvSpPr>
                <p:cNvPr id="5" name="矩形 4"/>
                <p:cNvSpPr/>
                <p:nvPr/>
              </p:nvSpPr>
              <p:spPr bwMode="auto">
                <a:xfrm>
                  <a:off x="1791450" y="3484090"/>
                  <a:ext cx="1728192" cy="1224136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SzTx/>
                    <a:buFont typeface="Wingdings" pitchFamily="2" charset="2"/>
                    <a:buChar char="n"/>
                    <a:tabLst/>
                  </a:pPr>
                  <a:endParaRPr kumimoji="0" lang="zh-CN" alt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j-lt"/>
                    <a:ea typeface="宋体" charset="-122"/>
                  </a:endParaRPr>
                </a:p>
              </p:txBody>
            </p:sp>
            <p:sp>
              <p:nvSpPr>
                <p:cNvPr id="6" name="矩形 5"/>
                <p:cNvSpPr/>
                <p:nvPr/>
              </p:nvSpPr>
              <p:spPr bwMode="auto">
                <a:xfrm>
                  <a:off x="3519642" y="3484090"/>
                  <a:ext cx="1728192" cy="1224136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buClr>
                      <a:srgbClr val="CC9900"/>
                    </a:buClr>
                  </a:pPr>
                  <a:r>
                    <a:rPr lang="en-US" altLang="zh-CN" sz="1100" dirty="0">
                      <a:latin typeface="+mj-lt"/>
                      <a:ea typeface="宋体" charset="-122"/>
                      <a:cs typeface="Calibri" panose="020F0502020204030204" pitchFamily="34" charset="0"/>
                    </a:rPr>
                    <a:t>Neighbor 2</a:t>
                  </a:r>
                  <a:endParaRPr lang="zh-CN" altLang="en-US" sz="1100" dirty="0">
                    <a:latin typeface="+mj-lt"/>
                    <a:ea typeface="宋体" charset="-122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7" name="矩形 6"/>
                <p:cNvSpPr/>
                <p:nvPr/>
              </p:nvSpPr>
              <p:spPr bwMode="auto">
                <a:xfrm>
                  <a:off x="1791450" y="4708226"/>
                  <a:ext cx="1728192" cy="1224136"/>
                </a:xfrm>
                <a:prstGeom prst="rect">
                  <a:avLst/>
                </a:prstGeom>
                <a:solidFill>
                  <a:srgbClr val="99CCFF"/>
                </a:solidFill>
                <a:ln>
                  <a:solidFill>
                    <a:schemeClr val="tx1"/>
                  </a:solidFill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buClr>
                      <a:srgbClr val="CC9900"/>
                    </a:buClr>
                  </a:pPr>
                  <a:r>
                    <a:rPr lang="en-US" altLang="zh-CN" sz="1100" dirty="0">
                      <a:latin typeface="+mj-lt"/>
                      <a:ea typeface="宋体" charset="-122"/>
                      <a:cs typeface="Calibri" panose="020F0502020204030204" pitchFamily="34" charset="0"/>
                    </a:rPr>
                    <a:t>Neighbor </a:t>
                  </a:r>
                  <a:r>
                    <a:rPr lang="en-US" altLang="zh-CN" sz="1100" dirty="0" smtClean="0">
                      <a:latin typeface="+mj-lt"/>
                      <a:ea typeface="宋体" charset="-122"/>
                      <a:cs typeface="Calibri" panose="020F0502020204030204" pitchFamily="34" charset="0"/>
                    </a:rPr>
                    <a:t>4 (Downstairs</a:t>
                  </a:r>
                  <a:r>
                    <a:rPr lang="en-US" altLang="zh-CN" sz="1100" dirty="0">
                      <a:latin typeface="+mj-lt"/>
                      <a:ea typeface="宋体" charset="-122"/>
                      <a:cs typeface="Calibri" panose="020F0502020204030204" pitchFamily="34" charset="0"/>
                    </a:rPr>
                    <a:t>)</a:t>
                  </a:r>
                  <a:endParaRPr lang="zh-CN" altLang="en-US" sz="1100" dirty="0">
                    <a:latin typeface="+mj-lt"/>
                    <a:ea typeface="宋体" charset="-122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8" name="矩形 7"/>
                <p:cNvSpPr/>
                <p:nvPr/>
              </p:nvSpPr>
              <p:spPr bwMode="auto">
                <a:xfrm>
                  <a:off x="63258" y="3484090"/>
                  <a:ext cx="1728192" cy="1224136"/>
                </a:xfrm>
                <a:prstGeom prst="rect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SzTx/>
                    <a:tabLst/>
                  </a:pPr>
                  <a:r>
                    <a:rPr kumimoji="0" lang="en-US" altLang="zh-CN" sz="11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+mj-lt"/>
                      <a:ea typeface="宋体" charset="-122"/>
                      <a:cs typeface="Calibri" panose="020F0502020204030204" pitchFamily="34" charset="0"/>
                    </a:rPr>
                    <a:t>Neighbor 1</a:t>
                  </a:r>
                  <a:endParaRPr kumimoji="0" lang="zh-CN" altLang="en-US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j-lt"/>
                    <a:ea typeface="宋体" charset="-122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9" name="矩形 8"/>
                <p:cNvSpPr/>
                <p:nvPr/>
              </p:nvSpPr>
              <p:spPr bwMode="auto">
                <a:xfrm>
                  <a:off x="1791450" y="2259954"/>
                  <a:ext cx="1728192" cy="1224136"/>
                </a:xfrm>
                <a:prstGeom prst="rect">
                  <a:avLst/>
                </a:prstGeom>
                <a:solidFill>
                  <a:srgbClr val="92D050"/>
                </a:solidFill>
                <a:ln>
                  <a:solidFill>
                    <a:schemeClr val="tx1"/>
                  </a:solidFill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SzTx/>
                    <a:tabLst/>
                  </a:pPr>
                  <a:r>
                    <a:rPr kumimoji="0" lang="en-US" altLang="zh-CN" sz="110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+mj-lt"/>
                      <a:ea typeface="宋体" charset="-122"/>
                      <a:cs typeface="Calibri" panose="020F0502020204030204" pitchFamily="34" charset="0"/>
                    </a:rPr>
                    <a:t>Neighbor</a:t>
                  </a:r>
                  <a:r>
                    <a:rPr kumimoji="0" lang="en-US" altLang="zh-CN" sz="1100" i="0" u="none" strike="noStrike" cap="none" normalizeH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+mj-lt"/>
                      <a:ea typeface="宋体" charset="-122"/>
                      <a:cs typeface="Calibri" panose="020F0502020204030204" pitchFamily="34" charset="0"/>
                    </a:rPr>
                    <a:t> 3 (</a:t>
                  </a:r>
                  <a:r>
                    <a:rPr kumimoji="0" lang="en-US" altLang="zh-CN" sz="110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+mj-lt"/>
                      <a:ea typeface="宋体" charset="-122"/>
                      <a:cs typeface="Calibri" panose="020F0502020204030204" pitchFamily="34" charset="0"/>
                    </a:rPr>
                    <a:t>Upstairs)</a:t>
                  </a:r>
                  <a:endParaRPr kumimoji="0" lang="zh-CN" altLang="en-US" sz="11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j-lt"/>
                    <a:ea typeface="宋体" charset="-122"/>
                    <a:cs typeface="Calibri" panose="020F0502020204030204" pitchFamily="34" charset="0"/>
                  </a:endParaRPr>
                </a:p>
              </p:txBody>
            </p:sp>
          </p:grpSp>
          <p:pic>
            <p:nvPicPr>
              <p:cNvPr id="4" name="图片 3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7588" y="4149080"/>
                <a:ext cx="504056" cy="360040"/>
              </a:xfrm>
              <a:prstGeom prst="rect">
                <a:avLst/>
              </a:prstGeom>
            </p:spPr>
          </p:pic>
          <p:pic>
            <p:nvPicPr>
              <p:cNvPr id="12" name="图片 11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707978" y="4149080"/>
                <a:ext cx="504056" cy="360040"/>
              </a:xfrm>
              <a:prstGeom prst="rect">
                <a:avLst/>
              </a:prstGeom>
            </p:spPr>
          </p:pic>
          <p:pic>
            <p:nvPicPr>
              <p:cNvPr id="13" name="图片 12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83460" y="5373882"/>
                <a:ext cx="504056" cy="360040"/>
              </a:xfrm>
              <a:prstGeom prst="rect">
                <a:avLst/>
              </a:prstGeom>
            </p:spPr>
          </p:pic>
          <p:pic>
            <p:nvPicPr>
              <p:cNvPr id="14" name="图片 13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82695" y="4149080"/>
                <a:ext cx="504056" cy="360040"/>
              </a:xfrm>
              <a:prstGeom prst="rect">
                <a:avLst/>
              </a:prstGeom>
            </p:spPr>
          </p:pic>
          <p:pic>
            <p:nvPicPr>
              <p:cNvPr id="15" name="图片 14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82695" y="2924944"/>
                <a:ext cx="504056" cy="360040"/>
              </a:xfrm>
              <a:prstGeom prst="rect">
                <a:avLst/>
              </a:prstGeom>
            </p:spPr>
          </p:pic>
          <p:pic>
            <p:nvPicPr>
              <p:cNvPr id="16" name="图片 15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860032" y="3846925"/>
                <a:ext cx="237947" cy="302155"/>
              </a:xfrm>
              <a:prstGeom prst="rect">
                <a:avLst/>
              </a:prstGeom>
            </p:spPr>
          </p:pic>
          <p:pic>
            <p:nvPicPr>
              <p:cNvPr id="17" name="图片 16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113664" y="5262727"/>
                <a:ext cx="237947" cy="302155"/>
              </a:xfrm>
              <a:prstGeom prst="rect">
                <a:avLst/>
              </a:prstGeom>
            </p:spPr>
          </p:pic>
          <p:pic>
            <p:nvPicPr>
              <p:cNvPr id="18" name="图片 17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87517" y="4453734"/>
                <a:ext cx="460510" cy="254291"/>
              </a:xfrm>
              <a:prstGeom prst="rect">
                <a:avLst/>
              </a:prstGeom>
            </p:spPr>
          </p:pic>
          <p:pic>
            <p:nvPicPr>
              <p:cNvPr id="20" name="图片 19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02382" y="5742639"/>
                <a:ext cx="460510" cy="254291"/>
              </a:xfrm>
              <a:prstGeom prst="rect">
                <a:avLst/>
              </a:prstGeom>
            </p:spPr>
          </p:pic>
          <p:pic>
            <p:nvPicPr>
              <p:cNvPr id="21" name="图片 20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89064" y="4053999"/>
                <a:ext cx="237947" cy="302155"/>
              </a:xfrm>
              <a:prstGeom prst="rect">
                <a:avLst/>
              </a:prstGeom>
            </p:spPr>
          </p:pic>
          <p:pic>
            <p:nvPicPr>
              <p:cNvPr id="22" name="图片 21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77782" y="4533911"/>
                <a:ext cx="460510" cy="254291"/>
              </a:xfrm>
              <a:prstGeom prst="rect">
                <a:avLst/>
              </a:prstGeom>
            </p:spPr>
          </p:pic>
          <p:pic>
            <p:nvPicPr>
              <p:cNvPr id="23" name="图片 22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62889" y="2886996"/>
                <a:ext cx="237947" cy="302155"/>
              </a:xfrm>
              <a:prstGeom prst="rect">
                <a:avLst/>
              </a:prstGeom>
            </p:spPr>
          </p:pic>
          <p:pic>
            <p:nvPicPr>
              <p:cNvPr id="24" name="图片 23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51607" y="3366908"/>
                <a:ext cx="460510" cy="254291"/>
              </a:xfrm>
              <a:prstGeom prst="rect">
                <a:avLst/>
              </a:prstGeom>
            </p:spPr>
          </p:pic>
          <p:pic>
            <p:nvPicPr>
              <p:cNvPr id="26" name="图片 25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2312289" y="3957110"/>
                <a:ext cx="321315" cy="321315"/>
              </a:xfrm>
              <a:prstGeom prst="rect">
                <a:avLst/>
              </a:prstGeom>
            </p:spPr>
          </p:pic>
          <p:pic>
            <p:nvPicPr>
              <p:cNvPr id="27" name="图片 26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015440" y="3957109"/>
                <a:ext cx="321315" cy="321315"/>
              </a:xfrm>
              <a:prstGeom prst="rect">
                <a:avLst/>
              </a:prstGeom>
            </p:spPr>
          </p:pic>
          <p:pic>
            <p:nvPicPr>
              <p:cNvPr id="28" name="图片 27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2326093" y="5181246"/>
                <a:ext cx="321315" cy="321315"/>
              </a:xfrm>
              <a:prstGeom prst="rect">
                <a:avLst/>
              </a:prstGeom>
            </p:spPr>
          </p:pic>
          <p:pic>
            <p:nvPicPr>
              <p:cNvPr id="29" name="图片 2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2324639" y="2727068"/>
                <a:ext cx="321315" cy="321315"/>
              </a:xfrm>
              <a:prstGeom prst="rect">
                <a:avLst/>
              </a:prstGeom>
            </p:spPr>
          </p:pic>
          <p:pic>
            <p:nvPicPr>
              <p:cNvPr id="30" name="图片 29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513383" y="3957108"/>
                <a:ext cx="321315" cy="321315"/>
              </a:xfrm>
              <a:prstGeom prst="rect">
                <a:avLst/>
              </a:prstGeom>
            </p:spPr>
          </p:pic>
          <p:pic>
            <p:nvPicPr>
              <p:cNvPr id="31" name="图片 30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610275" y="3817519"/>
                <a:ext cx="1057480" cy="245644"/>
              </a:xfrm>
              <a:prstGeom prst="rect">
                <a:avLst/>
              </a:prstGeom>
            </p:spPr>
          </p:pic>
          <p:cxnSp>
            <p:nvCxnSpPr>
              <p:cNvPr id="33" name="直接箭头连接符 32"/>
              <p:cNvCxnSpPr>
                <a:stCxn id="14" idx="3"/>
                <a:endCxn id="12" idx="1"/>
              </p:cNvCxnSpPr>
              <p:nvPr/>
            </p:nvCxnSpPr>
            <p:spPr bwMode="auto">
              <a:xfrm>
                <a:off x="2486751" y="4329100"/>
                <a:ext cx="1221227" cy="0"/>
              </a:xfrm>
              <a:prstGeom prst="straightConnector1">
                <a:avLst/>
              </a:prstGeom>
              <a:ln w="9525" cap="flat" cmpd="sng" algn="ctr">
                <a:solidFill>
                  <a:schemeClr val="tx1"/>
                </a:solidFill>
                <a:prstDash val="dash"/>
                <a:round/>
                <a:headEnd type="triangl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4" name="文本框 33"/>
              <p:cNvSpPr txBox="1"/>
              <p:nvPr/>
            </p:nvSpPr>
            <p:spPr>
              <a:xfrm>
                <a:off x="2627534" y="4329099"/>
                <a:ext cx="896399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000" dirty="0" smtClean="0">
                    <a:latin typeface="+mj-lt"/>
                  </a:rPr>
                  <a:t>around -70dB</a:t>
                </a:r>
                <a:endParaRPr lang="zh-CN" altLang="en-US" sz="1000" dirty="0">
                  <a:latin typeface="+mj-lt"/>
                </a:endParaRPr>
              </a:p>
            </p:txBody>
          </p:sp>
        </p:grpSp>
        <p:cxnSp>
          <p:nvCxnSpPr>
            <p:cNvPr id="37" name="直接箭头连接符 36"/>
            <p:cNvCxnSpPr>
              <a:stCxn id="14" idx="3"/>
              <a:endCxn id="31" idx="2"/>
            </p:cNvCxnSpPr>
            <p:nvPr/>
          </p:nvCxnSpPr>
          <p:spPr bwMode="auto">
            <a:xfrm flipV="1">
              <a:off x="5871127" y="3991155"/>
              <a:ext cx="652264" cy="265937"/>
            </a:xfrm>
            <a:prstGeom prst="straightConnector1">
              <a:avLst/>
            </a:prstGeom>
            <a:ln>
              <a:tailEnd type="triangle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8" name="文本框 37"/>
            <p:cNvSpPr txBox="1"/>
            <p:nvPr/>
          </p:nvSpPr>
          <p:spPr>
            <a:xfrm>
              <a:off x="5354108" y="3686732"/>
              <a:ext cx="89639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000" dirty="0" smtClean="0">
                  <a:latin typeface="+mj-lt"/>
                </a:rPr>
                <a:t>around -40dB</a:t>
              </a:r>
              <a:endParaRPr lang="zh-CN" altLang="en-US" sz="1000" dirty="0">
                <a:latin typeface="+mj-lt"/>
              </a:endParaRPr>
            </a:p>
          </p:txBody>
        </p:sp>
      </p:grpSp>
      <p:graphicFrame>
        <p:nvGraphicFramePr>
          <p:cNvPr id="40" name="表格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5916706"/>
              </p:ext>
            </p:extLst>
          </p:nvPr>
        </p:nvGraphicFramePr>
        <p:xfrm>
          <a:off x="5591094" y="3634771"/>
          <a:ext cx="3048238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1752094"/>
              </a:tblGrid>
              <a:tr h="30035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latin typeface="+mj-lt"/>
                          <a:cs typeface="Calibri" panose="020F0502020204030204" pitchFamily="34" charset="0"/>
                        </a:rPr>
                        <a:t>Scenarios</a:t>
                      </a:r>
                      <a:endParaRPr lang="zh-CN" altLang="en-US" sz="1200" dirty="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latin typeface="+mj-lt"/>
                          <a:cs typeface="Calibri" panose="020F0502020204030204" pitchFamily="34" charset="0"/>
                        </a:rPr>
                        <a:t>User</a:t>
                      </a:r>
                    </a:p>
                    <a:p>
                      <a:pPr algn="ctr"/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latin typeface="+mj-lt"/>
                          <a:cs typeface="Calibri" panose="020F0502020204030204" pitchFamily="34" charset="0"/>
                        </a:rPr>
                        <a:t> Experience</a:t>
                      </a:r>
                      <a:endParaRPr lang="zh-CN" altLang="en-US" sz="1200" dirty="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05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latin typeface="+mj-lt"/>
                          <a:cs typeface="Calibri" panose="020F0502020204030204" pitchFamily="34" charset="0"/>
                        </a:rPr>
                        <a:t>Two parallel</a:t>
                      </a:r>
                      <a:r>
                        <a:rPr lang="en-US" altLang="zh-CN" sz="1050" baseline="0" dirty="0" smtClean="0">
                          <a:latin typeface="+mj-lt"/>
                          <a:cs typeface="Calibri" panose="020F0502020204030204" pitchFamily="34" charset="0"/>
                        </a:rPr>
                        <a:t> transmissions in adjacent channels</a:t>
                      </a:r>
                      <a:endParaRPr lang="zh-CN" altLang="en-US" sz="1050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50" dirty="0" smtClean="0">
                          <a:latin typeface="+mj-lt"/>
                          <a:cs typeface="Calibri" panose="020F0502020204030204" pitchFamily="34" charset="0"/>
                        </a:rPr>
                        <a:t>Packet</a:t>
                      </a:r>
                      <a:r>
                        <a:rPr lang="en-US" altLang="zh-CN" sz="1050" baseline="0" dirty="0" smtClean="0">
                          <a:latin typeface="+mj-lt"/>
                          <a:cs typeface="Calibri" panose="020F0502020204030204" pitchFamily="34" charset="0"/>
                        </a:rPr>
                        <a:t> Loss: a few</a:t>
                      </a:r>
                    </a:p>
                    <a:p>
                      <a:r>
                        <a:rPr lang="en-US" altLang="zh-CN" sz="1050" dirty="0" smtClean="0">
                          <a:latin typeface="+mj-lt"/>
                          <a:cs typeface="Calibri" panose="020F0502020204030204" pitchFamily="34" charset="0"/>
                        </a:rPr>
                        <a:t>Latency: a few longer than 20ms</a:t>
                      </a:r>
                      <a:endParaRPr lang="zh-CN" altLang="en-US" sz="105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167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latin typeface="+mj-lt"/>
                          <a:cs typeface="Calibri" panose="020F0502020204030204" pitchFamily="34" charset="0"/>
                        </a:rPr>
                        <a:t>One</a:t>
                      </a:r>
                      <a:r>
                        <a:rPr lang="en-US" altLang="zh-CN" sz="1050" baseline="0" dirty="0" smtClean="0">
                          <a:latin typeface="+mj-lt"/>
                          <a:cs typeface="Calibri" panose="020F0502020204030204" pitchFamily="34" charset="0"/>
                        </a:rPr>
                        <a:t> co-channel transmission and t</a:t>
                      </a:r>
                      <a:r>
                        <a:rPr lang="en-US" altLang="zh-CN" sz="1050" dirty="0" smtClean="0">
                          <a:latin typeface="+mj-lt"/>
                          <a:cs typeface="Calibri" panose="020F0502020204030204" pitchFamily="34" charset="0"/>
                        </a:rPr>
                        <a:t>wo parallel</a:t>
                      </a:r>
                      <a:r>
                        <a:rPr lang="en-US" altLang="zh-CN" sz="1050" baseline="0" dirty="0" smtClean="0">
                          <a:latin typeface="+mj-lt"/>
                          <a:cs typeface="Calibri" panose="020F0502020204030204" pitchFamily="34" charset="0"/>
                        </a:rPr>
                        <a:t> transmissions in adjacent channels</a:t>
                      </a:r>
                      <a:endParaRPr lang="zh-CN" altLang="en-US" sz="1050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50" dirty="0" smtClean="0">
                          <a:latin typeface="+mj-lt"/>
                          <a:cs typeface="Calibri" panose="020F0502020204030204" pitchFamily="34" charset="0"/>
                        </a:rPr>
                        <a:t>Packet</a:t>
                      </a:r>
                      <a:r>
                        <a:rPr lang="en-US" altLang="zh-CN" sz="1050" baseline="0" dirty="0" smtClean="0">
                          <a:latin typeface="+mj-lt"/>
                          <a:cs typeface="Calibri" panose="020F0502020204030204" pitchFamily="34" charset="0"/>
                        </a:rPr>
                        <a:t> Loss: frequent</a:t>
                      </a:r>
                    </a:p>
                    <a:p>
                      <a:r>
                        <a:rPr lang="en-US" altLang="zh-CN" sz="1050" dirty="0" smtClean="0">
                          <a:latin typeface="+mj-lt"/>
                          <a:cs typeface="Calibri" panose="020F0502020204030204" pitchFamily="34" charset="0"/>
                        </a:rPr>
                        <a:t>Latency: </a:t>
                      </a:r>
                      <a:r>
                        <a:rPr lang="en-US" altLang="zh-CN" sz="1050" baseline="0" dirty="0" smtClean="0">
                          <a:latin typeface="+mj-lt"/>
                          <a:cs typeface="Calibri" panose="020F0502020204030204" pitchFamily="34" charset="0"/>
                        </a:rPr>
                        <a:t>almost all longer than 20ms</a:t>
                      </a:r>
                    </a:p>
                    <a:p>
                      <a:r>
                        <a:rPr lang="en-US" altLang="zh-CN" sz="1050" dirty="0" smtClean="0">
                          <a:latin typeface="+mj-lt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Continuously frozen</a:t>
                      </a:r>
                      <a:endParaRPr lang="zh-CN" altLang="en-US" sz="1050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41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854616" y="6475413"/>
            <a:ext cx="1689309" cy="184666"/>
          </a:xfrm>
        </p:spPr>
        <p:txBody>
          <a:bodyPr/>
          <a:lstStyle/>
          <a:p>
            <a:r>
              <a:rPr lang="en-US" dirty="0" err="1" smtClean="0"/>
              <a:t>Xun</a:t>
            </a:r>
            <a:r>
              <a:rPr lang="en-US" dirty="0" smtClean="0"/>
              <a:t> Yang (David), Huawei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76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Analysis </a:t>
            </a:r>
            <a:r>
              <a:rPr lang="en-US" altLang="zh-CN" dirty="0" smtClean="0"/>
              <a:t>from the Test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b="1" dirty="0" smtClean="0">
                <a:latin typeface="+mj-lt"/>
                <a:cs typeface="Calibri" panose="020F0502020204030204" pitchFamily="34" charset="0"/>
              </a:rPr>
              <a:t>Co-channel </a:t>
            </a:r>
            <a:r>
              <a:rPr lang="en-US" altLang="zh-CN" sz="1600" dirty="0" smtClean="0">
                <a:latin typeface="+mj-lt"/>
                <a:cs typeface="Calibri" panose="020F0502020204030204" pitchFamily="34" charset="0"/>
              </a:rPr>
              <a:t>contention</a:t>
            </a:r>
            <a:r>
              <a:rPr lang="en-US" altLang="zh-CN" sz="1600" b="1" dirty="0" smtClean="0">
                <a:latin typeface="+mj-lt"/>
                <a:cs typeface="Calibri" panose="020F0502020204030204" pitchFamily="34" charset="0"/>
              </a:rPr>
              <a:t>s/collisions </a:t>
            </a:r>
            <a:r>
              <a:rPr lang="en-US" altLang="zh-CN" sz="1600" b="1" dirty="0">
                <a:latin typeface="+mj-lt"/>
                <a:cs typeface="Calibri" panose="020F0502020204030204" pitchFamily="34" charset="0"/>
              </a:rPr>
              <a:t>result in a much longer latency, which affects the user experience of AR/VR a </a:t>
            </a:r>
            <a:r>
              <a:rPr lang="en-US" altLang="zh-CN" sz="1600" b="1" dirty="0" smtClean="0">
                <a:latin typeface="+mj-lt"/>
                <a:cs typeface="Calibri" panose="020F0502020204030204" pitchFamily="34" charset="0"/>
              </a:rPr>
              <a:t>lot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854616" y="6475413"/>
            <a:ext cx="1689309" cy="184666"/>
          </a:xfrm>
        </p:spPr>
        <p:txBody>
          <a:bodyPr/>
          <a:lstStyle/>
          <a:p>
            <a:r>
              <a:rPr lang="en-US" dirty="0" err="1" smtClean="0"/>
              <a:t>Xun</a:t>
            </a:r>
            <a:r>
              <a:rPr lang="en-US" dirty="0" smtClean="0"/>
              <a:t> Yang (David), Huawei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52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b="1" dirty="0">
                <a:latin typeface="+mj-lt"/>
                <a:cs typeface="Calibri" panose="020F0502020204030204" pitchFamily="34" charset="0"/>
              </a:rPr>
              <a:t>WLAN should support sufficient throughput and </a:t>
            </a:r>
            <a:r>
              <a:rPr lang="en-US" altLang="zh-CN" sz="1800" b="1" dirty="0" smtClean="0">
                <a:latin typeface="+mj-lt"/>
                <a:cs typeface="Calibri" panose="020F0502020204030204" pitchFamily="34" charset="0"/>
              </a:rPr>
              <a:t>try to limit the latency in an acceptable number</a:t>
            </a:r>
            <a:endParaRPr lang="en-US" altLang="zh-CN" sz="1800" b="1" dirty="0">
              <a:latin typeface="+mj-lt"/>
              <a:cs typeface="Calibri" panose="020F0502020204030204" pitchFamily="34" charset="0"/>
            </a:endParaRPr>
          </a:p>
          <a:p>
            <a:pPr lvl="1"/>
            <a:r>
              <a:rPr lang="en-US" altLang="zh-CN" sz="1200" dirty="0" smtClean="0">
                <a:latin typeface="+mj-lt"/>
                <a:cs typeface="Calibri" panose="020F0502020204030204" pitchFamily="34" charset="0"/>
                <a:sym typeface="Wingdings" panose="05000000000000000000" pitchFamily="2" charset="2"/>
              </a:rPr>
              <a:t>R</a:t>
            </a:r>
            <a:r>
              <a:rPr lang="en-US" altLang="zh-CN" sz="1200" dirty="0" smtClean="0">
                <a:latin typeface="+mj-lt"/>
                <a:cs typeface="Calibri" panose="020F0502020204030204" pitchFamily="34" charset="0"/>
                <a:sym typeface="Wingdings" panose="05000000000000000000" pitchFamily="2" charset="2"/>
              </a:rPr>
              <a:t>aw </a:t>
            </a:r>
            <a:r>
              <a:rPr lang="en-US" altLang="zh-CN" sz="1200" dirty="0" smtClean="0">
                <a:latin typeface="+mj-lt"/>
                <a:cs typeface="Calibri" panose="020F0502020204030204" pitchFamily="34" charset="0"/>
                <a:sym typeface="Wingdings" panose="05000000000000000000" pitchFamily="2" charset="2"/>
              </a:rPr>
              <a:t>video or lightly compressed video </a:t>
            </a:r>
            <a:r>
              <a:rPr lang="en-US" altLang="zh-CN" sz="1200" dirty="0" smtClean="0">
                <a:latin typeface="+mj-lt"/>
                <a:cs typeface="Calibri" panose="020F0502020204030204" pitchFamily="34" charset="0"/>
                <a:sym typeface="Wingdings" panose="05000000000000000000" pitchFamily="2" charset="2"/>
              </a:rPr>
              <a:t>has to be used in </a:t>
            </a:r>
            <a:r>
              <a:rPr lang="en-US" altLang="zh-CN" sz="1200" dirty="0" smtClean="0">
                <a:latin typeface="+mj-lt"/>
                <a:cs typeface="Calibri" panose="020F0502020204030204" pitchFamily="34" charset="0"/>
                <a:sym typeface="Wingdings" panose="05000000000000000000" pitchFamily="2" charset="2"/>
              </a:rPr>
              <a:t>VR </a:t>
            </a:r>
            <a:r>
              <a:rPr lang="en-US" altLang="zh-CN" sz="1200" dirty="0" smtClean="0">
                <a:latin typeface="+mj-lt"/>
                <a:cs typeface="Calibri" panose="020F0502020204030204" pitchFamily="34" charset="0"/>
                <a:sym typeface="Wingdings" panose="05000000000000000000" pitchFamily="2" charset="2"/>
              </a:rPr>
              <a:t>game  WLAN has to ensure the throughput requirement from the transmission of raw video or lightly compressed video as shown in page 6</a:t>
            </a:r>
            <a:endParaRPr lang="en-US" altLang="zh-CN" sz="1200" dirty="0" smtClean="0">
              <a:latin typeface="+mj-lt"/>
              <a:cs typeface="Calibri" panose="020F0502020204030204" pitchFamily="34" charset="0"/>
            </a:endParaRPr>
          </a:p>
          <a:p>
            <a:pPr lvl="1"/>
            <a:r>
              <a:rPr lang="en-US" altLang="zh-CN" sz="1200" dirty="0" smtClean="0">
                <a:latin typeface="+mj-lt"/>
                <a:cs typeface="Calibri" panose="020F0502020204030204" pitchFamily="34" charset="0"/>
              </a:rPr>
              <a:t>Interference is another </a:t>
            </a:r>
            <a:r>
              <a:rPr lang="en-US" altLang="zh-CN" sz="1200" dirty="0" smtClean="0">
                <a:latin typeface="+mj-lt"/>
                <a:cs typeface="Calibri" panose="020F0502020204030204" pitchFamily="34" charset="0"/>
              </a:rPr>
              <a:t>key </a:t>
            </a:r>
            <a:r>
              <a:rPr lang="en-US" altLang="zh-CN" sz="1200" dirty="0" smtClean="0">
                <a:latin typeface="+mj-lt"/>
                <a:cs typeface="Calibri" panose="020F0502020204030204" pitchFamily="34" charset="0"/>
              </a:rPr>
              <a:t>factor that has to be considered</a:t>
            </a:r>
            <a:endParaRPr lang="zh-CN" altLang="en-US" sz="120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854616" y="6475413"/>
            <a:ext cx="1689309" cy="184666"/>
          </a:xfrm>
        </p:spPr>
        <p:txBody>
          <a:bodyPr/>
          <a:lstStyle/>
          <a:p>
            <a:r>
              <a:rPr lang="en-US" dirty="0" err="1" smtClean="0"/>
              <a:t>Xun</a:t>
            </a:r>
            <a:r>
              <a:rPr lang="en-US" dirty="0" smtClean="0"/>
              <a:t> Yang (David), Huawei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82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12279</TotalTime>
  <Words>919</Words>
  <Application>Microsoft Office PowerPoint</Application>
  <PresentationFormat>全屏显示(4:3)</PresentationFormat>
  <Paragraphs>199</Paragraphs>
  <Slides>10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0" baseType="lpstr">
      <vt:lpstr>ＭＳ Ｐゴシック</vt:lpstr>
      <vt:lpstr>黑体</vt:lpstr>
      <vt:lpstr>华文细黑</vt:lpstr>
      <vt:lpstr>宋体</vt:lpstr>
      <vt:lpstr>Arial</vt:lpstr>
      <vt:lpstr>Calibri</vt:lpstr>
      <vt:lpstr>Times New Roman</vt:lpstr>
      <vt:lpstr>Wingdings</vt:lpstr>
      <vt:lpstr>802-11-Submission</vt:lpstr>
      <vt:lpstr>Document</vt:lpstr>
      <vt:lpstr>EHT Use Case Discussion: VR Requirement Follow Up</vt:lpstr>
      <vt:lpstr>Summary</vt:lpstr>
      <vt:lpstr>Background: VR Use Cases [1]</vt:lpstr>
      <vt:lpstr>Background: VR Requirement</vt:lpstr>
      <vt:lpstr>Case1: Latency from Compression/Decompression</vt:lpstr>
      <vt:lpstr>Analysis of Data Rate and Latency from Compression and/or Decompression</vt:lpstr>
      <vt:lpstr>Case2: Latency from Contentions and Collisions</vt:lpstr>
      <vt:lpstr>Analysis from the Test</vt:lpstr>
      <vt:lpstr>Conclusion</vt:lpstr>
      <vt:lpstr>Reference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Shimi Shilo</dc:creator>
  <cp:lastModifiedBy>Yangxun (David)</cp:lastModifiedBy>
  <cp:revision>206</cp:revision>
  <cp:lastPrinted>1998-02-10T13:28:06Z</cp:lastPrinted>
  <dcterms:created xsi:type="dcterms:W3CDTF">2013-11-12T18:41:50Z</dcterms:created>
  <dcterms:modified xsi:type="dcterms:W3CDTF">2018-11-11T14:26:57Z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(3)TMDcSNcYMHT3YHXVDhbwKH76I3uhHZN9bXJ/TlWFtC+imTKu13tBbF//basl6PT7OW7FxUs4
PaPX3FxIYJHvM0oTkfHDmf2nPFex1N2wgIWF/ckrlu01gFYzEZ6v32oOe/DO2F9GP0q5taPt
9ggR+98rd6MvD9HIb/IAH3jsNrvLoPSTCk86qUCkrtmMqSpTcvFzZBB/EmHzwQt6pchUougX
1lOJ6VYGAbcC6CKP5X</vt:lpwstr>
  </property>
  <property fmtid="{D5CDD505-2E9C-101B-9397-08002B2CF9AE}" pid="4" name="_2015_ms_pID_7253431">
    <vt:lpwstr>5Ns1z35j8rcSGp9ry7AYrubT/u8gx9KBwLNr0r2eRG5GkV5BTU0YNE
JYCjZS4qmrbf+jdqXZz/vpAkrUSH9iEn4kbXVFABiDGC864TkTF8wIQyUGkgiA1TGhxJA5ZA
sdBYH0rETJp/6e24c9V4kvlwupv4OZF0xdhnOVJEyS8kE7Jt2ycoJG+Mscbf0zjpiELdC0N9
2MHW1ZORp+6+42n43IGqx0BEwHsrPKaLeb/O</vt:lpwstr>
  </property>
  <property fmtid="{D5CDD505-2E9C-101B-9397-08002B2CF9AE}" pid="5" name="_2015_ms_pID_7253432">
    <vt:lpwstr>uxrUx+ykfcMl/3U3iXSMGHY=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1530136768</vt:lpwstr>
  </property>
</Properties>
</file>