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269" r:id="rId2"/>
    <p:sldId id="433" r:id="rId3"/>
    <p:sldId id="423" r:id="rId4"/>
    <p:sldId id="397" r:id="rId5"/>
    <p:sldId id="418" r:id="rId6"/>
    <p:sldId id="424" r:id="rId7"/>
    <p:sldId id="425" r:id="rId8"/>
    <p:sldId id="427" r:id="rId9"/>
    <p:sldId id="428" r:id="rId10"/>
    <p:sldId id="430" r:id="rId11"/>
    <p:sldId id="43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E53B47"/>
    <a:srgbClr val="D46C4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95893" autoAdjust="0"/>
  </p:normalViewPr>
  <p:slideViewPr>
    <p:cSldViewPr>
      <p:cViewPr varScale="1">
        <p:scale>
          <a:sx n="94" d="100"/>
          <a:sy n="94" d="100"/>
        </p:scale>
        <p:origin x="1064" y="5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6" d="100"/>
          <a:sy n="56" d="100"/>
        </p:scale>
        <p:origin x="17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en-US" baseline="0" dirty="0"/>
          </a:p>
        </p:txBody>
      </p:sp>
      <p:sp>
        <p:nvSpPr>
          <p:cNvPr id="4" name="Верхний колонтитул 3"/>
          <p:cNvSpPr>
            <a:spLocks noGrp="1"/>
          </p:cNvSpPr>
          <p:nvPr>
            <p:ph type="hdr" sz="quarter" idx="10"/>
          </p:nvPr>
        </p:nvSpPr>
        <p:spPr/>
        <p:txBody>
          <a:bodyPr/>
          <a:lstStyle/>
          <a:p>
            <a:pPr>
              <a:defRPr/>
            </a:pPr>
            <a:r>
              <a:rPr lang="en-US"/>
              <a:t>Doc Title</a:t>
            </a:r>
            <a:endParaRPr lang="en-US" dirty="0"/>
          </a:p>
        </p:txBody>
      </p:sp>
      <p:sp>
        <p:nvSpPr>
          <p:cNvPr id="5" name="Дата 4"/>
          <p:cNvSpPr>
            <a:spLocks noGrp="1"/>
          </p:cNvSpPr>
          <p:nvPr>
            <p:ph type="dt" idx="11"/>
          </p:nvPr>
        </p:nvSpPr>
        <p:spPr/>
        <p:txBody>
          <a:bodyPr/>
          <a:lstStyle/>
          <a:p>
            <a:pPr>
              <a:defRPr/>
            </a:pPr>
            <a:r>
              <a:rPr lang="en-US"/>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3546262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
        <p:nvSpPr>
          <p:cNvPr id="6"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Evgeny Khorov</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a:t>Evgeny Khorov (IITP RAS)</a:t>
            </a:r>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802.</a:t>
            </a:r>
            <a:r>
              <a:rPr lang="en-US" sz="1800" b="1" kern="1200" dirty="0">
                <a:solidFill>
                  <a:schemeClr val="tx1"/>
                </a:solidFill>
                <a:latin typeface="Times New Roman" pitchFamily="18" charset="0"/>
                <a:ea typeface="+mn-ea"/>
                <a:cs typeface="+mn-cs"/>
              </a:rPr>
              <a:t>11-18/1947r4</a:t>
            </a:r>
          </a:p>
        </p:txBody>
      </p:sp>
      <p:sp>
        <p:nvSpPr>
          <p:cNvPr id="12" name="Rectangle 7">
            <a:extLst>
              <a:ext uri="{FF2B5EF4-FFF2-40B4-BE49-F238E27FC236}">
                <a16:creationId xmlns:a16="http://schemas.microsoft.com/office/drawing/2014/main" id="{805A4205-DC3C-401D-B8A0-F3266EF36C47}"/>
              </a:ext>
            </a:extLst>
          </p:cNvPr>
          <p:cNvSpPr>
            <a:spLocks noChangeArrowheads="1"/>
          </p:cNvSpPr>
          <p:nvPr userDrawn="1"/>
        </p:nvSpPr>
        <p:spPr bwMode="auto">
          <a:xfrm>
            <a:off x="685800" y="308403"/>
            <a:ext cx="1182055" cy="276999"/>
          </a:xfrm>
          <a:prstGeom prst="rect">
            <a:avLst/>
          </a:prstGeom>
          <a:noFill/>
          <a:ln w="9525">
            <a:noFill/>
            <a:miter lim="800000"/>
            <a:headEnd/>
            <a:tailEnd/>
          </a:ln>
          <a:effectLst/>
        </p:spPr>
        <p:txBody>
          <a:bodyPr wrap="none" lIns="0" tIns="0" rIns="0" bIns="0" anchor="b">
            <a:spAutoFit/>
          </a:bodyPr>
          <a:lstStyle/>
          <a:p>
            <a:pPr marL="0" lvl="4" indent="0" algn="r" eaLnBrk="0" hangingPunct="0">
              <a:defRPr/>
            </a:pPr>
            <a:r>
              <a:rPr lang="en-US" sz="1800" b="1" kern="1200" dirty="0">
                <a:solidFill>
                  <a:schemeClr val="tx1"/>
                </a:solidFill>
                <a:latin typeface="Times New Roman" pitchFamily="18" charset="0"/>
                <a:ea typeface="+mn-ea"/>
                <a:cs typeface="+mn-cs"/>
              </a:rPr>
              <a:t>March 2019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dirty="0"/>
              <a:t>Performance evaluation of Real Time Communications over Wi-Fi</a:t>
            </a:r>
          </a:p>
        </p:txBody>
      </p:sp>
      <p:sp>
        <p:nvSpPr>
          <p:cNvPr id="7173" name="Rectangle 6"/>
          <p:cNvSpPr>
            <a:spLocks noGrp="1" noChangeArrowheads="1"/>
          </p:cNvSpPr>
          <p:nvPr>
            <p:ph idx="1"/>
          </p:nvPr>
        </p:nvSpPr>
        <p:spPr>
          <a:noFill/>
        </p:spPr>
        <p:txBody>
          <a:bodyPr/>
          <a:lstStyle/>
          <a:p>
            <a:pPr algn="ctr">
              <a:buFontTx/>
              <a:buNone/>
            </a:pPr>
            <a:r>
              <a:rPr lang="en-US" sz="2000" dirty="0"/>
              <a:t>Date</a:t>
            </a:r>
            <a:r>
              <a:rPr lang="en-US" sz="2000"/>
              <a:t>:</a:t>
            </a:r>
            <a:r>
              <a:rPr lang="en-US" sz="2000" b="0"/>
              <a:t> 2019-03-11</a:t>
            </a:r>
            <a:endParaRPr lang="en-US" sz="2000" b="0" dirty="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t>Evgeny Khorov</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4018645364"/>
              </p:ext>
            </p:extLst>
          </p:nvPr>
        </p:nvGraphicFramePr>
        <p:xfrm>
          <a:off x="971600" y="2590800"/>
          <a:ext cx="7467600" cy="2880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Evgeny</a:t>
                      </a:r>
                      <a:r>
                        <a:rPr lang="en-US" altLang="zh-CN" sz="1200" baseline="0" dirty="0">
                          <a:latin typeface="+mn-lt"/>
                          <a:ea typeface="Times New Roman"/>
                          <a:cs typeface="Arial"/>
                        </a:rPr>
                        <a:t> Khorov</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algn="ctr">
                        <a:spcBef>
                          <a:spcPts val="0"/>
                        </a:spcBef>
                        <a:spcAft>
                          <a:spcPts val="0"/>
                        </a:spcAft>
                      </a:pPr>
                      <a:r>
                        <a:rPr lang="en-US" sz="1200" dirty="0">
                          <a:latin typeface="Times New Roman"/>
                          <a:ea typeface="Times New Roman"/>
                          <a:cs typeface="Arial"/>
                        </a:rPr>
                        <a:t>Dmitry Bankov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rPr>
                        <a:t>bankov@iitp.ru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 Possible Algorithm</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32" name="CustomShape 7"/>
          <p:cNvSpPr/>
          <p:nvPr/>
        </p:nvSpPr>
        <p:spPr>
          <a:xfrm flipV="1">
            <a:off x="273777" y="3702946"/>
            <a:ext cx="8031391" cy="0"/>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33" name="CustomShape 8"/>
          <p:cNvSpPr/>
          <p:nvPr/>
        </p:nvSpPr>
        <p:spPr>
          <a:xfrm flipV="1">
            <a:off x="273777" y="2187936"/>
            <a:ext cx="0" cy="151534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34" name="CustomShape 15"/>
          <p:cNvSpPr/>
          <p:nvPr/>
        </p:nvSpPr>
        <p:spPr>
          <a:xfrm>
            <a:off x="7952728" y="3808744"/>
            <a:ext cx="704880" cy="26656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dirty="0">
                <a:solidFill>
                  <a:srgbClr val="000000"/>
                </a:solidFill>
                <a:latin typeface="Arial"/>
                <a:ea typeface="ＭＳ Ｐゴシック"/>
              </a:rPr>
              <a:t>Time</a:t>
            </a:r>
            <a:endParaRPr lang="en-US" sz="1600" spc="-1" dirty="0">
              <a:latin typeface="Arial"/>
            </a:endParaRPr>
          </a:p>
        </p:txBody>
      </p:sp>
      <p:sp>
        <p:nvSpPr>
          <p:cNvPr id="37" name="CustomShape 10"/>
          <p:cNvSpPr/>
          <p:nvPr/>
        </p:nvSpPr>
        <p:spPr>
          <a:xfrm>
            <a:off x="540072" y="3215970"/>
            <a:ext cx="936104"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38" name="CustomShape 10"/>
          <p:cNvSpPr/>
          <p:nvPr/>
        </p:nvSpPr>
        <p:spPr>
          <a:xfrm>
            <a:off x="539552" y="2912931"/>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39" name="CustomShape 10"/>
          <p:cNvSpPr/>
          <p:nvPr/>
        </p:nvSpPr>
        <p:spPr>
          <a:xfrm>
            <a:off x="539552" y="2606875"/>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ea typeface="ＭＳ Ｐゴシック"/>
              </a:rPr>
              <a:t>RU 2</a:t>
            </a:r>
            <a:endParaRPr lang="en-US" sz="1600" spc="-1" dirty="0"/>
          </a:p>
        </p:txBody>
      </p:sp>
      <p:sp>
        <p:nvSpPr>
          <p:cNvPr id="40" name="CustomShape 10"/>
          <p:cNvSpPr/>
          <p:nvPr/>
        </p:nvSpPr>
        <p:spPr>
          <a:xfrm>
            <a:off x="540072" y="2303650"/>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41" name="CustomShape 10"/>
          <p:cNvSpPr/>
          <p:nvPr/>
        </p:nvSpPr>
        <p:spPr>
          <a:xfrm>
            <a:off x="539552" y="2004824"/>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44" name="CustomShape 10"/>
          <p:cNvSpPr/>
          <p:nvPr/>
        </p:nvSpPr>
        <p:spPr>
          <a:xfrm>
            <a:off x="1692200" y="3222267"/>
            <a:ext cx="1800200"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45" name="CustomShape 10"/>
          <p:cNvSpPr/>
          <p:nvPr/>
        </p:nvSpPr>
        <p:spPr>
          <a:xfrm>
            <a:off x="1691680" y="2919228"/>
            <a:ext cx="1800200" cy="303040"/>
          </a:xfrm>
          <a:prstGeom prst="rect">
            <a:avLst/>
          </a:prstGeom>
          <a:solidFill>
            <a:srgbClr val="FF66F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1, m+1</a:t>
            </a:r>
            <a:r>
              <a:rPr lang="en-US" sz="1600" spc="-1" dirty="0">
                <a:solidFill>
                  <a:srgbClr val="000000"/>
                </a:solidFill>
                <a:ea typeface="ＭＳ Ｐゴシック"/>
              </a:rPr>
              <a:t> , …</a:t>
            </a:r>
            <a:endParaRPr lang="en-US" sz="1600" spc="-1" dirty="0">
              <a:latin typeface="Arial"/>
            </a:endParaRPr>
          </a:p>
        </p:txBody>
      </p:sp>
      <p:sp>
        <p:nvSpPr>
          <p:cNvPr id="46" name="CustomShape 10"/>
          <p:cNvSpPr/>
          <p:nvPr/>
        </p:nvSpPr>
        <p:spPr>
          <a:xfrm>
            <a:off x="1691680" y="2613172"/>
            <a:ext cx="1800200"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2, m+2 , …</a:t>
            </a:r>
            <a:endParaRPr lang="en-US" sz="1600" spc="-1" dirty="0"/>
          </a:p>
        </p:txBody>
      </p:sp>
      <p:sp>
        <p:nvSpPr>
          <p:cNvPr id="47" name="CustomShape 10"/>
          <p:cNvSpPr/>
          <p:nvPr/>
        </p:nvSpPr>
        <p:spPr>
          <a:xfrm>
            <a:off x="1692200" y="2309947"/>
            <a:ext cx="1800200"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48" name="CustomShape 10"/>
          <p:cNvSpPr/>
          <p:nvPr/>
        </p:nvSpPr>
        <p:spPr>
          <a:xfrm>
            <a:off x="1691680" y="2011121"/>
            <a:ext cx="1800200"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 2m, …</a:t>
            </a:r>
            <a:endParaRPr lang="en-US" sz="1600" spc="-1" dirty="0"/>
          </a:p>
        </p:txBody>
      </p:sp>
      <p:sp>
        <p:nvSpPr>
          <p:cNvPr id="51" name="CustomShape 10"/>
          <p:cNvSpPr/>
          <p:nvPr/>
        </p:nvSpPr>
        <p:spPr>
          <a:xfrm>
            <a:off x="3708424" y="3230489"/>
            <a:ext cx="1224136"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52" name="CustomShape 10"/>
          <p:cNvSpPr/>
          <p:nvPr/>
        </p:nvSpPr>
        <p:spPr>
          <a:xfrm>
            <a:off x="3707904" y="2927449"/>
            <a:ext cx="1224136" cy="303040"/>
          </a:xfrm>
          <a:prstGeom prst="rect">
            <a:avLst/>
          </a:prstGeom>
          <a:solidFill>
            <a:srgbClr val="FF66F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2</a:t>
            </a:r>
            <a:endParaRPr lang="en-US" sz="1600" spc="-1" dirty="0">
              <a:latin typeface="Arial"/>
            </a:endParaRPr>
          </a:p>
        </p:txBody>
      </p:sp>
      <p:sp>
        <p:nvSpPr>
          <p:cNvPr id="53" name="CustomShape 10"/>
          <p:cNvSpPr/>
          <p:nvPr/>
        </p:nvSpPr>
        <p:spPr>
          <a:xfrm>
            <a:off x="3707904" y="2621394"/>
            <a:ext cx="1224136" cy="303040"/>
          </a:xfrm>
          <a:prstGeom prst="rect">
            <a:avLst/>
          </a:prstGeom>
          <a:solidFill>
            <a:srgbClr val="FF66F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m+2</a:t>
            </a:r>
            <a:endParaRPr lang="en-US" sz="1600" spc="-1" dirty="0"/>
          </a:p>
        </p:txBody>
      </p:sp>
      <p:sp>
        <p:nvSpPr>
          <p:cNvPr id="54" name="CustomShape 10"/>
          <p:cNvSpPr/>
          <p:nvPr/>
        </p:nvSpPr>
        <p:spPr>
          <a:xfrm>
            <a:off x="3708424" y="2318169"/>
            <a:ext cx="1224136" cy="303040"/>
          </a:xfrm>
          <a:prstGeom prst="rect">
            <a:avLst/>
          </a:prstGeom>
          <a:solidFill>
            <a:srgbClr val="FF66F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2m</a:t>
            </a:r>
            <a:endParaRPr lang="en-US" sz="1600" spc="-1" dirty="0">
              <a:latin typeface="Arial"/>
            </a:endParaRPr>
          </a:p>
        </p:txBody>
      </p:sp>
      <p:sp>
        <p:nvSpPr>
          <p:cNvPr id="55" name="CustomShape 10"/>
          <p:cNvSpPr/>
          <p:nvPr/>
        </p:nvSpPr>
        <p:spPr>
          <a:xfrm>
            <a:off x="3707904" y="2019343"/>
            <a:ext cx="1224136" cy="303040"/>
          </a:xfrm>
          <a:prstGeom prst="rect">
            <a:avLst/>
          </a:prstGeom>
          <a:solidFill>
            <a:srgbClr val="FF66F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a:t>
            </a:r>
            <a:endParaRPr lang="en-US" sz="1600" spc="-1" dirty="0"/>
          </a:p>
        </p:txBody>
      </p:sp>
      <p:sp>
        <p:nvSpPr>
          <p:cNvPr id="58" name="CustomShape 10"/>
          <p:cNvSpPr/>
          <p:nvPr/>
        </p:nvSpPr>
        <p:spPr>
          <a:xfrm>
            <a:off x="5148064" y="3215018"/>
            <a:ext cx="936104"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59" name="CustomShape 10"/>
          <p:cNvSpPr/>
          <p:nvPr/>
        </p:nvSpPr>
        <p:spPr>
          <a:xfrm>
            <a:off x="5147544" y="2911978"/>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60" name="CustomShape 10"/>
          <p:cNvSpPr/>
          <p:nvPr/>
        </p:nvSpPr>
        <p:spPr>
          <a:xfrm>
            <a:off x="5147544" y="2605923"/>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ea typeface="ＭＳ Ｐゴシック"/>
              </a:rPr>
              <a:t>RU 2</a:t>
            </a:r>
            <a:endParaRPr lang="en-US" sz="1600" spc="-1" dirty="0"/>
          </a:p>
        </p:txBody>
      </p:sp>
      <p:sp>
        <p:nvSpPr>
          <p:cNvPr id="61" name="CustomShape 10"/>
          <p:cNvSpPr/>
          <p:nvPr/>
        </p:nvSpPr>
        <p:spPr>
          <a:xfrm>
            <a:off x="5148064" y="2302698"/>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62" name="CustomShape 10"/>
          <p:cNvSpPr/>
          <p:nvPr/>
        </p:nvSpPr>
        <p:spPr>
          <a:xfrm>
            <a:off x="5147544" y="2003872"/>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63" name="CustomShape 10"/>
          <p:cNvSpPr/>
          <p:nvPr/>
        </p:nvSpPr>
        <p:spPr>
          <a:xfrm>
            <a:off x="6594280" y="2031845"/>
            <a:ext cx="428512" cy="30213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4" name="Прямоугольник 63"/>
          <p:cNvSpPr/>
          <p:nvPr/>
        </p:nvSpPr>
        <p:spPr>
          <a:xfrm>
            <a:off x="7191591" y="2044896"/>
            <a:ext cx="1218860" cy="276999"/>
          </a:xfrm>
          <a:prstGeom prst="rect">
            <a:avLst/>
          </a:prstGeom>
        </p:spPr>
        <p:txBody>
          <a:bodyPr wrap="none">
            <a:spAutoFit/>
          </a:bodyPr>
          <a:lstStyle/>
          <a:p>
            <a:r>
              <a:rPr lang="en-US" spc="-1" dirty="0">
                <a:solidFill>
                  <a:srgbClr val="000000"/>
                </a:solidFill>
                <a:latin typeface="Arial"/>
                <a:ea typeface="ＭＳ Ｐゴシック"/>
              </a:rPr>
              <a:t>RT RA RU, idle</a:t>
            </a:r>
            <a:endParaRPr lang="ru-RU" dirty="0"/>
          </a:p>
        </p:txBody>
      </p:sp>
      <p:sp>
        <p:nvSpPr>
          <p:cNvPr id="65" name="CustomShape 10"/>
          <p:cNvSpPr/>
          <p:nvPr/>
        </p:nvSpPr>
        <p:spPr>
          <a:xfrm>
            <a:off x="6594280" y="1717271"/>
            <a:ext cx="428512" cy="30213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6" name="Прямоугольник 65"/>
          <p:cNvSpPr/>
          <p:nvPr/>
        </p:nvSpPr>
        <p:spPr>
          <a:xfrm>
            <a:off x="7191591" y="1721966"/>
            <a:ext cx="979499" cy="276999"/>
          </a:xfrm>
          <a:prstGeom prst="rect">
            <a:avLst/>
          </a:prstGeom>
        </p:spPr>
        <p:txBody>
          <a:bodyPr wrap="none">
            <a:spAutoFit/>
          </a:bodyPr>
          <a:lstStyle/>
          <a:p>
            <a:r>
              <a:rPr lang="en-US" spc="-1" dirty="0">
                <a:solidFill>
                  <a:srgbClr val="000000"/>
                </a:solidFill>
                <a:latin typeface="Arial"/>
                <a:ea typeface="ＭＳ Ｐゴシック"/>
              </a:rPr>
              <a:t>Non-RT RU</a:t>
            </a:r>
            <a:endParaRPr lang="ru-RU" dirty="0"/>
          </a:p>
        </p:txBody>
      </p:sp>
      <p:sp>
        <p:nvSpPr>
          <p:cNvPr id="67" name="CustomShape 10"/>
          <p:cNvSpPr/>
          <p:nvPr/>
        </p:nvSpPr>
        <p:spPr>
          <a:xfrm>
            <a:off x="6594280" y="2346419"/>
            <a:ext cx="428512" cy="30213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8" name="Прямоугольник 67"/>
          <p:cNvSpPr/>
          <p:nvPr/>
        </p:nvSpPr>
        <p:spPr>
          <a:xfrm>
            <a:off x="7191591" y="2367826"/>
            <a:ext cx="971228" cy="276999"/>
          </a:xfrm>
          <a:prstGeom prst="rect">
            <a:avLst/>
          </a:prstGeom>
        </p:spPr>
        <p:txBody>
          <a:bodyPr wrap="none">
            <a:spAutoFit/>
          </a:bodyPr>
          <a:lstStyle/>
          <a:p>
            <a:r>
              <a:rPr lang="en-US" spc="-1" dirty="0">
                <a:solidFill>
                  <a:srgbClr val="000000"/>
                </a:solidFill>
                <a:latin typeface="Arial"/>
                <a:ea typeface="ＭＳ Ｐゴシック"/>
              </a:rPr>
              <a:t>RT RU, idle</a:t>
            </a:r>
            <a:endParaRPr lang="ru-RU" dirty="0"/>
          </a:p>
        </p:txBody>
      </p:sp>
      <p:sp>
        <p:nvSpPr>
          <p:cNvPr id="69" name="CustomShape 10"/>
          <p:cNvSpPr/>
          <p:nvPr/>
        </p:nvSpPr>
        <p:spPr>
          <a:xfrm>
            <a:off x="6594280" y="2975566"/>
            <a:ext cx="428512" cy="30213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70" name="Прямоугольник 69"/>
          <p:cNvSpPr/>
          <p:nvPr/>
        </p:nvSpPr>
        <p:spPr>
          <a:xfrm>
            <a:off x="7191591" y="3013688"/>
            <a:ext cx="1267270" cy="276999"/>
          </a:xfrm>
          <a:prstGeom prst="rect">
            <a:avLst/>
          </a:prstGeom>
        </p:spPr>
        <p:txBody>
          <a:bodyPr wrap="none">
            <a:spAutoFit/>
          </a:bodyPr>
          <a:lstStyle/>
          <a:p>
            <a:r>
              <a:rPr lang="en-US" spc="-1" dirty="0">
                <a:solidFill>
                  <a:srgbClr val="000000"/>
                </a:solidFill>
                <a:latin typeface="Arial"/>
                <a:ea typeface="ＭＳ Ｐゴシック"/>
              </a:rPr>
              <a:t>RT RU Collision</a:t>
            </a:r>
            <a:endParaRPr lang="ru-RU" dirty="0"/>
          </a:p>
        </p:txBody>
      </p:sp>
      <p:sp>
        <p:nvSpPr>
          <p:cNvPr id="71" name="Скругленная прямоугольная выноска 70"/>
          <p:cNvSpPr/>
          <p:nvPr/>
        </p:nvSpPr>
        <p:spPr bwMode="auto">
          <a:xfrm>
            <a:off x="161050" y="3887214"/>
            <a:ext cx="1530629" cy="602467"/>
          </a:xfrm>
          <a:prstGeom prst="wedgeRoundRectCallout">
            <a:avLst>
              <a:gd name="adj1" fmla="val -8993"/>
              <a:gd name="adj2" fmla="val -123882"/>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STAs</a:t>
            </a:r>
            <a:r>
              <a:rPr kumimoji="0" lang="en-US" sz="1200" b="0" i="0" u="none" strike="noStrike" cap="none" normalizeH="0" dirty="0">
                <a:ln>
                  <a:noFill/>
                </a:ln>
                <a:solidFill>
                  <a:schemeClr val="tx1"/>
                </a:solidFill>
                <a:effectLst/>
                <a:latin typeface="Times New Roman" pitchFamily="18" charset="0"/>
              </a:rPr>
              <a:t> 1, 2, m, 2m transmit RT frames</a:t>
            </a:r>
            <a:endParaRPr kumimoji="0" lang="ru-RU" sz="1200" b="0" i="0" u="none" strike="noStrike" cap="none" normalizeH="0" baseline="0" dirty="0">
              <a:ln>
                <a:noFill/>
              </a:ln>
              <a:solidFill>
                <a:schemeClr val="tx1"/>
              </a:solidFill>
              <a:effectLst/>
              <a:latin typeface="Times New Roman" pitchFamily="18" charset="0"/>
            </a:endParaRPr>
          </a:p>
        </p:txBody>
      </p:sp>
      <p:sp>
        <p:nvSpPr>
          <p:cNvPr id="72" name="CustomShape 10"/>
          <p:cNvSpPr/>
          <p:nvPr/>
        </p:nvSpPr>
        <p:spPr>
          <a:xfrm>
            <a:off x="6594280" y="2660993"/>
            <a:ext cx="428512" cy="302130"/>
          </a:xfrm>
          <a:prstGeom prst="rect">
            <a:avLst/>
          </a:prstGeom>
          <a:solidFill>
            <a:srgbClr val="FF66F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73" name="Прямоугольник 72"/>
          <p:cNvSpPr/>
          <p:nvPr/>
        </p:nvSpPr>
        <p:spPr>
          <a:xfrm>
            <a:off x="7191591" y="2690756"/>
            <a:ext cx="1288238" cy="276999"/>
          </a:xfrm>
          <a:prstGeom prst="rect">
            <a:avLst/>
          </a:prstGeom>
        </p:spPr>
        <p:txBody>
          <a:bodyPr wrap="none">
            <a:spAutoFit/>
          </a:bodyPr>
          <a:lstStyle/>
          <a:p>
            <a:r>
              <a:rPr lang="en-US" spc="-1" dirty="0">
                <a:solidFill>
                  <a:srgbClr val="000000"/>
                </a:solidFill>
                <a:latin typeface="Arial"/>
                <a:ea typeface="ＭＳ Ｐゴシック"/>
              </a:rPr>
              <a:t>RT RU, success</a:t>
            </a:r>
            <a:endParaRPr lang="ru-RU" dirty="0"/>
          </a:p>
        </p:txBody>
      </p:sp>
      <p:sp>
        <p:nvSpPr>
          <p:cNvPr id="74" name="Скругленная прямоугольная выноска 73"/>
          <p:cNvSpPr/>
          <p:nvPr/>
        </p:nvSpPr>
        <p:spPr bwMode="auto">
          <a:xfrm>
            <a:off x="1791467" y="3855678"/>
            <a:ext cx="1619675" cy="634003"/>
          </a:xfrm>
          <a:prstGeom prst="wedgeRoundRectCallout">
            <a:avLst>
              <a:gd name="adj1" fmla="val 26446"/>
              <a:gd name="adj2" fmla="val -211018"/>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Apart from that, STA</a:t>
            </a:r>
            <a:r>
              <a:rPr kumimoji="0" lang="en-US" sz="1200" b="0" i="0" u="none" strike="noStrike" cap="none" normalizeH="0" dirty="0">
                <a:ln>
                  <a:noFill/>
                </a:ln>
                <a:solidFill>
                  <a:schemeClr val="tx1"/>
                </a:solidFill>
                <a:effectLst/>
                <a:latin typeface="Times New Roman" pitchFamily="18" charset="0"/>
              </a:rPr>
              <a:t> m+2 transmits.</a:t>
            </a:r>
            <a:endParaRPr kumimoji="0" lang="ru-RU" sz="1200" b="0" i="0" u="none" strike="noStrike" cap="none" normalizeH="0" baseline="0" dirty="0">
              <a:ln>
                <a:noFill/>
              </a:ln>
              <a:solidFill>
                <a:schemeClr val="tx1"/>
              </a:solidFill>
              <a:effectLst/>
              <a:latin typeface="Times New Roman" pitchFamily="18" charset="0"/>
            </a:endParaRPr>
          </a:p>
        </p:txBody>
      </p:sp>
      <p:sp>
        <p:nvSpPr>
          <p:cNvPr id="76" name="CustomShape 5"/>
          <p:cNvSpPr/>
          <p:nvPr/>
        </p:nvSpPr>
        <p:spPr>
          <a:xfrm>
            <a:off x="3403205" y="4029112"/>
            <a:ext cx="5228148" cy="122413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dirty="0">
                <a:solidFill>
                  <a:srgbClr val="000000"/>
                </a:solidFill>
                <a:latin typeface="Arial"/>
                <a:ea typeface="ＭＳ Ｐゴシック"/>
              </a:rPr>
              <a:t>By default, the AP allocates 1 RUs for random access</a:t>
            </a:r>
          </a:p>
          <a:p>
            <a:pPr>
              <a:lnSpc>
                <a:spcPct val="100000"/>
              </a:lnSpc>
            </a:pPr>
            <a:r>
              <a:rPr lang="en-US" sz="1600" spc="-1" dirty="0">
                <a:solidFill>
                  <a:srgbClr val="000000"/>
                </a:solidFill>
                <a:latin typeface="Arial"/>
                <a:ea typeface="ＭＳ Ｐゴシック"/>
              </a:rPr>
              <a:t>In case of collision, the remaining m RUs are allocated for RA RT uniformly for those STAs, which might participate in the collision</a:t>
            </a:r>
          </a:p>
          <a:p>
            <a:pPr>
              <a:lnSpc>
                <a:spcPct val="100000"/>
              </a:lnSpc>
            </a:pPr>
            <a:r>
              <a:rPr lang="en-US" sz="1600" spc="-1" dirty="0">
                <a:solidFill>
                  <a:srgbClr val="000000"/>
                </a:solidFill>
                <a:latin typeface="Arial"/>
                <a:ea typeface="ＭＳ Ｐゴシック"/>
              </a:rPr>
              <a:t>If the number of RT STAs is greater than m, each RU is  allocated for several STAs</a:t>
            </a:r>
          </a:p>
        </p:txBody>
      </p:sp>
    </p:spTree>
    <p:extLst>
      <p:ext uri="{BB962C8B-B14F-4D97-AF65-F5344CB8AC3E}">
        <p14:creationId xmlns:p14="http://schemas.microsoft.com/office/powerpoint/2010/main" val="1332916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Performance evaluation</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pic>
        <p:nvPicPr>
          <p:cNvPr id="14" name="Picture 2" descr="F:\urllc\plr_togeth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365" y="3886200"/>
            <a:ext cx="4212735"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F:\urllc\throughput_togeth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9043" y="3886199"/>
            <a:ext cx="4163595" cy="25146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769873" y="1625699"/>
            <a:ext cx="7761287" cy="1938992"/>
          </a:xfrm>
          <a:prstGeom prst="rect">
            <a:avLst/>
          </a:prstGeom>
          <a:noFill/>
        </p:spPr>
        <p:txBody>
          <a:bodyPr wrap="square" rtlCol="0">
            <a:spAutoFit/>
          </a:bodyPr>
          <a:lstStyle/>
          <a:p>
            <a:r>
              <a:rPr lang="en-US" sz="1800" dirty="0"/>
              <a:t>1 AP, 10 non-RT STAs transmitting frames in saturated mode</a:t>
            </a:r>
          </a:p>
          <a:p>
            <a:r>
              <a:rPr lang="en-US" sz="1800" dirty="0"/>
              <a:t>N RT STAs generate 32B frames (Poisson process with </a:t>
            </a:r>
            <a:r>
              <a:rPr lang="el-GR" sz="1800" dirty="0"/>
              <a:t>λ</a:t>
            </a:r>
            <a:r>
              <a:rPr lang="en-US" sz="1800" baseline="30000" dirty="0"/>
              <a:t>-1</a:t>
            </a:r>
            <a:r>
              <a:rPr lang="en-US" sz="1800" dirty="0"/>
              <a:t> = 50 </a:t>
            </a:r>
            <a:r>
              <a:rPr lang="en-US" sz="1800" dirty="0" err="1"/>
              <a:t>ms</a:t>
            </a:r>
            <a:r>
              <a:rPr lang="en-US" sz="1800" dirty="0"/>
              <a:t>)</a:t>
            </a:r>
          </a:p>
          <a:p>
            <a:r>
              <a:rPr lang="en-US" sz="1800" dirty="0"/>
              <a:t>All STAs use MCS5</a:t>
            </a:r>
          </a:p>
          <a:p>
            <a:r>
              <a:rPr lang="en-US" sz="1800" dirty="0"/>
              <a:t>If a frame is not delivered within 1ms, it is dropped.</a:t>
            </a:r>
          </a:p>
          <a:p>
            <a:r>
              <a:rPr lang="en-US" sz="1800" dirty="0" err="1"/>
              <a:t>T</a:t>
            </a:r>
            <a:r>
              <a:rPr lang="en-US" sz="1800" baseline="-25000" dirty="0" err="1"/>
              <a:t>data</a:t>
            </a:r>
            <a:r>
              <a:rPr lang="en-US" sz="1800" dirty="0"/>
              <a:t>= 0.9 </a:t>
            </a:r>
            <a:r>
              <a:rPr lang="en-US" sz="1800" dirty="0" err="1"/>
              <a:t>ms</a:t>
            </a:r>
            <a:r>
              <a:rPr lang="en-US" sz="1800" dirty="0"/>
              <a:t> (non-OFDMA), </a:t>
            </a:r>
            <a:r>
              <a:rPr lang="en-US" sz="1800" dirty="0" err="1"/>
              <a:t>T</a:t>
            </a:r>
            <a:r>
              <a:rPr lang="en-US" sz="1800" baseline="-25000" dirty="0" err="1"/>
              <a:t>rt</a:t>
            </a:r>
            <a:r>
              <a:rPr lang="en-US" sz="1800" dirty="0"/>
              <a:t>= 0.06 </a:t>
            </a:r>
            <a:r>
              <a:rPr lang="en-US" sz="1800" dirty="0" err="1"/>
              <a:t>ms</a:t>
            </a:r>
            <a:r>
              <a:rPr lang="en-US" sz="1800" dirty="0"/>
              <a:t>, Period of RUs = 0.28ms, BW=40MHz, </a:t>
            </a:r>
            <a:r>
              <a:rPr lang="en-US" sz="1800" dirty="0" err="1"/>
              <a:t>N</a:t>
            </a:r>
            <a:r>
              <a:rPr lang="en-US" sz="1800" baseline="-25000" dirty="0" err="1"/>
              <a:t>ru</a:t>
            </a:r>
            <a:r>
              <a:rPr lang="en-US" sz="1800" dirty="0"/>
              <a:t>=18</a:t>
            </a:r>
          </a:p>
          <a:p>
            <a:endParaRPr lang="ru-RU" sz="1800" baseline="-25000" dirty="0"/>
          </a:p>
        </p:txBody>
      </p:sp>
      <p:sp>
        <p:nvSpPr>
          <p:cNvPr id="3" name="TextBox 2"/>
          <p:cNvSpPr txBox="1"/>
          <p:nvPr/>
        </p:nvSpPr>
        <p:spPr>
          <a:xfrm>
            <a:off x="1220460" y="3564691"/>
            <a:ext cx="2882520" cy="276999"/>
          </a:xfrm>
          <a:prstGeom prst="rect">
            <a:avLst/>
          </a:prstGeom>
          <a:noFill/>
        </p:spPr>
        <p:txBody>
          <a:bodyPr wrap="none" rtlCol="0">
            <a:spAutoFit/>
          </a:bodyPr>
          <a:lstStyle/>
          <a:p>
            <a:r>
              <a:rPr lang="en-US" dirty="0"/>
              <a:t>Packet loss ratio (both collisions and drops)</a:t>
            </a:r>
            <a:endParaRPr lang="ru-RU" dirty="0"/>
          </a:p>
        </p:txBody>
      </p:sp>
      <p:sp>
        <p:nvSpPr>
          <p:cNvPr id="19" name="TextBox 18"/>
          <p:cNvSpPr txBox="1"/>
          <p:nvPr/>
        </p:nvSpPr>
        <p:spPr>
          <a:xfrm>
            <a:off x="5744059" y="3534586"/>
            <a:ext cx="2605842" cy="276999"/>
          </a:xfrm>
          <a:prstGeom prst="rect">
            <a:avLst/>
          </a:prstGeom>
          <a:noFill/>
        </p:spPr>
        <p:txBody>
          <a:bodyPr wrap="none" rtlCol="0">
            <a:spAutoFit/>
          </a:bodyPr>
          <a:lstStyle/>
          <a:p>
            <a:r>
              <a:rPr lang="en-US" dirty="0"/>
              <a:t>Portion of throughput for usual DATA  </a:t>
            </a:r>
            <a:endParaRPr lang="ru-RU" dirty="0"/>
          </a:p>
        </p:txBody>
      </p:sp>
    </p:spTree>
    <p:extLst>
      <p:ext uri="{BB962C8B-B14F-4D97-AF65-F5344CB8AC3E}">
        <p14:creationId xmlns:p14="http://schemas.microsoft.com/office/powerpoint/2010/main" val="1634150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id="{EB7CDF5B-F211-433A-92BE-8745131EEFE9}"/>
              </a:ext>
            </a:extLst>
          </p:cNvPr>
          <p:cNvSpPr>
            <a:spLocks noGrp="1"/>
          </p:cNvSpPr>
          <p:nvPr>
            <p:ph type="title"/>
          </p:nvPr>
        </p:nvSpPr>
        <p:spPr/>
        <p:txBody>
          <a:bodyPr/>
          <a:lstStyle/>
          <a:p>
            <a:r>
              <a:rPr lang="en-US" dirty="0"/>
              <a:t>Contribution</a:t>
            </a:r>
            <a:endParaRPr lang="ru-RU" dirty="0"/>
          </a:p>
        </p:txBody>
      </p:sp>
      <p:sp>
        <p:nvSpPr>
          <p:cNvPr id="10" name="Объект 9">
            <a:extLst>
              <a:ext uri="{FF2B5EF4-FFF2-40B4-BE49-F238E27FC236}">
                <a16:creationId xmlns:a16="http://schemas.microsoft.com/office/drawing/2014/main" id="{29438643-5F13-4A6A-B0EE-4956FAC944AE}"/>
              </a:ext>
            </a:extLst>
          </p:cNvPr>
          <p:cNvSpPr>
            <a:spLocks noGrp="1"/>
          </p:cNvSpPr>
          <p:nvPr>
            <p:ph idx="1"/>
          </p:nvPr>
        </p:nvSpPr>
        <p:spPr/>
        <p:txBody>
          <a:bodyPr/>
          <a:lstStyle/>
          <a:p>
            <a:pPr marL="0" indent="0">
              <a:buNone/>
            </a:pPr>
            <a:r>
              <a:rPr lang="en-US" dirty="0"/>
              <a:t>This document describes two ways of how to organize real-time communications in IEEE 802.11 networks and evaluates their performance in simple scenarios</a:t>
            </a:r>
            <a:endParaRPr lang="ru-RU" dirty="0"/>
          </a:p>
        </p:txBody>
      </p:sp>
      <p:sp>
        <p:nvSpPr>
          <p:cNvPr id="4" name="Номер слайда 3">
            <a:extLst>
              <a:ext uri="{FF2B5EF4-FFF2-40B4-BE49-F238E27FC236}">
                <a16:creationId xmlns:a16="http://schemas.microsoft.com/office/drawing/2014/main" id="{1B03784E-80FE-4629-B17C-1A028272867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Нижний колонтитул 4">
            <a:extLst>
              <a:ext uri="{FF2B5EF4-FFF2-40B4-BE49-F238E27FC236}">
                <a16:creationId xmlns:a16="http://schemas.microsoft.com/office/drawing/2014/main" id="{7A0DB1FD-D97A-4E8F-846E-76409682D9A9}"/>
              </a:ext>
            </a:extLst>
          </p:cNvPr>
          <p:cNvSpPr>
            <a:spLocks noGrp="1"/>
          </p:cNvSpPr>
          <p:nvPr>
            <p:ph type="ftr" sz="quarter" idx="3"/>
          </p:nvPr>
        </p:nvSpPr>
        <p:spPr/>
        <p:txBody>
          <a:bodyPr/>
          <a:lstStyle/>
          <a:p>
            <a:pPr>
              <a:defRPr/>
            </a:pPr>
            <a:r>
              <a:rPr lang="en-US"/>
              <a:t>Evgeny Khorov</a:t>
            </a:r>
            <a:endParaRPr lang="en-US" dirty="0"/>
          </a:p>
        </p:txBody>
      </p:sp>
    </p:spTree>
    <p:extLst>
      <p:ext uri="{BB962C8B-B14F-4D97-AF65-F5344CB8AC3E}">
        <p14:creationId xmlns:p14="http://schemas.microsoft.com/office/powerpoint/2010/main" val="55609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Outline</a:t>
            </a:r>
            <a:endParaRPr lang="ru-RU" dirty="0"/>
          </a:p>
        </p:txBody>
      </p:sp>
      <p:sp>
        <p:nvSpPr>
          <p:cNvPr id="3" name="Объект 2"/>
          <p:cNvSpPr>
            <a:spLocks noGrp="1"/>
          </p:cNvSpPr>
          <p:nvPr>
            <p:ph idx="1"/>
          </p:nvPr>
        </p:nvSpPr>
        <p:spPr/>
        <p:txBody>
          <a:bodyPr/>
          <a:lstStyle/>
          <a:p>
            <a:pPr marL="457200" indent="-457200">
              <a:buAutoNum type="arabicPeriod"/>
            </a:pPr>
            <a:r>
              <a:rPr lang="en-US" dirty="0"/>
              <a:t>Preemptive Service</a:t>
            </a:r>
          </a:p>
          <a:p>
            <a:pPr marL="457200" indent="-457200">
              <a:buAutoNum type="arabicPeriod"/>
            </a:pPr>
            <a:r>
              <a:rPr lang="en-US" dirty="0"/>
              <a:t>AX-like approach</a:t>
            </a:r>
          </a:p>
          <a:p>
            <a:pPr marL="457200" indent="-457200">
              <a:buAutoNum type="arabicPeriod"/>
            </a:pPr>
            <a:r>
              <a:rPr lang="en-US" dirty="0"/>
              <a:t>Simulation results</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Tree>
    <p:extLst>
      <p:ext uri="{BB962C8B-B14F-4D97-AF65-F5344CB8AC3E}">
        <p14:creationId xmlns:p14="http://schemas.microsoft.com/office/powerpoint/2010/main" val="3138700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a:t>What makes Wi-Fi not Real-Time</a:t>
            </a:r>
            <a:endParaRPr lang="ru-RU" dirty="0"/>
          </a:p>
        </p:txBody>
      </p:sp>
      <p:sp>
        <p:nvSpPr>
          <p:cNvPr id="3" name="Объект 2"/>
          <p:cNvSpPr>
            <a:spLocks noGrp="1"/>
          </p:cNvSpPr>
          <p:nvPr>
            <p:ph idx="1"/>
          </p:nvPr>
        </p:nvSpPr>
        <p:spPr>
          <a:xfrm>
            <a:off x="457200" y="1676400"/>
            <a:ext cx="8305800" cy="4114800"/>
          </a:xfrm>
        </p:spPr>
        <p:txBody>
          <a:bodyPr/>
          <a:lstStyle/>
          <a:p>
            <a:pPr marL="0" indent="0" algn="ctr">
              <a:buNone/>
            </a:pPr>
            <a:r>
              <a:rPr lang="en-US" sz="1800" b="0" dirty="0"/>
              <a:t>Packet Delay = Queueing Delay + Packet Transmission Time</a:t>
            </a:r>
          </a:p>
          <a:p>
            <a:pPr marL="0" indent="0">
              <a:buNone/>
            </a:pPr>
            <a:endParaRPr lang="en-US" sz="1800" b="0" dirty="0"/>
          </a:p>
          <a:p>
            <a:pPr marL="0" indent="0">
              <a:buNone/>
            </a:pPr>
            <a:endParaRPr lang="ru-RU" sz="1800" b="0"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6" name="Прямоугольная выноска 5"/>
          <p:cNvSpPr/>
          <p:nvPr/>
        </p:nvSpPr>
        <p:spPr bwMode="auto">
          <a:xfrm>
            <a:off x="481263" y="3023938"/>
            <a:ext cx="3733800" cy="2133600"/>
          </a:xfrm>
          <a:prstGeom prst="wedgeRectCallout">
            <a:avLst>
              <a:gd name="adj1" fmla="val 43282"/>
              <a:gd name="adj2" fmla="val -96658"/>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 </a:t>
            </a:r>
            <a:r>
              <a:rPr lang="en-US" sz="1800" dirty="0">
                <a:solidFill>
                  <a:schemeClr val="tx1"/>
                </a:solidFill>
                <a:latin typeface="Times New Roman" pitchFamily="18" charset="0"/>
              </a:rPr>
              <a:t>real-time (RT)</a:t>
            </a:r>
            <a:r>
              <a:rPr kumimoji="0" lang="en-US" sz="1800" b="0" i="0" u="none" strike="noStrike" cap="none" normalizeH="0" baseline="0" dirty="0">
                <a:ln>
                  <a:noFill/>
                </a:ln>
                <a:solidFill>
                  <a:schemeClr val="tx1"/>
                </a:solidFill>
                <a:effectLst/>
                <a:latin typeface="Times New Roman" pitchFamily="18" charset="0"/>
              </a:rPr>
              <a:t> packet shall wait</a:t>
            </a:r>
            <a:r>
              <a:rPr kumimoji="0" lang="en-US" sz="1800" b="0" i="0" u="none" strike="noStrike" cap="none" normalizeH="0" dirty="0">
                <a:ln>
                  <a:noFill/>
                </a:ln>
                <a:solidFill>
                  <a:schemeClr val="tx1"/>
                </a:solidFill>
                <a:effectLst/>
                <a:latin typeface="Times New Roman" pitchFamily="18" charset="0"/>
              </a:rPr>
              <a:t> while at least the head-of-line packet is being transmitted</a:t>
            </a:r>
          </a:p>
          <a:p>
            <a:pPr marL="0" marR="0" indent="0" algn="l" defTabSz="914400" rtl="0" eaLnBrk="0" fontAlgn="base" latinLnBrk="0" hangingPunct="0">
              <a:lnSpc>
                <a:spcPct val="100000"/>
              </a:lnSpc>
              <a:spcBef>
                <a:spcPct val="0"/>
              </a:spcBef>
              <a:spcAft>
                <a:spcPct val="0"/>
              </a:spcAft>
              <a:buClrTx/>
              <a:buSzTx/>
              <a:buFontTx/>
              <a:buNone/>
              <a:tabLst/>
            </a:pPr>
            <a:endParaRPr lang="en-US" sz="1800" baseline="0" dirty="0">
              <a:solidFill>
                <a:schemeClr val="tx1"/>
              </a:solidFill>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dirty="0">
                <a:ln>
                  <a:noFill/>
                </a:ln>
                <a:solidFill>
                  <a:schemeClr val="tx1"/>
                </a:solidFill>
                <a:effectLst/>
                <a:latin typeface="Times New Roman" pitchFamily="18" charset="0"/>
              </a:rPr>
              <a:t>Maximal PPDU duration in 11ax exceeds 5 </a:t>
            </a:r>
            <a:r>
              <a:rPr kumimoji="0" lang="en-US" sz="1800" b="0" i="0" u="none" strike="noStrike" cap="none" normalizeH="0" dirty="0" err="1">
                <a:ln>
                  <a:noFill/>
                </a:ln>
                <a:solidFill>
                  <a:schemeClr val="tx1"/>
                </a:solidFill>
                <a:effectLst/>
                <a:latin typeface="Times New Roman" pitchFamily="18" charset="0"/>
              </a:rPr>
              <a:t>ms</a:t>
            </a:r>
            <a:endParaRPr kumimoji="0" lang="ru-RU" sz="1800" b="0" i="0" u="none" strike="noStrike" cap="none" normalizeH="0" baseline="0" dirty="0">
              <a:ln>
                <a:noFill/>
              </a:ln>
              <a:solidFill>
                <a:schemeClr val="tx1"/>
              </a:solidFill>
              <a:effectLst/>
              <a:latin typeface="Times New Roman" pitchFamily="18" charset="0"/>
            </a:endParaRPr>
          </a:p>
        </p:txBody>
      </p:sp>
      <p:sp>
        <p:nvSpPr>
          <p:cNvPr id="7" name="Прямоугольная выноска 6"/>
          <p:cNvSpPr/>
          <p:nvPr/>
        </p:nvSpPr>
        <p:spPr bwMode="auto">
          <a:xfrm>
            <a:off x="4875213" y="3023937"/>
            <a:ext cx="3733800" cy="2133600"/>
          </a:xfrm>
          <a:prstGeom prst="wedgeRectCallout">
            <a:avLst>
              <a:gd name="adj1" fmla="val -15150"/>
              <a:gd name="adj2" fmla="val -98342"/>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indent="0">
              <a:buNone/>
            </a:pPr>
            <a:r>
              <a:rPr lang="en-US" sz="1800" dirty="0"/>
              <a:t>Packet Transmission Time includes channel access time and PPDU duration (plus retries, if any)</a:t>
            </a:r>
          </a:p>
          <a:p>
            <a:pPr marL="0" indent="0">
              <a:buNone/>
            </a:pPr>
            <a:endParaRPr lang="en-US" sz="1800" dirty="0"/>
          </a:p>
          <a:p>
            <a:pPr marL="0" indent="0">
              <a:buNone/>
            </a:pPr>
            <a:r>
              <a:rPr lang="en-US" sz="1800" dirty="0"/>
              <a:t>Because of unlicensed spectrum, the channel may be busy with transmission of other devices</a:t>
            </a:r>
            <a:endParaRPr kumimoji="0" lang="ru-RU" sz="18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6322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Reducing Queueing Delay</a:t>
            </a:r>
            <a:endParaRPr lang="ru-RU" dirty="0"/>
          </a:p>
        </p:txBody>
      </p:sp>
      <p:sp>
        <p:nvSpPr>
          <p:cNvPr id="3" name="Объект 2"/>
          <p:cNvSpPr>
            <a:spLocks noGrp="1"/>
          </p:cNvSpPr>
          <p:nvPr>
            <p:ph idx="1"/>
          </p:nvPr>
        </p:nvSpPr>
        <p:spPr/>
        <p:txBody>
          <a:bodyPr/>
          <a:lstStyle/>
          <a:p>
            <a:pPr marL="0" indent="0">
              <a:buNone/>
            </a:pPr>
            <a:r>
              <a:rPr lang="en-US" dirty="0"/>
              <a:t>Main idea: Stop transmitting a non-RT frame when an RT frame arrives.</a:t>
            </a:r>
          </a:p>
          <a:p>
            <a:r>
              <a:rPr lang="en-US" b="0" dirty="0"/>
              <a:t>This is similar to IEEE </a:t>
            </a:r>
            <a:r>
              <a:rPr lang="en-US" b="0" dirty="0" err="1"/>
              <a:t>Std</a:t>
            </a:r>
            <a:r>
              <a:rPr lang="en-US" b="0" dirty="0"/>
              <a:t> 802.1Qbu-2016</a:t>
            </a:r>
          </a:p>
          <a:p>
            <a:endParaRPr lang="en-US" b="0" dirty="0"/>
          </a:p>
          <a:p>
            <a:endParaRPr lang="en-US" b="0" dirty="0"/>
          </a:p>
          <a:p>
            <a:pPr marL="0" indent="0">
              <a:buNone/>
            </a:pPr>
            <a:r>
              <a:rPr lang="en-US" b="0" dirty="0"/>
              <a:t>A STA can easily stop its own frame, but how to stop other frame transmissions </a:t>
            </a:r>
          </a:p>
          <a:p>
            <a:endParaRPr lang="en-US" b="0" dirty="0"/>
          </a:p>
          <a:p>
            <a:pPr marL="0" indent="0">
              <a:buNone/>
            </a:pP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Tree>
    <p:extLst>
      <p:ext uri="{BB962C8B-B14F-4D97-AF65-F5344CB8AC3E}">
        <p14:creationId xmlns:p14="http://schemas.microsoft.com/office/powerpoint/2010/main" val="395662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Preemptive service. Own RT packet</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grpSp>
        <p:nvGrpSpPr>
          <p:cNvPr id="10" name="Группа 9">
            <a:extLst>
              <a:ext uri="{FF2B5EF4-FFF2-40B4-BE49-F238E27FC236}">
                <a16:creationId xmlns:a16="http://schemas.microsoft.com/office/drawing/2014/main" id="{E60CB5A9-6622-49F2-8391-06CA5BEE743F}"/>
              </a:ext>
            </a:extLst>
          </p:cNvPr>
          <p:cNvGrpSpPr/>
          <p:nvPr/>
        </p:nvGrpSpPr>
        <p:grpSpPr>
          <a:xfrm>
            <a:off x="1066800" y="2303777"/>
            <a:ext cx="7301818" cy="3620459"/>
            <a:chOff x="1116962" y="1988781"/>
            <a:chExt cx="7301818" cy="3620459"/>
          </a:xfrm>
        </p:grpSpPr>
        <p:sp>
          <p:nvSpPr>
            <p:cNvPr id="8" name="Line 94"/>
            <p:cNvSpPr/>
            <p:nvPr/>
          </p:nvSpPr>
          <p:spPr>
            <a:xfrm flipV="1">
              <a:off x="1131907" y="3695281"/>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12" name="CustomShape 98"/>
            <p:cNvSpPr/>
            <p:nvPr/>
          </p:nvSpPr>
          <p:spPr>
            <a:xfrm>
              <a:off x="2060591" y="3278948"/>
              <a:ext cx="4340209" cy="399760"/>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Data</a:t>
              </a:r>
            </a:p>
          </p:txBody>
        </p:sp>
        <p:sp>
          <p:nvSpPr>
            <p:cNvPr id="14" name="TextShape 101"/>
            <p:cNvSpPr txBox="1"/>
            <p:nvPr/>
          </p:nvSpPr>
          <p:spPr>
            <a:xfrm>
              <a:off x="7827281" y="3737858"/>
              <a:ext cx="591499" cy="274890"/>
            </a:xfrm>
            <a:prstGeom prst="rect">
              <a:avLst/>
            </a:prstGeom>
            <a:noFill/>
            <a:ln>
              <a:noFill/>
            </a:ln>
          </p:spPr>
          <p:txBody>
            <a:bodyPr lIns="90000" tIns="45000" rIns="90000" bIns="45000"/>
            <a:lstStyle/>
            <a:p>
              <a:r>
                <a:rPr lang="en-US" sz="1400" spc="-1" dirty="0">
                  <a:latin typeface="Arial"/>
                </a:rPr>
                <a:t>Time</a:t>
              </a:r>
            </a:p>
          </p:txBody>
        </p:sp>
        <p:sp>
          <p:nvSpPr>
            <p:cNvPr id="13" name="Line 94"/>
            <p:cNvSpPr/>
            <p:nvPr/>
          </p:nvSpPr>
          <p:spPr>
            <a:xfrm flipV="1">
              <a:off x="1116962" y="5291773"/>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15" name="CustomShape 98"/>
            <p:cNvSpPr/>
            <p:nvPr/>
          </p:nvSpPr>
          <p:spPr>
            <a:xfrm>
              <a:off x="2045646" y="4875439"/>
              <a:ext cx="800381"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16" name="TextShape 101"/>
            <p:cNvSpPr txBox="1"/>
            <p:nvPr/>
          </p:nvSpPr>
          <p:spPr>
            <a:xfrm>
              <a:off x="7812336" y="5334350"/>
              <a:ext cx="591499" cy="274890"/>
            </a:xfrm>
            <a:prstGeom prst="rect">
              <a:avLst/>
            </a:prstGeom>
            <a:noFill/>
            <a:ln>
              <a:noFill/>
            </a:ln>
          </p:spPr>
          <p:txBody>
            <a:bodyPr lIns="90000" tIns="45000" rIns="90000" bIns="45000"/>
            <a:lstStyle/>
            <a:p>
              <a:r>
                <a:rPr lang="en-US" sz="1400" spc="-1" dirty="0">
                  <a:latin typeface="Arial"/>
                </a:rPr>
                <a:t>Time</a:t>
              </a:r>
            </a:p>
          </p:txBody>
        </p:sp>
        <p:sp>
          <p:nvSpPr>
            <p:cNvPr id="17" name="CustomShape 105"/>
            <p:cNvSpPr/>
            <p:nvPr/>
          </p:nvSpPr>
          <p:spPr>
            <a:xfrm>
              <a:off x="3082211" y="4842959"/>
              <a:ext cx="1543052" cy="451387"/>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Real Time Data</a:t>
              </a:r>
            </a:p>
          </p:txBody>
        </p:sp>
        <p:sp>
          <p:nvSpPr>
            <p:cNvPr id="19" name="TextShape 109"/>
            <p:cNvSpPr txBox="1"/>
            <p:nvPr/>
          </p:nvSpPr>
          <p:spPr>
            <a:xfrm>
              <a:off x="4649009" y="4937372"/>
              <a:ext cx="580641" cy="285748"/>
            </a:xfrm>
            <a:prstGeom prst="rect">
              <a:avLst/>
            </a:prstGeom>
            <a:noFill/>
            <a:ln>
              <a:noFill/>
            </a:ln>
          </p:spPr>
          <p:txBody>
            <a:bodyPr lIns="90000" tIns="45000" rIns="90000" bIns="45000"/>
            <a:lstStyle/>
            <a:p>
              <a:r>
                <a:rPr lang="en-US" sz="1400" spc="-1" dirty="0">
                  <a:latin typeface="Arial"/>
                </a:rPr>
                <a:t>SIFS</a:t>
              </a:r>
            </a:p>
          </p:txBody>
        </p:sp>
        <p:sp>
          <p:nvSpPr>
            <p:cNvPr id="20" name="CustomShape 112"/>
            <p:cNvSpPr/>
            <p:nvPr/>
          </p:nvSpPr>
          <p:spPr>
            <a:xfrm>
              <a:off x="2848313" y="4875439"/>
              <a:ext cx="3572808" cy="458911"/>
            </a:xfrm>
            <a:prstGeom prst="rect">
              <a:avLst/>
            </a:prstGeom>
            <a:noFill/>
            <a:ln w="28575">
              <a:solidFill>
                <a:srgbClr val="000000"/>
              </a:solidFill>
              <a:custDash>
                <a:ds d="300000" sp="300000"/>
              </a:custDash>
              <a:round/>
            </a:ln>
          </p:spPr>
          <p:style>
            <a:lnRef idx="0">
              <a:scrgbClr r="0" g="0" b="0"/>
            </a:lnRef>
            <a:fillRef idx="0">
              <a:scrgbClr r="0" g="0" b="0"/>
            </a:fillRef>
            <a:effectRef idx="0">
              <a:scrgbClr r="0" g="0" b="0"/>
            </a:effectRef>
            <a:fontRef idx="minor"/>
          </p:style>
        </p:sp>
        <p:sp>
          <p:nvSpPr>
            <p:cNvPr id="21" name="CustomShape 110"/>
            <p:cNvSpPr/>
            <p:nvPr/>
          </p:nvSpPr>
          <p:spPr>
            <a:xfrm>
              <a:off x="5205535" y="4851707"/>
              <a:ext cx="875519" cy="417491"/>
            </a:xfrm>
            <a:prstGeom prst="rect">
              <a:avLst/>
            </a:prstGeom>
            <a:solidFill>
              <a:srgbClr val="23FF23"/>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Ack</a:t>
              </a:r>
            </a:p>
          </p:txBody>
        </p:sp>
        <p:sp>
          <p:nvSpPr>
            <p:cNvPr id="3" name="Блок-схема: ссылка на другую страницу 2"/>
            <p:cNvSpPr/>
            <p:nvPr/>
          </p:nvSpPr>
          <p:spPr bwMode="auto">
            <a:xfrm>
              <a:off x="1892510" y="1988781"/>
              <a:ext cx="2043769" cy="1224012"/>
            </a:xfrm>
            <a:prstGeom prst="flowChartOffpageConnector">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RT packet arrives in the queue of the same STA</a:t>
              </a:r>
              <a:endParaRPr kumimoji="0" lang="ru-RU" sz="2000" b="0" i="0" u="none" strike="noStrike" cap="none" normalizeH="0" baseline="0" dirty="0">
                <a:ln>
                  <a:noFill/>
                </a:ln>
                <a:solidFill>
                  <a:schemeClr val="tx1"/>
                </a:solidFill>
                <a:effectLst/>
                <a:latin typeface="Times New Roman" pitchFamily="18" charset="0"/>
              </a:endParaRPr>
            </a:p>
          </p:txBody>
        </p:sp>
        <p:sp>
          <p:nvSpPr>
            <p:cNvPr id="7" name="Стрелка вниз 6"/>
            <p:cNvSpPr/>
            <p:nvPr/>
          </p:nvSpPr>
          <p:spPr bwMode="auto">
            <a:xfrm>
              <a:off x="4122207" y="3864015"/>
              <a:ext cx="530225" cy="512416"/>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a:ln>
                  <a:noFill/>
                </a:ln>
                <a:solidFill>
                  <a:schemeClr val="tx1"/>
                </a:solidFill>
                <a:effectLst/>
                <a:latin typeface="Times New Roman" pitchFamily="18" charset="0"/>
              </a:endParaRPr>
            </a:p>
          </p:txBody>
        </p:sp>
      </p:grpSp>
      <p:sp>
        <p:nvSpPr>
          <p:cNvPr id="6" name="TextBox 5"/>
          <p:cNvSpPr txBox="1"/>
          <p:nvPr/>
        </p:nvSpPr>
        <p:spPr>
          <a:xfrm>
            <a:off x="685800" y="5867400"/>
            <a:ext cx="4893968" cy="276999"/>
          </a:xfrm>
          <a:prstGeom prst="rect">
            <a:avLst/>
          </a:prstGeom>
          <a:noFill/>
        </p:spPr>
        <p:txBody>
          <a:bodyPr wrap="none" rtlCol="0">
            <a:spAutoFit/>
          </a:bodyPr>
          <a:lstStyle/>
          <a:p>
            <a:r>
              <a:rPr lang="en-US" dirty="0"/>
              <a:t>[1] WTSN (</a:t>
            </a:r>
            <a:r>
              <a:rPr lang="en-US" altLang="zh-CN" dirty="0"/>
              <a:t>Wi-Fi Time Sensitive Networking) </a:t>
            </a:r>
            <a:r>
              <a:rPr lang="en-US" altLang="zh-CN" dirty="0" err="1"/>
              <a:t>doc.:IEEE</a:t>
            </a:r>
            <a:r>
              <a:rPr lang="en-US" altLang="zh-CN" dirty="0"/>
              <a:t> 802.</a:t>
            </a:r>
            <a:r>
              <a:rPr lang="en-US" dirty="0"/>
              <a:t>11-17/1734r1</a:t>
            </a:r>
            <a:endParaRPr lang="ru-RU" dirty="0"/>
          </a:p>
        </p:txBody>
      </p:sp>
      <p:sp>
        <p:nvSpPr>
          <p:cNvPr id="9" name="Прямоугольник 8"/>
          <p:cNvSpPr/>
          <p:nvPr/>
        </p:nvSpPr>
        <p:spPr>
          <a:xfrm>
            <a:off x="953340" y="1618162"/>
            <a:ext cx="6858996" cy="584775"/>
          </a:xfrm>
          <a:prstGeom prst="rect">
            <a:avLst/>
          </a:prstGeom>
        </p:spPr>
        <p:txBody>
          <a:bodyPr wrap="square">
            <a:spAutoFit/>
          </a:bodyPr>
          <a:lstStyle/>
          <a:p>
            <a:pPr marL="0" indent="0">
              <a:buNone/>
            </a:pPr>
            <a:r>
              <a:rPr lang="en-US" sz="1600" dirty="0"/>
              <a:t>Main idea: to minimize channel access delay, stop transmitting a non-RT frame when a RT frame arrives.</a:t>
            </a:r>
          </a:p>
        </p:txBody>
      </p:sp>
    </p:spTree>
    <p:extLst>
      <p:ext uri="{BB962C8B-B14F-4D97-AF65-F5344CB8AC3E}">
        <p14:creationId xmlns:p14="http://schemas.microsoft.com/office/powerpoint/2010/main" val="428796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Preemptive service.  Alien transmission</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24" name="Блок-схема: ссылка на другую страницу 23"/>
          <p:cNvSpPr/>
          <p:nvPr/>
        </p:nvSpPr>
        <p:spPr bwMode="auto">
          <a:xfrm>
            <a:off x="1764940" y="1568644"/>
            <a:ext cx="2043769" cy="1224012"/>
          </a:xfrm>
          <a:prstGeom prst="flowChartOffpageConnector">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RT packet arrives in the queue of another STA</a:t>
            </a:r>
            <a:endParaRPr kumimoji="0" lang="ru-RU" sz="2000" b="0" i="0" u="none" strike="noStrike" cap="none" normalizeH="0" baseline="0" dirty="0">
              <a:ln>
                <a:noFill/>
              </a:ln>
              <a:solidFill>
                <a:schemeClr val="tx1"/>
              </a:solidFill>
              <a:effectLst/>
              <a:latin typeface="Times New Roman" pitchFamily="18" charset="0"/>
            </a:endParaRPr>
          </a:p>
        </p:txBody>
      </p:sp>
      <p:sp>
        <p:nvSpPr>
          <p:cNvPr id="25" name="Прямоугольник 24"/>
          <p:cNvSpPr/>
          <p:nvPr/>
        </p:nvSpPr>
        <p:spPr>
          <a:xfrm>
            <a:off x="2861588" y="3007381"/>
            <a:ext cx="3373094" cy="427359"/>
          </a:xfrm>
          <a:prstGeom prst="rect">
            <a:avLst/>
          </a:prstGeom>
          <a:solidFill>
            <a:schemeClr val="accent3">
              <a:lumMod val="95000"/>
            </a:schemeClr>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65000"/>
                  </a:schemeClr>
                </a:solidFill>
              </a:rPr>
              <a:t>Channel is busy</a:t>
            </a:r>
            <a:endParaRPr lang="ru-RU" dirty="0">
              <a:solidFill>
                <a:schemeClr val="bg1">
                  <a:lumMod val="65000"/>
                </a:schemeClr>
              </a:solidFill>
            </a:endParaRPr>
          </a:p>
        </p:txBody>
      </p:sp>
      <p:sp>
        <p:nvSpPr>
          <p:cNvPr id="26" name="Line 94"/>
          <p:cNvSpPr/>
          <p:nvPr/>
        </p:nvSpPr>
        <p:spPr>
          <a:xfrm flipV="1">
            <a:off x="1135560" y="3423715"/>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27" name="Line 95"/>
          <p:cNvSpPr/>
          <p:nvPr/>
        </p:nvSpPr>
        <p:spPr>
          <a:xfrm>
            <a:off x="1135560" y="4262945"/>
            <a:ext cx="7070560" cy="5715"/>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28" name="TextShape 96"/>
          <p:cNvSpPr txBox="1"/>
          <p:nvPr/>
        </p:nvSpPr>
        <p:spPr>
          <a:xfrm>
            <a:off x="860956" y="2924514"/>
            <a:ext cx="1379022" cy="478057"/>
          </a:xfrm>
          <a:prstGeom prst="rect">
            <a:avLst/>
          </a:prstGeom>
          <a:noFill/>
          <a:ln>
            <a:noFill/>
          </a:ln>
        </p:spPr>
        <p:txBody>
          <a:bodyPr lIns="90000" tIns="45000" rIns="90000" bIns="45000"/>
          <a:lstStyle/>
          <a:p>
            <a:r>
              <a:rPr lang="en-US" sz="1400" spc="-1" dirty="0">
                <a:latin typeface="Arial"/>
              </a:rPr>
              <a:t>Non-RT STA</a:t>
            </a:r>
          </a:p>
        </p:txBody>
      </p:sp>
      <p:sp>
        <p:nvSpPr>
          <p:cNvPr id="29" name="TextShape 97"/>
          <p:cNvSpPr txBox="1"/>
          <p:nvPr/>
        </p:nvSpPr>
        <p:spPr>
          <a:xfrm>
            <a:off x="874101" y="4010740"/>
            <a:ext cx="1161282" cy="478057"/>
          </a:xfrm>
          <a:prstGeom prst="rect">
            <a:avLst/>
          </a:prstGeom>
          <a:noFill/>
          <a:ln>
            <a:noFill/>
          </a:ln>
        </p:spPr>
        <p:txBody>
          <a:bodyPr lIns="90000" tIns="45000" rIns="90000" bIns="45000"/>
          <a:lstStyle/>
          <a:p>
            <a:r>
              <a:rPr lang="en-US" sz="1400" spc="-1" dirty="0">
                <a:latin typeface="Arial"/>
              </a:rPr>
              <a:t>RT STA</a:t>
            </a:r>
          </a:p>
        </p:txBody>
      </p:sp>
      <p:sp>
        <p:nvSpPr>
          <p:cNvPr id="30" name="CustomShape 98"/>
          <p:cNvSpPr/>
          <p:nvPr/>
        </p:nvSpPr>
        <p:spPr>
          <a:xfrm>
            <a:off x="2064244" y="3007381"/>
            <a:ext cx="800381"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31" name="CustomShape 100"/>
          <p:cNvSpPr/>
          <p:nvPr/>
        </p:nvSpPr>
        <p:spPr>
          <a:xfrm>
            <a:off x="2866911" y="4264658"/>
            <a:ext cx="3367772" cy="332040"/>
          </a:xfrm>
          <a:prstGeom prst="rect">
            <a:avLst/>
          </a:prstGeom>
          <a:solidFill>
            <a:srgbClr val="FF9966"/>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Busy tone in the service channel</a:t>
            </a:r>
          </a:p>
        </p:txBody>
      </p:sp>
      <p:sp>
        <p:nvSpPr>
          <p:cNvPr id="32" name="TextShape 101"/>
          <p:cNvSpPr txBox="1"/>
          <p:nvPr/>
        </p:nvSpPr>
        <p:spPr>
          <a:xfrm>
            <a:off x="7830934" y="3466292"/>
            <a:ext cx="591499" cy="274890"/>
          </a:xfrm>
          <a:prstGeom prst="rect">
            <a:avLst/>
          </a:prstGeom>
          <a:noFill/>
          <a:ln>
            <a:noFill/>
          </a:ln>
        </p:spPr>
        <p:txBody>
          <a:bodyPr lIns="90000" tIns="45000" rIns="90000" bIns="45000"/>
          <a:lstStyle/>
          <a:p>
            <a:r>
              <a:rPr lang="en-US" sz="1400" spc="-1" dirty="0">
                <a:latin typeface="Arial"/>
              </a:rPr>
              <a:t>Time</a:t>
            </a:r>
          </a:p>
        </p:txBody>
      </p:sp>
      <p:sp>
        <p:nvSpPr>
          <p:cNvPr id="33" name="TextShape 102"/>
          <p:cNvSpPr txBox="1"/>
          <p:nvPr/>
        </p:nvSpPr>
        <p:spPr>
          <a:xfrm>
            <a:off x="7834933" y="4277803"/>
            <a:ext cx="587499" cy="274890"/>
          </a:xfrm>
          <a:prstGeom prst="rect">
            <a:avLst/>
          </a:prstGeom>
          <a:noFill/>
          <a:ln>
            <a:noFill/>
          </a:ln>
        </p:spPr>
        <p:txBody>
          <a:bodyPr lIns="90000" tIns="45000" rIns="90000" bIns="45000"/>
          <a:lstStyle/>
          <a:p>
            <a:r>
              <a:rPr lang="en-US" sz="1400" spc="-1" dirty="0">
                <a:latin typeface="Arial"/>
              </a:rPr>
              <a:t>Time</a:t>
            </a:r>
          </a:p>
        </p:txBody>
      </p:sp>
      <p:cxnSp>
        <p:nvCxnSpPr>
          <p:cNvPr id="34" name="Line 103"/>
          <p:cNvCxnSpPr/>
          <p:nvPr/>
        </p:nvCxnSpPr>
        <p:spPr>
          <a:xfrm>
            <a:off x="2864624" y="4055490"/>
            <a:ext cx="792000" cy="4858"/>
          </a:xfrm>
          <a:prstGeom prst="straightConnector1">
            <a:avLst/>
          </a:prstGeom>
          <a:ln w="18360">
            <a:solidFill>
              <a:srgbClr val="000000"/>
            </a:solidFill>
            <a:round/>
            <a:headEnd type="triangle" w="med" len="med"/>
            <a:tailEnd type="triangle" w="med" len="med"/>
          </a:ln>
        </p:spPr>
      </p:cxnSp>
      <p:sp>
        <p:nvSpPr>
          <p:cNvPr id="35" name="TextShape 104"/>
          <p:cNvSpPr txBox="1"/>
          <p:nvPr/>
        </p:nvSpPr>
        <p:spPr>
          <a:xfrm>
            <a:off x="3026359" y="3798317"/>
            <a:ext cx="605787" cy="274890"/>
          </a:xfrm>
          <a:prstGeom prst="rect">
            <a:avLst/>
          </a:prstGeom>
          <a:noFill/>
          <a:ln w="18360">
            <a:noFill/>
          </a:ln>
        </p:spPr>
        <p:txBody>
          <a:bodyPr lIns="90000" tIns="45000" rIns="90000" bIns="45000"/>
          <a:lstStyle/>
          <a:p>
            <a:r>
              <a:rPr lang="en-US" sz="1400" spc="-1" dirty="0">
                <a:latin typeface="Arial"/>
              </a:rPr>
              <a:t>IFS</a:t>
            </a:r>
          </a:p>
        </p:txBody>
      </p:sp>
      <p:sp>
        <p:nvSpPr>
          <p:cNvPr id="36" name="CustomShape 105"/>
          <p:cNvSpPr/>
          <p:nvPr/>
        </p:nvSpPr>
        <p:spPr>
          <a:xfrm>
            <a:off x="3636943" y="3943477"/>
            <a:ext cx="1093845" cy="311752"/>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Data</a:t>
            </a:r>
          </a:p>
        </p:txBody>
      </p:sp>
      <p:sp>
        <p:nvSpPr>
          <p:cNvPr id="37" name="Line 106"/>
          <p:cNvSpPr/>
          <p:nvPr/>
        </p:nvSpPr>
        <p:spPr>
          <a:xfrm flipV="1">
            <a:off x="4735359" y="3798317"/>
            <a:ext cx="0" cy="456912"/>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38" name="Line 107"/>
          <p:cNvSpPr/>
          <p:nvPr/>
        </p:nvSpPr>
        <p:spPr>
          <a:xfrm flipV="1">
            <a:off x="5527168" y="3798317"/>
            <a:ext cx="0" cy="466342"/>
          </a:xfrm>
          <a:prstGeom prst="line">
            <a:avLst/>
          </a:prstGeom>
          <a:ln w="18360">
            <a:solidFill>
              <a:srgbClr val="000000"/>
            </a:solidFill>
            <a:round/>
          </a:ln>
        </p:spPr>
        <p:style>
          <a:lnRef idx="0">
            <a:scrgbClr r="0" g="0" b="0"/>
          </a:lnRef>
          <a:fillRef idx="0">
            <a:scrgbClr r="0" g="0" b="0"/>
          </a:fillRef>
          <a:effectRef idx="0">
            <a:scrgbClr r="0" g="0" b="0"/>
          </a:effectRef>
          <a:fontRef idx="minor"/>
        </p:style>
      </p:sp>
      <p:cxnSp>
        <p:nvCxnSpPr>
          <p:cNvPr id="39" name="Line 108"/>
          <p:cNvCxnSpPr>
            <a:stCxn id="37" idx="1"/>
            <a:endCxn id="38" idx="1"/>
          </p:cNvCxnSpPr>
          <p:nvPr/>
        </p:nvCxnSpPr>
        <p:spPr>
          <a:xfrm>
            <a:off x="4735360" y="4026631"/>
            <a:ext cx="792095" cy="5143"/>
          </a:xfrm>
          <a:prstGeom prst="straightConnector1">
            <a:avLst/>
          </a:prstGeom>
          <a:ln w="18360">
            <a:solidFill>
              <a:srgbClr val="000000"/>
            </a:solidFill>
            <a:round/>
            <a:headEnd type="triangle" w="med" len="med"/>
            <a:tailEnd type="triangle" w="med" len="med"/>
          </a:ln>
        </p:spPr>
      </p:cxnSp>
      <p:sp>
        <p:nvSpPr>
          <p:cNvPr id="40" name="TextShape 109"/>
          <p:cNvSpPr txBox="1"/>
          <p:nvPr/>
        </p:nvSpPr>
        <p:spPr>
          <a:xfrm>
            <a:off x="4873948" y="3798317"/>
            <a:ext cx="580641" cy="285748"/>
          </a:xfrm>
          <a:prstGeom prst="rect">
            <a:avLst/>
          </a:prstGeom>
          <a:noFill/>
          <a:ln>
            <a:noFill/>
          </a:ln>
        </p:spPr>
        <p:txBody>
          <a:bodyPr lIns="90000" tIns="45000" rIns="90000" bIns="45000"/>
          <a:lstStyle/>
          <a:p>
            <a:r>
              <a:rPr lang="en-US" sz="1400" spc="-1">
                <a:latin typeface="Arial"/>
              </a:rPr>
              <a:t>SIFS</a:t>
            </a:r>
          </a:p>
        </p:txBody>
      </p:sp>
      <p:sp>
        <p:nvSpPr>
          <p:cNvPr id="41" name="CustomShape 110"/>
          <p:cNvSpPr/>
          <p:nvPr/>
        </p:nvSpPr>
        <p:spPr>
          <a:xfrm>
            <a:off x="5527168" y="3943478"/>
            <a:ext cx="708656" cy="307751"/>
          </a:xfrm>
          <a:prstGeom prst="rect">
            <a:avLst/>
          </a:prstGeom>
          <a:solidFill>
            <a:srgbClr val="23FF23"/>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Ack</a:t>
            </a:r>
          </a:p>
        </p:txBody>
      </p:sp>
      <p:sp>
        <p:nvSpPr>
          <p:cNvPr id="42" name="Line 111"/>
          <p:cNvSpPr/>
          <p:nvPr/>
        </p:nvSpPr>
        <p:spPr>
          <a:xfrm>
            <a:off x="3636371" y="3795459"/>
            <a:ext cx="0" cy="451768"/>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3" name="CustomShape 112"/>
          <p:cNvSpPr/>
          <p:nvPr/>
        </p:nvSpPr>
        <p:spPr>
          <a:xfrm>
            <a:off x="2866911" y="3007381"/>
            <a:ext cx="508061" cy="435481"/>
          </a:xfrm>
          <a:prstGeom prst="rect">
            <a:avLst/>
          </a:prstGeom>
          <a:noFill/>
          <a:ln w="28575">
            <a:solidFill>
              <a:srgbClr val="000000"/>
            </a:solidFill>
            <a:custDash>
              <a:ds d="300000" sp="300000"/>
            </a:custDash>
            <a:round/>
          </a:ln>
        </p:spPr>
        <p:style>
          <a:lnRef idx="0">
            <a:scrgbClr r="0" g="0" b="0"/>
          </a:lnRef>
          <a:fillRef idx="0">
            <a:scrgbClr r="0" g="0" b="0"/>
          </a:fillRef>
          <a:effectRef idx="0">
            <a:scrgbClr r="0" g="0" b="0"/>
          </a:effectRef>
          <a:fontRef idx="minor"/>
        </p:style>
      </p:sp>
      <p:sp>
        <p:nvSpPr>
          <p:cNvPr id="44" name="Line 114"/>
          <p:cNvSpPr/>
          <p:nvPr/>
        </p:nvSpPr>
        <p:spPr>
          <a:xfrm>
            <a:off x="6335837" y="3091962"/>
            <a:ext cx="0" cy="336897"/>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5" name="Line 115"/>
          <p:cNvSpPr/>
          <p:nvPr/>
        </p:nvSpPr>
        <p:spPr>
          <a:xfrm>
            <a:off x="6433277" y="3094248"/>
            <a:ext cx="0" cy="336897"/>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6" name="CustomShape 116"/>
          <p:cNvSpPr/>
          <p:nvPr/>
        </p:nvSpPr>
        <p:spPr>
          <a:xfrm>
            <a:off x="6433277" y="2995665"/>
            <a:ext cx="1310728"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47" name="TextShape 117"/>
          <p:cNvSpPr txBox="1"/>
          <p:nvPr/>
        </p:nvSpPr>
        <p:spPr>
          <a:xfrm>
            <a:off x="614622" y="4628711"/>
            <a:ext cx="7990956" cy="1587047"/>
          </a:xfrm>
          <a:prstGeom prst="rect">
            <a:avLst/>
          </a:prstGeom>
          <a:noFill/>
          <a:ln>
            <a:noFill/>
          </a:ln>
        </p:spPr>
        <p:txBody>
          <a:bodyPr lIns="90000" tIns="45000" rIns="90000" bIns="45000"/>
          <a:lstStyle/>
          <a:p>
            <a:r>
              <a:rPr lang="en-US" sz="1800" spc="-1" dirty="0">
                <a:latin typeface="+mn-lt"/>
              </a:rPr>
              <a:t>The RT STA generates busy tone in the service channel when it has an RT frame.</a:t>
            </a:r>
          </a:p>
          <a:p>
            <a:r>
              <a:rPr lang="en-US" sz="1800" spc="-1" dirty="0">
                <a:latin typeface="+mn-lt"/>
              </a:rPr>
              <a:t>Any ongoing transmissions should be cancelled.</a:t>
            </a:r>
          </a:p>
          <a:p>
            <a:r>
              <a:rPr lang="en-US" sz="1800" spc="-1" dirty="0">
                <a:latin typeface="+mn-lt"/>
              </a:rPr>
              <a:t>If no busy tone is in the service channel, the RT frame can be transmitted PIFS after the main channel becomes idle. Otherwise, RT frames contend for the channel access according to EDCA (high priority queue)</a:t>
            </a:r>
          </a:p>
        </p:txBody>
      </p:sp>
      <p:sp>
        <p:nvSpPr>
          <p:cNvPr id="49" name="TextBox 48"/>
          <p:cNvSpPr txBox="1"/>
          <p:nvPr/>
        </p:nvSpPr>
        <p:spPr>
          <a:xfrm>
            <a:off x="630556" y="6172351"/>
            <a:ext cx="4893968" cy="276999"/>
          </a:xfrm>
          <a:prstGeom prst="rect">
            <a:avLst/>
          </a:prstGeom>
          <a:noFill/>
        </p:spPr>
        <p:txBody>
          <a:bodyPr wrap="none" rtlCol="0">
            <a:spAutoFit/>
          </a:bodyPr>
          <a:lstStyle/>
          <a:p>
            <a:r>
              <a:rPr lang="en-US" dirty="0"/>
              <a:t>[1] WTSN (</a:t>
            </a:r>
            <a:r>
              <a:rPr lang="en-US" altLang="zh-CN" dirty="0"/>
              <a:t>Wi-Fi Time Sensitive Networking) doc.: IEEE 802.</a:t>
            </a:r>
            <a:r>
              <a:rPr lang="en-US" dirty="0"/>
              <a:t>11-17/1734r1</a:t>
            </a:r>
            <a:endParaRPr lang="ru-RU" dirty="0"/>
          </a:p>
        </p:txBody>
      </p:sp>
    </p:spTree>
    <p:extLst>
      <p:ext uri="{BB962C8B-B14F-4D97-AF65-F5344CB8AC3E}">
        <p14:creationId xmlns:p14="http://schemas.microsoft.com/office/powerpoint/2010/main" val="2933371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CustomShape 5"/>
          <p:cNvSpPr/>
          <p:nvPr/>
        </p:nvSpPr>
        <p:spPr>
          <a:xfrm>
            <a:off x="5162432" y="4637379"/>
            <a:ext cx="2937960" cy="3061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spc="-1">
                <a:solidFill>
                  <a:srgbClr val="000000"/>
                </a:solidFill>
                <a:latin typeface="Arial"/>
                <a:ea typeface="ＭＳ Ｐゴシック"/>
              </a:rPr>
              <a:t>Multi Station Block-Ack</a:t>
            </a:r>
            <a:endParaRPr lang="en-US" sz="1800" spc="-1">
              <a:latin typeface="Arial"/>
            </a:endParaRPr>
          </a:p>
        </p:txBody>
      </p:sp>
      <p:sp>
        <p:nvSpPr>
          <p:cNvPr id="8" name="CustomShape 6"/>
          <p:cNvSpPr/>
          <p:nvPr/>
        </p:nvSpPr>
        <p:spPr>
          <a:xfrm>
            <a:off x="899460" y="2667549"/>
            <a:ext cx="431640"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9" name="CustomShape 7"/>
          <p:cNvSpPr/>
          <p:nvPr/>
        </p:nvSpPr>
        <p:spPr>
          <a:xfrm>
            <a:off x="755460" y="3946714"/>
            <a:ext cx="7920360" cy="30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10" name="CustomShape 8"/>
          <p:cNvSpPr/>
          <p:nvPr/>
        </p:nvSpPr>
        <p:spPr>
          <a:xfrm flipV="1">
            <a:off x="755460" y="2196930"/>
            <a:ext cx="360" cy="1728627"/>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11" name="CustomShape 9"/>
          <p:cNvSpPr/>
          <p:nvPr/>
        </p:nvSpPr>
        <p:spPr>
          <a:xfrm>
            <a:off x="3779820" y="2659991"/>
            <a:ext cx="7916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12" name="CustomShape 13"/>
          <p:cNvSpPr/>
          <p:nvPr/>
        </p:nvSpPr>
        <p:spPr>
          <a:xfrm>
            <a:off x="7963740" y="2667851"/>
            <a:ext cx="431640"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13" name="CustomShape 14"/>
          <p:cNvSpPr/>
          <p:nvPr/>
        </p:nvSpPr>
        <p:spPr>
          <a:xfrm>
            <a:off x="755460" y="2173051"/>
            <a:ext cx="150552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Frequency</a:t>
            </a:r>
            <a:endParaRPr lang="en-US" sz="1600" spc="-1">
              <a:latin typeface="Arial"/>
            </a:endParaRPr>
          </a:p>
        </p:txBody>
      </p:sp>
      <p:sp>
        <p:nvSpPr>
          <p:cNvPr id="14" name="CustomShape 15"/>
          <p:cNvSpPr/>
          <p:nvPr/>
        </p:nvSpPr>
        <p:spPr>
          <a:xfrm>
            <a:off x="8042940" y="3966966"/>
            <a:ext cx="70488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Time</a:t>
            </a:r>
            <a:endParaRPr lang="en-US" sz="1600" spc="-1">
              <a:latin typeface="Arial"/>
            </a:endParaRPr>
          </a:p>
        </p:txBody>
      </p:sp>
      <p:sp>
        <p:nvSpPr>
          <p:cNvPr id="15" name="Line 16"/>
          <p:cNvSpPr/>
          <p:nvPr/>
        </p:nvSpPr>
        <p:spPr>
          <a:xfrm>
            <a:off x="133974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6" name="Line 17"/>
          <p:cNvSpPr/>
          <p:nvPr/>
        </p:nvSpPr>
        <p:spPr>
          <a:xfrm>
            <a:off x="1835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7" name="Line 18"/>
          <p:cNvSpPr/>
          <p:nvPr/>
        </p:nvSpPr>
        <p:spPr>
          <a:xfrm>
            <a:off x="3275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8" name="Line 19"/>
          <p:cNvSpPr/>
          <p:nvPr/>
        </p:nvSpPr>
        <p:spPr>
          <a:xfrm>
            <a:off x="3779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9" name="CustomShape 20"/>
          <p:cNvSpPr/>
          <p:nvPr/>
        </p:nvSpPr>
        <p:spPr>
          <a:xfrm>
            <a:off x="1339740" y="4210587"/>
            <a:ext cx="495360" cy="302"/>
          </a:xfrm>
          <a:custGeom>
            <a:avLst/>
            <a:gdLst/>
            <a:ahLst/>
            <a:cxnLst/>
            <a:rect l="l" t="t" r="r" b="b"/>
            <a:pathLst>
              <a:path w="21600" h="21600">
                <a:moveTo>
                  <a:pt x="0" y="0"/>
                </a:moveTo>
                <a:lnTo>
                  <a:pt x="21600" y="21600"/>
                </a:lnTo>
              </a:path>
            </a:pathLst>
          </a:custGeom>
          <a:noFill/>
          <a:ln w="9360">
            <a:solidFill>
              <a:srgbClr val="000000"/>
            </a:solidFill>
            <a:round/>
            <a:headEnd type="triangle" w="med" len="med"/>
            <a:tailEnd type="triangle" w="med" len="med"/>
          </a:ln>
        </p:spPr>
        <p:style>
          <a:lnRef idx="0">
            <a:scrgbClr r="0" g="0" b="0"/>
          </a:lnRef>
          <a:fillRef idx="0">
            <a:scrgbClr r="0" g="0" b="0"/>
          </a:fillRef>
          <a:effectRef idx="0">
            <a:scrgbClr r="0" g="0" b="0"/>
          </a:effectRef>
          <a:fontRef idx="minor"/>
        </p:style>
      </p:sp>
      <p:sp>
        <p:nvSpPr>
          <p:cNvPr id="20" name="CustomShape 21"/>
          <p:cNvSpPr/>
          <p:nvPr/>
        </p:nvSpPr>
        <p:spPr>
          <a:xfrm>
            <a:off x="3275820" y="4208774"/>
            <a:ext cx="503640" cy="302"/>
          </a:xfrm>
          <a:custGeom>
            <a:avLst/>
            <a:gdLst/>
            <a:ahLst/>
            <a:cxnLst/>
            <a:rect l="l" t="t" r="r" b="b"/>
            <a:pathLst>
              <a:path w="21600" h="21600">
                <a:moveTo>
                  <a:pt x="0" y="0"/>
                </a:moveTo>
                <a:lnTo>
                  <a:pt x="21600" y="21600"/>
                </a:lnTo>
              </a:path>
            </a:pathLst>
          </a:custGeom>
          <a:noFill/>
          <a:ln w="9360">
            <a:solidFill>
              <a:srgbClr val="000000"/>
            </a:solidFill>
            <a:round/>
            <a:headEnd type="triangle" w="med" len="med"/>
            <a:tailEnd type="triangle" w="med" len="med"/>
          </a:ln>
        </p:spPr>
        <p:style>
          <a:lnRef idx="0">
            <a:scrgbClr r="0" g="0" b="0"/>
          </a:lnRef>
          <a:fillRef idx="0">
            <a:scrgbClr r="0" g="0" b="0"/>
          </a:fillRef>
          <a:effectRef idx="0">
            <a:scrgbClr r="0" g="0" b="0"/>
          </a:effectRef>
          <a:fontRef idx="minor"/>
        </p:style>
      </p:sp>
      <p:sp>
        <p:nvSpPr>
          <p:cNvPr id="21" name="CustomShape 22"/>
          <p:cNvSpPr/>
          <p:nvPr/>
        </p:nvSpPr>
        <p:spPr>
          <a:xfrm>
            <a:off x="1243260" y="4267714"/>
            <a:ext cx="688680" cy="30619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spc="-1">
                <a:solidFill>
                  <a:srgbClr val="000000"/>
                </a:solidFill>
                <a:latin typeface="Arial"/>
                <a:ea typeface="ＭＳ Ｐゴシック"/>
              </a:rPr>
              <a:t>SIFS</a:t>
            </a:r>
            <a:endParaRPr lang="en-US" sz="1800" spc="-1">
              <a:latin typeface="Arial"/>
            </a:endParaRPr>
          </a:p>
        </p:txBody>
      </p:sp>
      <p:sp>
        <p:nvSpPr>
          <p:cNvPr id="22" name="CustomShape 23"/>
          <p:cNvSpPr/>
          <p:nvPr/>
        </p:nvSpPr>
        <p:spPr>
          <a:xfrm>
            <a:off x="3183300" y="4267714"/>
            <a:ext cx="688680" cy="30619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spc="-1">
                <a:solidFill>
                  <a:srgbClr val="000000"/>
                </a:solidFill>
                <a:latin typeface="Arial"/>
                <a:ea typeface="ＭＳ Ｐゴシック"/>
              </a:rPr>
              <a:t>SIFS</a:t>
            </a:r>
            <a:endParaRPr lang="en-US" sz="1800" spc="-1">
              <a:latin typeface="Arial"/>
            </a:endParaRPr>
          </a:p>
        </p:txBody>
      </p:sp>
      <p:sp>
        <p:nvSpPr>
          <p:cNvPr id="23" name="TextShape 24"/>
          <p:cNvSpPr txBox="1"/>
          <p:nvPr/>
        </p:nvSpPr>
        <p:spPr>
          <a:xfrm>
            <a:off x="446220" y="4636473"/>
            <a:ext cx="957428" cy="298633"/>
          </a:xfrm>
          <a:prstGeom prst="rect">
            <a:avLst/>
          </a:prstGeom>
          <a:noFill/>
          <a:ln>
            <a:noFill/>
          </a:ln>
        </p:spPr>
        <p:txBody>
          <a:bodyPr lIns="90000" tIns="45000" rIns="90000" bIns="45000"/>
          <a:lstStyle/>
          <a:p>
            <a:pPr>
              <a:lnSpc>
                <a:spcPct val="100000"/>
              </a:lnSpc>
            </a:pPr>
            <a:r>
              <a:rPr lang="en-US" sz="1800" spc="-1" dirty="0">
                <a:solidFill>
                  <a:srgbClr val="000000"/>
                </a:solidFill>
                <a:latin typeface="Arial"/>
                <a:ea typeface="ＭＳ Ｐゴシック"/>
              </a:rPr>
              <a:t>Trigger Frame</a:t>
            </a:r>
            <a:endParaRPr lang="en-US" sz="1800" spc="-1" dirty="0">
              <a:latin typeface="Arial"/>
            </a:endParaRPr>
          </a:p>
        </p:txBody>
      </p:sp>
      <p:sp>
        <p:nvSpPr>
          <p:cNvPr id="24" name="CustomShape 25"/>
          <p:cNvSpPr/>
          <p:nvPr/>
        </p:nvSpPr>
        <p:spPr>
          <a:xfrm>
            <a:off x="418140" y="4636472"/>
            <a:ext cx="921960" cy="592728"/>
          </a:xfrm>
          <a:prstGeom prst="wedgeRoundRectCallout">
            <a:avLst>
              <a:gd name="adj1" fmla="val 23741"/>
              <a:gd name="adj2" fmla="val -163705"/>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5" name="CustomShape 26"/>
          <p:cNvSpPr/>
          <p:nvPr/>
        </p:nvSpPr>
        <p:spPr>
          <a:xfrm>
            <a:off x="1403648" y="4636472"/>
            <a:ext cx="3672408" cy="880760"/>
          </a:xfrm>
          <a:prstGeom prst="wedgeRoundRectCallout">
            <a:avLst>
              <a:gd name="adj1" fmla="val -18182"/>
              <a:gd name="adj2" fmla="val -125257"/>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6" name="TextShape 27"/>
          <p:cNvSpPr txBox="1"/>
          <p:nvPr/>
        </p:nvSpPr>
        <p:spPr>
          <a:xfrm>
            <a:off x="1376420" y="4652492"/>
            <a:ext cx="3699636" cy="864740"/>
          </a:xfrm>
          <a:prstGeom prst="rect">
            <a:avLst/>
          </a:prstGeom>
          <a:noFill/>
          <a:ln>
            <a:noFill/>
          </a:ln>
        </p:spPr>
        <p:txBody>
          <a:bodyPr lIns="90000" tIns="45000" rIns="90000" bIns="45000"/>
          <a:lstStyle/>
          <a:p>
            <a:pPr algn="ctr">
              <a:lnSpc>
                <a:spcPct val="100000"/>
              </a:lnSpc>
            </a:pPr>
            <a:r>
              <a:rPr lang="en-US" sz="1800" spc="-1" dirty="0">
                <a:solidFill>
                  <a:srgbClr val="000000"/>
                </a:solidFill>
                <a:latin typeface="Arial"/>
                <a:ea typeface="ＭＳ Ｐゴシック"/>
              </a:rPr>
              <a:t>Resource Units</a:t>
            </a:r>
          </a:p>
          <a:p>
            <a:pPr algn="ctr">
              <a:lnSpc>
                <a:spcPct val="100000"/>
              </a:lnSpc>
            </a:pPr>
            <a:r>
              <a:rPr lang="en-US" spc="-1" dirty="0">
                <a:solidFill>
                  <a:srgbClr val="000000"/>
                </a:solidFill>
                <a:latin typeface="Arial"/>
                <a:ea typeface="ＭＳ Ｐゴシック"/>
              </a:rPr>
              <a:t>Assigned to specific STAs or  Random Access (RA)</a:t>
            </a:r>
            <a:endParaRPr lang="en-US" sz="1800" spc="-1" dirty="0">
              <a:latin typeface="Arial"/>
            </a:endParaRPr>
          </a:p>
        </p:txBody>
      </p:sp>
      <p:sp>
        <p:nvSpPr>
          <p:cNvPr id="27" name="CustomShape 28"/>
          <p:cNvSpPr/>
          <p:nvPr/>
        </p:nvSpPr>
        <p:spPr>
          <a:xfrm>
            <a:off x="5162432" y="4646145"/>
            <a:ext cx="2846520" cy="307097"/>
          </a:xfrm>
          <a:prstGeom prst="wedgeRoundRectCallout">
            <a:avLst>
              <a:gd name="adj1" fmla="val -82764"/>
              <a:gd name="adj2" fmla="val -266199"/>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8" name="CustomShape 10"/>
          <p:cNvSpPr/>
          <p:nvPr/>
        </p:nvSpPr>
        <p:spPr>
          <a:xfrm>
            <a:off x="4571460" y="2660230"/>
            <a:ext cx="3392280" cy="1274696"/>
          </a:xfrm>
          <a:prstGeom prst="rect">
            <a:avLst/>
          </a:prstGeom>
          <a:solidFill>
            <a:schemeClr val="accent6">
              <a:lumMod val="60000"/>
              <a:lumOff val="4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Other Transmissions</a:t>
            </a:r>
            <a:endParaRPr lang="en-US" sz="1600" spc="-1" dirty="0">
              <a:latin typeface="Arial"/>
            </a:endParaRPr>
          </a:p>
        </p:txBody>
      </p:sp>
      <p:sp>
        <p:nvSpPr>
          <p:cNvPr id="29" name="CustomShape 10"/>
          <p:cNvSpPr/>
          <p:nvPr/>
        </p:nvSpPr>
        <p:spPr>
          <a:xfrm>
            <a:off x="1835460" y="3622144"/>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30" name="CustomShape 11"/>
          <p:cNvSpPr/>
          <p:nvPr/>
        </p:nvSpPr>
        <p:spPr>
          <a:xfrm>
            <a:off x="1835460" y="3300313"/>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31" name="CustomShape 12"/>
          <p:cNvSpPr/>
          <p:nvPr/>
        </p:nvSpPr>
        <p:spPr>
          <a:xfrm>
            <a:off x="1836180" y="2667851"/>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32" name="CustomShape 11"/>
          <p:cNvSpPr/>
          <p:nvPr/>
        </p:nvSpPr>
        <p:spPr>
          <a:xfrm>
            <a:off x="1836180" y="2981205"/>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3" name="TextBox 2">
            <a:extLst>
              <a:ext uri="{FF2B5EF4-FFF2-40B4-BE49-F238E27FC236}">
                <a16:creationId xmlns:a16="http://schemas.microsoft.com/office/drawing/2014/main" id="{C8F7235C-CFCB-44D5-9670-B1B7862E629B}"/>
              </a:ext>
            </a:extLst>
          </p:cNvPr>
          <p:cNvSpPr txBox="1"/>
          <p:nvPr/>
        </p:nvSpPr>
        <p:spPr>
          <a:xfrm>
            <a:off x="457591" y="5759066"/>
            <a:ext cx="3288208" cy="369332"/>
          </a:xfrm>
          <a:prstGeom prst="rect">
            <a:avLst/>
          </a:prstGeom>
          <a:noFill/>
        </p:spPr>
        <p:txBody>
          <a:bodyPr wrap="none" rtlCol="0">
            <a:spAutoFit/>
          </a:bodyPr>
          <a:lstStyle/>
          <a:p>
            <a:r>
              <a:rPr lang="en-US" sz="1800" dirty="0"/>
              <a:t>The AP periodically generates TF</a:t>
            </a:r>
            <a:endParaRPr lang="ru-RU" sz="1800" dirty="0"/>
          </a:p>
        </p:txBody>
      </p:sp>
    </p:spTree>
    <p:extLst>
      <p:ext uri="{BB962C8B-B14F-4D97-AF65-F5344CB8AC3E}">
        <p14:creationId xmlns:p14="http://schemas.microsoft.com/office/powerpoint/2010/main" val="2369256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 Possible Algorithm</a:t>
            </a:r>
            <a:endParaRPr lang="ru-RU" dirty="0"/>
          </a:p>
        </p:txBody>
      </p:sp>
      <p:sp>
        <p:nvSpPr>
          <p:cNvPr id="3" name="Объект 2"/>
          <p:cNvSpPr>
            <a:spLocks noGrp="1"/>
          </p:cNvSpPr>
          <p:nvPr>
            <p:ph idx="1"/>
          </p:nvPr>
        </p:nvSpPr>
        <p:spPr>
          <a:xfrm>
            <a:off x="685800" y="3657300"/>
            <a:ext cx="7772400" cy="2438700"/>
          </a:xfrm>
        </p:spPr>
        <p:txBody>
          <a:bodyPr/>
          <a:lstStyle/>
          <a:p>
            <a:pPr marL="0" indent="0">
              <a:buNone/>
            </a:pPr>
            <a:r>
              <a:rPr lang="en-US" dirty="0"/>
              <a:t>RU 1 is for RT Random Access</a:t>
            </a:r>
          </a:p>
          <a:p>
            <a:pPr marL="0" indent="0">
              <a:buNone/>
            </a:pPr>
            <a:r>
              <a:rPr lang="en-US" dirty="0"/>
              <a:t>RU 2…m are used for usual DATA or RT DATA.</a:t>
            </a:r>
          </a:p>
          <a:p>
            <a:pPr marL="0" indent="0">
              <a:buNone/>
            </a:pPr>
            <a:r>
              <a:rPr lang="en-US" dirty="0"/>
              <a:t>RU duration is short enough to allow 3 TX within delay budget.</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CustomShape 7"/>
          <p:cNvSpPr/>
          <p:nvPr/>
        </p:nvSpPr>
        <p:spPr>
          <a:xfrm>
            <a:off x="838200" y="3429000"/>
            <a:ext cx="7920360" cy="30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8" name="CustomShape 8"/>
          <p:cNvSpPr/>
          <p:nvPr/>
        </p:nvSpPr>
        <p:spPr>
          <a:xfrm flipV="1">
            <a:off x="838200" y="1679216"/>
            <a:ext cx="360" cy="1728627"/>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9" name="CustomShape 14"/>
          <p:cNvSpPr/>
          <p:nvPr/>
        </p:nvSpPr>
        <p:spPr>
          <a:xfrm>
            <a:off x="838200" y="1655337"/>
            <a:ext cx="150552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Frequency</a:t>
            </a:r>
            <a:endParaRPr lang="en-US" sz="1600" spc="-1">
              <a:latin typeface="Arial"/>
            </a:endParaRPr>
          </a:p>
        </p:txBody>
      </p:sp>
      <p:sp>
        <p:nvSpPr>
          <p:cNvPr id="10" name="CustomShape 15"/>
          <p:cNvSpPr/>
          <p:nvPr/>
        </p:nvSpPr>
        <p:spPr>
          <a:xfrm>
            <a:off x="8125680" y="3449252"/>
            <a:ext cx="70488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Time</a:t>
            </a:r>
            <a:endParaRPr lang="en-US" sz="1600" spc="-1">
              <a:latin typeface="Arial"/>
            </a:endParaRPr>
          </a:p>
        </p:txBody>
      </p:sp>
      <p:grpSp>
        <p:nvGrpSpPr>
          <p:cNvPr id="11" name="Группа 10"/>
          <p:cNvGrpSpPr/>
          <p:nvPr/>
        </p:nvGrpSpPr>
        <p:grpSpPr>
          <a:xfrm>
            <a:off x="1054340" y="2142277"/>
            <a:ext cx="2232248" cy="1286420"/>
            <a:chOff x="1115616" y="1802741"/>
            <a:chExt cx="2232248" cy="1286420"/>
          </a:xfrm>
        </p:grpSpPr>
        <p:sp>
          <p:nvSpPr>
            <p:cNvPr id="12"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13"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14"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15"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16"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17"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grpSp>
        <p:nvGrpSpPr>
          <p:cNvPr id="18" name="Группа 17"/>
          <p:cNvGrpSpPr/>
          <p:nvPr/>
        </p:nvGrpSpPr>
        <p:grpSpPr>
          <a:xfrm>
            <a:off x="3623768" y="2142058"/>
            <a:ext cx="2232248" cy="1286420"/>
            <a:chOff x="1115616" y="1802741"/>
            <a:chExt cx="2232248" cy="1286420"/>
          </a:xfrm>
        </p:grpSpPr>
        <p:sp>
          <p:nvSpPr>
            <p:cNvPr id="19"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20"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21"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22"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23"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24"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grpSp>
        <p:nvGrpSpPr>
          <p:cNvPr id="25" name="Группа 24"/>
          <p:cNvGrpSpPr/>
          <p:nvPr/>
        </p:nvGrpSpPr>
        <p:grpSpPr>
          <a:xfrm>
            <a:off x="6166908" y="2142058"/>
            <a:ext cx="2232248" cy="1286420"/>
            <a:chOff x="1115616" y="1802741"/>
            <a:chExt cx="2232248" cy="1286420"/>
          </a:xfrm>
        </p:grpSpPr>
        <p:sp>
          <p:nvSpPr>
            <p:cNvPr id="26"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27"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28"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29"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30"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31"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spTree>
    <p:extLst>
      <p:ext uri="{BB962C8B-B14F-4D97-AF65-F5344CB8AC3E}">
        <p14:creationId xmlns:p14="http://schemas.microsoft.com/office/powerpoint/2010/main" val="2612689718"/>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53525</TotalTime>
  <Words>770</Words>
  <Application>Microsoft Office PowerPoint</Application>
  <PresentationFormat>Экран (4:3)</PresentationFormat>
  <Paragraphs>178</Paragraphs>
  <Slides>11</Slides>
  <Notes>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11</vt:i4>
      </vt:variant>
    </vt:vector>
  </HeadingPairs>
  <TitlesOfParts>
    <vt:vector size="14" baseType="lpstr">
      <vt:lpstr>Arial</vt:lpstr>
      <vt:lpstr>Times New Roman</vt:lpstr>
      <vt:lpstr>ACcord Submission Template</vt:lpstr>
      <vt:lpstr>Performance evaluation of Real Time Communications over Wi-Fi</vt:lpstr>
      <vt:lpstr>Contribution</vt:lpstr>
      <vt:lpstr>Outline</vt:lpstr>
      <vt:lpstr>What makes Wi-Fi not Real-Time</vt:lpstr>
      <vt:lpstr>Reducing Queueing Delay</vt:lpstr>
      <vt:lpstr>Preemptive service. Own RT packet</vt:lpstr>
      <vt:lpstr>Preemptive service.  Alien transmission</vt:lpstr>
      <vt:lpstr>AX-like approach</vt:lpstr>
      <vt:lpstr>AX-like approach. Possible Algorithm</vt:lpstr>
      <vt:lpstr>AX-like approach. Possible Algorithm</vt:lpstr>
      <vt:lpstr>Performance evaluation</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11-18-1947-00-0rta</dc:title>
  <dc:creator>khorov@frtk.ru</dc:creator>
  <cp:lastModifiedBy>Евгений Хоров</cp:lastModifiedBy>
  <cp:revision>1704</cp:revision>
  <cp:lastPrinted>1998-02-10T13:28:06Z</cp:lastPrinted>
  <dcterms:created xsi:type="dcterms:W3CDTF">2009-12-02T19:05:24Z</dcterms:created>
  <dcterms:modified xsi:type="dcterms:W3CDTF">2019-03-12T01:48:04Z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