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269" r:id="rId2"/>
    <p:sldId id="423" r:id="rId3"/>
    <p:sldId id="424" r:id="rId4"/>
    <p:sldId id="425" r:id="rId5"/>
    <p:sldId id="427" r:id="rId6"/>
    <p:sldId id="428" r:id="rId7"/>
    <p:sldId id="430" r:id="rId8"/>
    <p:sldId id="432"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3B47"/>
    <a:srgbClr val="D46C4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81677" autoAdjust="0"/>
  </p:normalViewPr>
  <p:slideViewPr>
    <p:cSldViewPr>
      <p:cViewPr varScale="1">
        <p:scale>
          <a:sx n="75" d="100"/>
          <a:sy n="75" d="100"/>
        </p:scale>
        <p:origin x="804" y="60"/>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6" d="100"/>
          <a:sy n="56" d="100"/>
        </p:scale>
        <p:origin x="176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
        <p:nvSpPr>
          <p:cNvPr id="7"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a:t>
            </a:r>
            <a:r>
              <a:rPr lang="ru-RU" altLang="zh-CN" dirty="0" smtClean="0"/>
              <a:t>201</a:t>
            </a:r>
            <a:r>
              <a:rPr lang="en-US" altLang="zh-CN" dirty="0" smtClean="0"/>
              <a:t>8</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
        <p:nvSpPr>
          <p:cNvPr id="6"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Evgeny Khorov</a:t>
            </a:r>
            <a:endParaRPr lang="en-US" dirty="0"/>
          </a:p>
        </p:txBody>
      </p:sp>
      <p:sp>
        <p:nvSpPr>
          <p:cNvPr id="7"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a:t>
            </a:r>
            <a:r>
              <a:rPr lang="ru-RU" altLang="zh-CN" dirty="0" smtClean="0"/>
              <a:t>201</a:t>
            </a:r>
            <a:r>
              <a:rPr lang="en-US" altLang="zh-CN" dirty="0" smtClean="0"/>
              <a:t>8</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
        <p:nvSpPr>
          <p:cNvPr id="7" name="Rectangle 4"/>
          <p:cNvSpPr>
            <a:spLocks noGrp="1" noChangeArrowheads="1"/>
          </p:cNvSpPr>
          <p:nvPr>
            <p:ph type="dt" sz="half" idx="1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t>Evgeny Khorov</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
        <p:nvSpPr>
          <p:cNvPr id="5"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
        <p:nvSpPr>
          <p:cNvPr id="4"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a:t>Evgeny Khorov</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Evgeny Khorov</a:t>
            </a:r>
            <a:endParaRPr lang="en-US" dirty="0"/>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dirty="0" smtClean="0"/>
              <a:t>802.</a:t>
            </a:r>
            <a:r>
              <a:rPr lang="en-US" sz="1800" b="1" kern="1200" dirty="0" smtClean="0">
                <a:solidFill>
                  <a:schemeClr val="tx1"/>
                </a:solidFill>
                <a:latin typeface="Times New Roman" pitchFamily="18" charset="0"/>
                <a:ea typeface="+mn-ea"/>
                <a:cs typeface="+mn-cs"/>
              </a:rPr>
              <a:t>11-18/1947r0</a:t>
            </a:r>
            <a:endParaRPr lang="en-US" sz="1800" b="1" kern="1200" dirty="0">
              <a:solidFill>
                <a:schemeClr val="tx1"/>
              </a:solidFill>
              <a:latin typeface="Times New Roman" pitchFamily="18" charset="0"/>
              <a:ea typeface="+mn-ea"/>
              <a:cs typeface="+mn-cs"/>
            </a:endParaRPr>
          </a:p>
        </p:txBody>
      </p:sp>
      <p:sp>
        <p:nvSpPr>
          <p:cNvPr id="13"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horov@frtk.r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dirty="0"/>
              <a:t>Performance evaluation of Real Time Communication over Wi-Fi</a:t>
            </a:r>
          </a:p>
        </p:txBody>
      </p:sp>
      <p:sp>
        <p:nvSpPr>
          <p:cNvPr id="7173" name="Rectangle 6"/>
          <p:cNvSpPr>
            <a:spLocks noGrp="1" noChangeArrowheads="1"/>
          </p:cNvSpPr>
          <p:nvPr>
            <p:ph idx="1"/>
          </p:nvPr>
        </p:nvSpPr>
        <p:spPr>
          <a:noFill/>
        </p:spPr>
        <p:txBody>
          <a:bodyPr/>
          <a:lstStyle/>
          <a:p>
            <a:pPr algn="ctr">
              <a:buFontTx/>
              <a:buNone/>
            </a:pPr>
            <a:r>
              <a:rPr lang="en-US" sz="2000" dirty="0"/>
              <a:t>Date:</a:t>
            </a:r>
            <a:r>
              <a:rPr lang="en-US" sz="2000" b="0" dirty="0"/>
              <a:t> </a:t>
            </a:r>
            <a:r>
              <a:rPr lang="en-US" sz="2000" b="0" dirty="0" smtClean="0"/>
              <a:t>2017-11-12</a:t>
            </a:r>
            <a:endParaRPr lang="en-US" sz="2000" b="0" dirty="0"/>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pPr>
              <a:defRPr/>
            </a:pPr>
            <a:r>
              <a:rPr lang="en-US"/>
              <a:t>Evgeny Khorov</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12"/>
          <p:cNvGraphicFramePr>
            <a:graphicFrameLocks noGrp="1"/>
          </p:cNvGraphicFramePr>
          <p:nvPr>
            <p:extLst>
              <p:ext uri="{D42A27DB-BD31-4B8C-83A1-F6EECF244321}">
                <p14:modId xmlns:p14="http://schemas.microsoft.com/office/powerpoint/2010/main" val="4018645364"/>
              </p:ext>
            </p:extLst>
          </p:nvPr>
        </p:nvGraphicFramePr>
        <p:xfrm>
          <a:off x="971600" y="2590800"/>
          <a:ext cx="7467600" cy="2880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Evgeny</a:t>
                      </a:r>
                      <a:r>
                        <a:rPr lang="en-US" altLang="zh-CN" sz="1200" baseline="0" dirty="0">
                          <a:latin typeface="+mn-lt"/>
                          <a:ea typeface="Times New Roman"/>
                          <a:cs typeface="Arial"/>
                        </a:rPr>
                        <a:t> Khorov</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mn-lt"/>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Times New Roman"/>
                          <a:cs typeface="Arial"/>
                          <a:hlinkClick r:id="rId3"/>
                        </a:rPr>
                        <a:t>khorov@frtk.ru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algn="ctr">
                        <a:spcBef>
                          <a:spcPts val="0"/>
                        </a:spcBef>
                        <a:spcAft>
                          <a:spcPts val="0"/>
                        </a:spcAft>
                      </a:pPr>
                      <a:r>
                        <a:rPr lang="en-US" sz="1200" dirty="0">
                          <a:latin typeface="Times New Roman"/>
                          <a:ea typeface="Times New Roman"/>
                          <a:cs typeface="Arial"/>
                        </a:rPr>
                        <a:t>Dmitry Bankov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latin typeface="Times New Roman"/>
                          <a:ea typeface="Times New Roman"/>
                          <a:cs typeface="Arial"/>
                        </a:rPr>
                        <a:t>IITP RAS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bankov@iitp.ru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Outline</a:t>
            </a:r>
            <a:endParaRPr lang="ru-RU" dirty="0"/>
          </a:p>
        </p:txBody>
      </p:sp>
      <p:sp>
        <p:nvSpPr>
          <p:cNvPr id="3" name="Объект 2"/>
          <p:cNvSpPr>
            <a:spLocks noGrp="1"/>
          </p:cNvSpPr>
          <p:nvPr>
            <p:ph idx="1"/>
          </p:nvPr>
        </p:nvSpPr>
        <p:spPr/>
        <p:txBody>
          <a:bodyPr/>
          <a:lstStyle/>
          <a:p>
            <a:pPr marL="457200" indent="-457200">
              <a:buAutoNum type="arabicPeriod"/>
            </a:pPr>
            <a:r>
              <a:rPr lang="en-US" dirty="0"/>
              <a:t>Preemptive Service</a:t>
            </a:r>
          </a:p>
          <a:p>
            <a:pPr marL="457200" indent="-457200">
              <a:buAutoNum type="arabicPeriod"/>
            </a:pPr>
            <a:r>
              <a:rPr lang="en-US" dirty="0"/>
              <a:t>AX-like </a:t>
            </a:r>
            <a:r>
              <a:rPr lang="en-US" dirty="0" smtClean="0"/>
              <a:t>approach</a:t>
            </a:r>
          </a:p>
          <a:p>
            <a:pPr marL="457200" indent="-457200">
              <a:buAutoNum type="arabicPeriod"/>
            </a:pPr>
            <a:r>
              <a:rPr lang="en-US" dirty="0" smtClean="0"/>
              <a:t>Simulation results</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7"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extLst>
      <p:ext uri="{BB962C8B-B14F-4D97-AF65-F5344CB8AC3E}">
        <p14:creationId xmlns:p14="http://schemas.microsoft.com/office/powerpoint/2010/main" val="31387006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Preemptive service. Own RT packet</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8" name="Line 94"/>
          <p:cNvSpPr/>
          <p:nvPr/>
        </p:nvSpPr>
        <p:spPr>
          <a:xfrm flipV="1">
            <a:off x="1131907" y="3695281"/>
            <a:ext cx="7087134" cy="20002"/>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12" name="CustomShape 98"/>
          <p:cNvSpPr/>
          <p:nvPr/>
        </p:nvSpPr>
        <p:spPr>
          <a:xfrm>
            <a:off x="2060591" y="3278948"/>
            <a:ext cx="4340209" cy="399760"/>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Data</a:t>
            </a:r>
          </a:p>
        </p:txBody>
      </p:sp>
      <p:sp>
        <p:nvSpPr>
          <p:cNvPr id="14" name="TextShape 101"/>
          <p:cNvSpPr txBox="1"/>
          <p:nvPr/>
        </p:nvSpPr>
        <p:spPr>
          <a:xfrm>
            <a:off x="7827281" y="3737858"/>
            <a:ext cx="591499" cy="274890"/>
          </a:xfrm>
          <a:prstGeom prst="rect">
            <a:avLst/>
          </a:prstGeom>
          <a:noFill/>
          <a:ln>
            <a:noFill/>
          </a:ln>
        </p:spPr>
        <p:txBody>
          <a:bodyPr lIns="90000" tIns="45000" rIns="90000" bIns="45000"/>
          <a:lstStyle/>
          <a:p>
            <a:r>
              <a:rPr lang="en-US" sz="1400" spc="-1" dirty="0">
                <a:latin typeface="Arial"/>
              </a:rPr>
              <a:t>Time</a:t>
            </a:r>
          </a:p>
        </p:txBody>
      </p:sp>
      <p:sp>
        <p:nvSpPr>
          <p:cNvPr id="13" name="Line 94"/>
          <p:cNvSpPr/>
          <p:nvPr/>
        </p:nvSpPr>
        <p:spPr>
          <a:xfrm flipV="1">
            <a:off x="1116962" y="5291773"/>
            <a:ext cx="7087134" cy="20002"/>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15" name="CustomShape 98"/>
          <p:cNvSpPr/>
          <p:nvPr/>
        </p:nvSpPr>
        <p:spPr>
          <a:xfrm>
            <a:off x="2045646" y="4875439"/>
            <a:ext cx="800381" cy="435481"/>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Data</a:t>
            </a:r>
          </a:p>
        </p:txBody>
      </p:sp>
      <p:sp>
        <p:nvSpPr>
          <p:cNvPr id="16" name="TextShape 101"/>
          <p:cNvSpPr txBox="1"/>
          <p:nvPr/>
        </p:nvSpPr>
        <p:spPr>
          <a:xfrm>
            <a:off x="7812336" y="5334350"/>
            <a:ext cx="591499" cy="274890"/>
          </a:xfrm>
          <a:prstGeom prst="rect">
            <a:avLst/>
          </a:prstGeom>
          <a:noFill/>
          <a:ln>
            <a:noFill/>
          </a:ln>
        </p:spPr>
        <p:txBody>
          <a:bodyPr lIns="90000" tIns="45000" rIns="90000" bIns="45000"/>
          <a:lstStyle/>
          <a:p>
            <a:r>
              <a:rPr lang="en-US" sz="1400" spc="-1" dirty="0">
                <a:latin typeface="Arial"/>
              </a:rPr>
              <a:t>Time</a:t>
            </a:r>
          </a:p>
        </p:txBody>
      </p:sp>
      <p:sp>
        <p:nvSpPr>
          <p:cNvPr id="17" name="CustomShape 105"/>
          <p:cNvSpPr/>
          <p:nvPr/>
        </p:nvSpPr>
        <p:spPr>
          <a:xfrm>
            <a:off x="3082211" y="4842959"/>
            <a:ext cx="1543052" cy="451387"/>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Real Time Data</a:t>
            </a:r>
          </a:p>
        </p:txBody>
      </p:sp>
      <p:sp>
        <p:nvSpPr>
          <p:cNvPr id="19" name="TextShape 109"/>
          <p:cNvSpPr txBox="1"/>
          <p:nvPr/>
        </p:nvSpPr>
        <p:spPr>
          <a:xfrm>
            <a:off x="4649009" y="4937372"/>
            <a:ext cx="580641" cy="285748"/>
          </a:xfrm>
          <a:prstGeom prst="rect">
            <a:avLst/>
          </a:prstGeom>
          <a:noFill/>
          <a:ln>
            <a:noFill/>
          </a:ln>
        </p:spPr>
        <p:txBody>
          <a:bodyPr lIns="90000" tIns="45000" rIns="90000" bIns="45000"/>
          <a:lstStyle/>
          <a:p>
            <a:r>
              <a:rPr lang="en-US" sz="1400" spc="-1" dirty="0">
                <a:latin typeface="Arial"/>
              </a:rPr>
              <a:t>SIFS</a:t>
            </a:r>
          </a:p>
        </p:txBody>
      </p:sp>
      <p:sp>
        <p:nvSpPr>
          <p:cNvPr id="20" name="CustomShape 112"/>
          <p:cNvSpPr/>
          <p:nvPr/>
        </p:nvSpPr>
        <p:spPr>
          <a:xfrm>
            <a:off x="2848313" y="4875439"/>
            <a:ext cx="3572808" cy="458911"/>
          </a:xfrm>
          <a:prstGeom prst="rect">
            <a:avLst/>
          </a:prstGeom>
          <a:noFill/>
          <a:ln w="28575">
            <a:solidFill>
              <a:srgbClr val="000000"/>
            </a:solidFill>
            <a:custDash>
              <a:ds d="300000" sp="300000"/>
            </a:custDash>
            <a:round/>
          </a:ln>
        </p:spPr>
        <p:style>
          <a:lnRef idx="0">
            <a:scrgbClr r="0" g="0" b="0"/>
          </a:lnRef>
          <a:fillRef idx="0">
            <a:scrgbClr r="0" g="0" b="0"/>
          </a:fillRef>
          <a:effectRef idx="0">
            <a:scrgbClr r="0" g="0" b="0"/>
          </a:effectRef>
          <a:fontRef idx="minor"/>
        </p:style>
      </p:sp>
      <p:sp>
        <p:nvSpPr>
          <p:cNvPr id="21" name="CustomShape 110"/>
          <p:cNvSpPr/>
          <p:nvPr/>
        </p:nvSpPr>
        <p:spPr>
          <a:xfrm>
            <a:off x="5205535" y="4851707"/>
            <a:ext cx="875519" cy="417491"/>
          </a:xfrm>
          <a:prstGeom prst="rect">
            <a:avLst/>
          </a:prstGeom>
          <a:solidFill>
            <a:srgbClr val="23FF23"/>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Ack</a:t>
            </a:r>
          </a:p>
        </p:txBody>
      </p:sp>
      <p:sp>
        <p:nvSpPr>
          <p:cNvPr id="3" name="Блок-схема: ссылка на другую страницу 2"/>
          <p:cNvSpPr/>
          <p:nvPr/>
        </p:nvSpPr>
        <p:spPr bwMode="auto">
          <a:xfrm>
            <a:off x="1892510" y="1988781"/>
            <a:ext cx="2043769" cy="1224012"/>
          </a:xfrm>
          <a:prstGeom prst="flowChartOffpageConnector">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RT packet arrives in the queue of the same STA</a:t>
            </a:r>
            <a:endParaRPr kumimoji="0" lang="ru-RU" sz="2000" b="0" i="0" u="none" strike="noStrike" cap="none" normalizeH="0" baseline="0" dirty="0">
              <a:ln>
                <a:noFill/>
              </a:ln>
              <a:solidFill>
                <a:schemeClr val="tx1"/>
              </a:solidFill>
              <a:effectLst/>
              <a:latin typeface="Times New Roman" pitchFamily="18" charset="0"/>
            </a:endParaRPr>
          </a:p>
        </p:txBody>
      </p:sp>
      <p:sp>
        <p:nvSpPr>
          <p:cNvPr id="7" name="Стрелка вниз 6"/>
          <p:cNvSpPr/>
          <p:nvPr/>
        </p:nvSpPr>
        <p:spPr bwMode="auto">
          <a:xfrm>
            <a:off x="4122207" y="3864015"/>
            <a:ext cx="530225" cy="512416"/>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a:ln>
                <a:noFill/>
              </a:ln>
              <a:solidFill>
                <a:schemeClr val="tx1"/>
              </a:solidFill>
              <a:effectLst/>
              <a:latin typeface="Times New Roman" pitchFamily="18" charset="0"/>
            </a:endParaRPr>
          </a:p>
        </p:txBody>
      </p:sp>
      <p:sp>
        <p:nvSpPr>
          <p:cNvPr id="18"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
        <p:nvSpPr>
          <p:cNvPr id="6" name="TextBox 5"/>
          <p:cNvSpPr txBox="1"/>
          <p:nvPr/>
        </p:nvSpPr>
        <p:spPr>
          <a:xfrm>
            <a:off x="685800" y="5867400"/>
            <a:ext cx="4893968" cy="276999"/>
          </a:xfrm>
          <a:prstGeom prst="rect">
            <a:avLst/>
          </a:prstGeom>
          <a:noFill/>
        </p:spPr>
        <p:txBody>
          <a:bodyPr wrap="none" rtlCol="0">
            <a:spAutoFit/>
          </a:bodyPr>
          <a:lstStyle/>
          <a:p>
            <a:r>
              <a:rPr lang="en-US" dirty="0" smtClean="0"/>
              <a:t>[1] WTSN (</a:t>
            </a:r>
            <a:r>
              <a:rPr lang="en-US" altLang="zh-CN" dirty="0" smtClean="0"/>
              <a:t>Wi-Fi </a:t>
            </a:r>
            <a:r>
              <a:rPr lang="en-US" altLang="zh-CN" dirty="0"/>
              <a:t>Time Sensitive </a:t>
            </a:r>
            <a:r>
              <a:rPr lang="en-US" altLang="zh-CN" dirty="0" smtClean="0"/>
              <a:t>Networking) </a:t>
            </a:r>
            <a:r>
              <a:rPr lang="en-US" altLang="zh-CN" dirty="0" err="1" smtClean="0"/>
              <a:t>doc.:IEEE</a:t>
            </a:r>
            <a:r>
              <a:rPr lang="en-US" altLang="zh-CN" dirty="0" smtClean="0"/>
              <a:t> 802.</a:t>
            </a:r>
            <a:r>
              <a:rPr lang="en-US" dirty="0" smtClean="0"/>
              <a:t>11-17/1734r1</a:t>
            </a:r>
            <a:endParaRPr lang="ru-RU" dirty="0"/>
          </a:p>
        </p:txBody>
      </p:sp>
    </p:spTree>
    <p:extLst>
      <p:ext uri="{BB962C8B-B14F-4D97-AF65-F5344CB8AC3E}">
        <p14:creationId xmlns:p14="http://schemas.microsoft.com/office/powerpoint/2010/main" val="4287965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Preemptive service.  Alien transmission</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4</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24" name="Блок-схема: ссылка на другую страницу 23"/>
          <p:cNvSpPr/>
          <p:nvPr/>
        </p:nvSpPr>
        <p:spPr bwMode="auto">
          <a:xfrm>
            <a:off x="1764940" y="1568644"/>
            <a:ext cx="2043769" cy="1224012"/>
          </a:xfrm>
          <a:prstGeom prst="flowChartOffpageConnector">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rPr>
              <a:t>RT packet arrives in the queue of another STA</a:t>
            </a:r>
            <a:endParaRPr kumimoji="0" lang="ru-RU" sz="2000" b="0" i="0" u="none" strike="noStrike" cap="none" normalizeH="0" baseline="0" dirty="0">
              <a:ln>
                <a:noFill/>
              </a:ln>
              <a:solidFill>
                <a:schemeClr val="tx1"/>
              </a:solidFill>
              <a:effectLst/>
              <a:latin typeface="Times New Roman" pitchFamily="18" charset="0"/>
            </a:endParaRPr>
          </a:p>
        </p:txBody>
      </p:sp>
      <p:sp>
        <p:nvSpPr>
          <p:cNvPr id="25" name="Прямоугольник 24"/>
          <p:cNvSpPr/>
          <p:nvPr/>
        </p:nvSpPr>
        <p:spPr>
          <a:xfrm>
            <a:off x="2861588" y="3007381"/>
            <a:ext cx="3373094" cy="427359"/>
          </a:xfrm>
          <a:prstGeom prst="rect">
            <a:avLst/>
          </a:prstGeom>
          <a:solidFill>
            <a:schemeClr val="accent3">
              <a:lumMod val="95000"/>
            </a:schemeClr>
          </a:solidFill>
          <a:ln w="190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lumMod val="65000"/>
                  </a:schemeClr>
                </a:solidFill>
              </a:rPr>
              <a:t>Channel is busy</a:t>
            </a:r>
            <a:endParaRPr lang="ru-RU" dirty="0">
              <a:solidFill>
                <a:schemeClr val="bg1">
                  <a:lumMod val="65000"/>
                </a:schemeClr>
              </a:solidFill>
            </a:endParaRPr>
          </a:p>
        </p:txBody>
      </p:sp>
      <p:sp>
        <p:nvSpPr>
          <p:cNvPr id="26" name="Line 94"/>
          <p:cNvSpPr/>
          <p:nvPr/>
        </p:nvSpPr>
        <p:spPr>
          <a:xfrm flipV="1">
            <a:off x="1135560" y="3423715"/>
            <a:ext cx="7087134" cy="20002"/>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27" name="Line 95"/>
          <p:cNvSpPr/>
          <p:nvPr/>
        </p:nvSpPr>
        <p:spPr>
          <a:xfrm>
            <a:off x="1135560" y="4262945"/>
            <a:ext cx="7070560" cy="5715"/>
          </a:xfrm>
          <a:prstGeom prst="line">
            <a:avLst/>
          </a:prstGeom>
          <a:ln w="36720">
            <a:solidFill>
              <a:srgbClr val="000000"/>
            </a:solidFill>
            <a:round/>
            <a:tailEnd type="triangle" w="med" len="med"/>
          </a:ln>
        </p:spPr>
        <p:style>
          <a:lnRef idx="0">
            <a:scrgbClr r="0" g="0" b="0"/>
          </a:lnRef>
          <a:fillRef idx="0">
            <a:scrgbClr r="0" g="0" b="0"/>
          </a:fillRef>
          <a:effectRef idx="0">
            <a:scrgbClr r="0" g="0" b="0"/>
          </a:effectRef>
          <a:fontRef idx="minor"/>
        </p:style>
      </p:sp>
      <p:sp>
        <p:nvSpPr>
          <p:cNvPr id="28" name="TextShape 96"/>
          <p:cNvSpPr txBox="1"/>
          <p:nvPr/>
        </p:nvSpPr>
        <p:spPr>
          <a:xfrm>
            <a:off x="860956" y="2924514"/>
            <a:ext cx="1379022" cy="478057"/>
          </a:xfrm>
          <a:prstGeom prst="rect">
            <a:avLst/>
          </a:prstGeom>
          <a:noFill/>
          <a:ln>
            <a:noFill/>
          </a:ln>
        </p:spPr>
        <p:txBody>
          <a:bodyPr lIns="90000" tIns="45000" rIns="90000" bIns="45000"/>
          <a:lstStyle/>
          <a:p>
            <a:r>
              <a:rPr lang="en-US" sz="1400" spc="-1" dirty="0">
                <a:latin typeface="Arial"/>
              </a:rPr>
              <a:t>Non-RT STA</a:t>
            </a:r>
          </a:p>
        </p:txBody>
      </p:sp>
      <p:sp>
        <p:nvSpPr>
          <p:cNvPr id="29" name="TextShape 97"/>
          <p:cNvSpPr txBox="1"/>
          <p:nvPr/>
        </p:nvSpPr>
        <p:spPr>
          <a:xfrm>
            <a:off x="874101" y="4010740"/>
            <a:ext cx="1161282" cy="478057"/>
          </a:xfrm>
          <a:prstGeom prst="rect">
            <a:avLst/>
          </a:prstGeom>
          <a:noFill/>
          <a:ln>
            <a:noFill/>
          </a:ln>
        </p:spPr>
        <p:txBody>
          <a:bodyPr lIns="90000" tIns="45000" rIns="90000" bIns="45000"/>
          <a:lstStyle/>
          <a:p>
            <a:r>
              <a:rPr lang="en-US" sz="1400" spc="-1" dirty="0">
                <a:latin typeface="Arial"/>
              </a:rPr>
              <a:t>RT STA</a:t>
            </a:r>
          </a:p>
        </p:txBody>
      </p:sp>
      <p:sp>
        <p:nvSpPr>
          <p:cNvPr id="30" name="CustomShape 98"/>
          <p:cNvSpPr/>
          <p:nvPr/>
        </p:nvSpPr>
        <p:spPr>
          <a:xfrm>
            <a:off x="2064244" y="3007381"/>
            <a:ext cx="800381" cy="435481"/>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Data</a:t>
            </a:r>
          </a:p>
        </p:txBody>
      </p:sp>
      <p:sp>
        <p:nvSpPr>
          <p:cNvPr id="31" name="CustomShape 100"/>
          <p:cNvSpPr/>
          <p:nvPr/>
        </p:nvSpPr>
        <p:spPr>
          <a:xfrm>
            <a:off x="2866911" y="4264658"/>
            <a:ext cx="3367772" cy="332040"/>
          </a:xfrm>
          <a:prstGeom prst="rect">
            <a:avLst/>
          </a:prstGeom>
          <a:solidFill>
            <a:srgbClr val="FF9966"/>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Busy tone in the service channel</a:t>
            </a:r>
          </a:p>
        </p:txBody>
      </p:sp>
      <p:sp>
        <p:nvSpPr>
          <p:cNvPr id="32" name="TextShape 101"/>
          <p:cNvSpPr txBox="1"/>
          <p:nvPr/>
        </p:nvSpPr>
        <p:spPr>
          <a:xfrm>
            <a:off x="7830934" y="3466292"/>
            <a:ext cx="591499" cy="274890"/>
          </a:xfrm>
          <a:prstGeom prst="rect">
            <a:avLst/>
          </a:prstGeom>
          <a:noFill/>
          <a:ln>
            <a:noFill/>
          </a:ln>
        </p:spPr>
        <p:txBody>
          <a:bodyPr lIns="90000" tIns="45000" rIns="90000" bIns="45000"/>
          <a:lstStyle/>
          <a:p>
            <a:r>
              <a:rPr lang="en-US" sz="1400" spc="-1" dirty="0">
                <a:latin typeface="Arial"/>
              </a:rPr>
              <a:t>Time</a:t>
            </a:r>
          </a:p>
        </p:txBody>
      </p:sp>
      <p:sp>
        <p:nvSpPr>
          <p:cNvPr id="33" name="TextShape 102"/>
          <p:cNvSpPr txBox="1"/>
          <p:nvPr/>
        </p:nvSpPr>
        <p:spPr>
          <a:xfrm>
            <a:off x="7834933" y="4277803"/>
            <a:ext cx="587499" cy="274890"/>
          </a:xfrm>
          <a:prstGeom prst="rect">
            <a:avLst/>
          </a:prstGeom>
          <a:noFill/>
          <a:ln>
            <a:noFill/>
          </a:ln>
        </p:spPr>
        <p:txBody>
          <a:bodyPr lIns="90000" tIns="45000" rIns="90000" bIns="45000"/>
          <a:lstStyle/>
          <a:p>
            <a:r>
              <a:rPr lang="en-US" sz="1400" spc="-1" dirty="0">
                <a:latin typeface="Arial"/>
              </a:rPr>
              <a:t>Time</a:t>
            </a:r>
          </a:p>
        </p:txBody>
      </p:sp>
      <p:cxnSp>
        <p:nvCxnSpPr>
          <p:cNvPr id="34" name="Line 103"/>
          <p:cNvCxnSpPr/>
          <p:nvPr/>
        </p:nvCxnSpPr>
        <p:spPr>
          <a:xfrm>
            <a:off x="2864624" y="4055490"/>
            <a:ext cx="792000" cy="4858"/>
          </a:xfrm>
          <a:prstGeom prst="straightConnector1">
            <a:avLst/>
          </a:prstGeom>
          <a:ln w="18360">
            <a:solidFill>
              <a:srgbClr val="000000"/>
            </a:solidFill>
            <a:round/>
            <a:headEnd type="triangle" w="med" len="med"/>
            <a:tailEnd type="triangle" w="med" len="med"/>
          </a:ln>
        </p:spPr>
      </p:cxnSp>
      <p:sp>
        <p:nvSpPr>
          <p:cNvPr id="35" name="TextShape 104"/>
          <p:cNvSpPr txBox="1"/>
          <p:nvPr/>
        </p:nvSpPr>
        <p:spPr>
          <a:xfrm>
            <a:off x="3026359" y="3798317"/>
            <a:ext cx="605787" cy="274890"/>
          </a:xfrm>
          <a:prstGeom prst="rect">
            <a:avLst/>
          </a:prstGeom>
          <a:noFill/>
          <a:ln w="18360">
            <a:noFill/>
          </a:ln>
        </p:spPr>
        <p:txBody>
          <a:bodyPr lIns="90000" tIns="45000" rIns="90000" bIns="45000"/>
          <a:lstStyle/>
          <a:p>
            <a:r>
              <a:rPr lang="en-US" sz="1400" spc="-1" dirty="0">
                <a:latin typeface="Arial"/>
              </a:rPr>
              <a:t>IFS</a:t>
            </a:r>
          </a:p>
        </p:txBody>
      </p:sp>
      <p:sp>
        <p:nvSpPr>
          <p:cNvPr id="36" name="CustomShape 105"/>
          <p:cNvSpPr/>
          <p:nvPr/>
        </p:nvSpPr>
        <p:spPr>
          <a:xfrm>
            <a:off x="3636943" y="3943477"/>
            <a:ext cx="1093845" cy="311752"/>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dirty="0">
                <a:latin typeface="Arial"/>
              </a:rPr>
              <a:t>Data</a:t>
            </a:r>
          </a:p>
        </p:txBody>
      </p:sp>
      <p:sp>
        <p:nvSpPr>
          <p:cNvPr id="37" name="Line 106"/>
          <p:cNvSpPr/>
          <p:nvPr/>
        </p:nvSpPr>
        <p:spPr>
          <a:xfrm flipV="1">
            <a:off x="4735359" y="3798317"/>
            <a:ext cx="0" cy="456912"/>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38" name="Line 107"/>
          <p:cNvSpPr/>
          <p:nvPr/>
        </p:nvSpPr>
        <p:spPr>
          <a:xfrm flipV="1">
            <a:off x="5527168" y="3798317"/>
            <a:ext cx="0" cy="466342"/>
          </a:xfrm>
          <a:prstGeom prst="line">
            <a:avLst/>
          </a:prstGeom>
          <a:ln w="18360">
            <a:solidFill>
              <a:srgbClr val="000000"/>
            </a:solidFill>
            <a:round/>
          </a:ln>
        </p:spPr>
        <p:style>
          <a:lnRef idx="0">
            <a:scrgbClr r="0" g="0" b="0"/>
          </a:lnRef>
          <a:fillRef idx="0">
            <a:scrgbClr r="0" g="0" b="0"/>
          </a:fillRef>
          <a:effectRef idx="0">
            <a:scrgbClr r="0" g="0" b="0"/>
          </a:effectRef>
          <a:fontRef idx="minor"/>
        </p:style>
      </p:sp>
      <p:cxnSp>
        <p:nvCxnSpPr>
          <p:cNvPr id="39" name="Line 108"/>
          <p:cNvCxnSpPr>
            <a:stCxn id="37" idx="1"/>
            <a:endCxn id="38" idx="1"/>
          </p:cNvCxnSpPr>
          <p:nvPr/>
        </p:nvCxnSpPr>
        <p:spPr>
          <a:xfrm>
            <a:off x="4735360" y="4026631"/>
            <a:ext cx="792095" cy="5143"/>
          </a:xfrm>
          <a:prstGeom prst="straightConnector1">
            <a:avLst/>
          </a:prstGeom>
          <a:ln w="18360">
            <a:solidFill>
              <a:srgbClr val="000000"/>
            </a:solidFill>
            <a:round/>
            <a:headEnd type="triangle" w="med" len="med"/>
            <a:tailEnd type="triangle" w="med" len="med"/>
          </a:ln>
        </p:spPr>
      </p:cxnSp>
      <p:sp>
        <p:nvSpPr>
          <p:cNvPr id="40" name="TextShape 109"/>
          <p:cNvSpPr txBox="1"/>
          <p:nvPr/>
        </p:nvSpPr>
        <p:spPr>
          <a:xfrm>
            <a:off x="4873948" y="3798317"/>
            <a:ext cx="580641" cy="285748"/>
          </a:xfrm>
          <a:prstGeom prst="rect">
            <a:avLst/>
          </a:prstGeom>
          <a:noFill/>
          <a:ln>
            <a:noFill/>
          </a:ln>
        </p:spPr>
        <p:txBody>
          <a:bodyPr lIns="90000" tIns="45000" rIns="90000" bIns="45000"/>
          <a:lstStyle/>
          <a:p>
            <a:r>
              <a:rPr lang="en-US" sz="1400" spc="-1">
                <a:latin typeface="Arial"/>
              </a:rPr>
              <a:t>SIFS</a:t>
            </a:r>
          </a:p>
        </p:txBody>
      </p:sp>
      <p:sp>
        <p:nvSpPr>
          <p:cNvPr id="41" name="CustomShape 110"/>
          <p:cNvSpPr/>
          <p:nvPr/>
        </p:nvSpPr>
        <p:spPr>
          <a:xfrm>
            <a:off x="5527168" y="3943478"/>
            <a:ext cx="708656" cy="307751"/>
          </a:xfrm>
          <a:prstGeom prst="rect">
            <a:avLst/>
          </a:prstGeom>
          <a:solidFill>
            <a:srgbClr val="23FF23"/>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Ack</a:t>
            </a:r>
          </a:p>
        </p:txBody>
      </p:sp>
      <p:sp>
        <p:nvSpPr>
          <p:cNvPr id="42" name="Line 111"/>
          <p:cNvSpPr/>
          <p:nvPr/>
        </p:nvSpPr>
        <p:spPr>
          <a:xfrm>
            <a:off x="3636371" y="3795459"/>
            <a:ext cx="0" cy="451768"/>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43" name="CustomShape 112"/>
          <p:cNvSpPr/>
          <p:nvPr/>
        </p:nvSpPr>
        <p:spPr>
          <a:xfrm>
            <a:off x="2866911" y="3007381"/>
            <a:ext cx="508061" cy="435481"/>
          </a:xfrm>
          <a:prstGeom prst="rect">
            <a:avLst/>
          </a:prstGeom>
          <a:noFill/>
          <a:ln w="28575">
            <a:solidFill>
              <a:srgbClr val="000000"/>
            </a:solidFill>
            <a:custDash>
              <a:ds d="300000" sp="300000"/>
            </a:custDash>
            <a:round/>
          </a:ln>
        </p:spPr>
        <p:style>
          <a:lnRef idx="0">
            <a:scrgbClr r="0" g="0" b="0"/>
          </a:lnRef>
          <a:fillRef idx="0">
            <a:scrgbClr r="0" g="0" b="0"/>
          </a:fillRef>
          <a:effectRef idx="0">
            <a:scrgbClr r="0" g="0" b="0"/>
          </a:effectRef>
          <a:fontRef idx="minor"/>
        </p:style>
      </p:sp>
      <p:sp>
        <p:nvSpPr>
          <p:cNvPr id="44" name="Line 114"/>
          <p:cNvSpPr/>
          <p:nvPr/>
        </p:nvSpPr>
        <p:spPr>
          <a:xfrm>
            <a:off x="6335837" y="3091962"/>
            <a:ext cx="0" cy="336897"/>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45" name="Line 115"/>
          <p:cNvSpPr/>
          <p:nvPr/>
        </p:nvSpPr>
        <p:spPr>
          <a:xfrm>
            <a:off x="6433277" y="3094248"/>
            <a:ext cx="0" cy="336897"/>
          </a:xfrm>
          <a:prstGeom prst="line">
            <a:avLst/>
          </a:prstGeom>
          <a:ln w="18360">
            <a:solidFill>
              <a:srgbClr val="000000"/>
            </a:solidFill>
            <a:round/>
          </a:ln>
        </p:spPr>
        <p:style>
          <a:lnRef idx="0">
            <a:scrgbClr r="0" g="0" b="0"/>
          </a:lnRef>
          <a:fillRef idx="0">
            <a:scrgbClr r="0" g="0" b="0"/>
          </a:fillRef>
          <a:effectRef idx="0">
            <a:scrgbClr r="0" g="0" b="0"/>
          </a:effectRef>
          <a:fontRef idx="minor"/>
        </p:style>
      </p:sp>
      <p:sp>
        <p:nvSpPr>
          <p:cNvPr id="46" name="CustomShape 116"/>
          <p:cNvSpPr/>
          <p:nvPr/>
        </p:nvSpPr>
        <p:spPr>
          <a:xfrm>
            <a:off x="6433277" y="2995665"/>
            <a:ext cx="1310728" cy="435481"/>
          </a:xfrm>
          <a:prstGeom prst="rect">
            <a:avLst/>
          </a:prstGeom>
          <a:solidFill>
            <a:srgbClr val="00FFFF"/>
          </a:solidFill>
          <a:ln w="18360">
            <a:solidFill>
              <a:srgbClr val="000000"/>
            </a:solidFill>
            <a:round/>
          </a:ln>
        </p:spPr>
        <p:style>
          <a:lnRef idx="0">
            <a:scrgbClr r="0" g="0" b="0"/>
          </a:lnRef>
          <a:fillRef idx="0">
            <a:scrgbClr r="0" g="0" b="0"/>
          </a:fillRef>
          <a:effectRef idx="0">
            <a:scrgbClr r="0" g="0" b="0"/>
          </a:effectRef>
          <a:fontRef idx="minor"/>
        </p:style>
        <p:txBody>
          <a:bodyPr wrap="none" lIns="99000" tIns="54000" rIns="99000" bIns="54000" anchor="ctr"/>
          <a:lstStyle/>
          <a:p>
            <a:pPr algn="ctr"/>
            <a:r>
              <a:rPr lang="en-US" sz="1400" spc="-1">
                <a:latin typeface="Arial"/>
              </a:rPr>
              <a:t>Data</a:t>
            </a:r>
          </a:p>
        </p:txBody>
      </p:sp>
      <p:sp>
        <p:nvSpPr>
          <p:cNvPr id="47" name="TextShape 117"/>
          <p:cNvSpPr txBox="1"/>
          <p:nvPr/>
        </p:nvSpPr>
        <p:spPr>
          <a:xfrm>
            <a:off x="614622" y="4628711"/>
            <a:ext cx="7990956" cy="1587047"/>
          </a:xfrm>
          <a:prstGeom prst="rect">
            <a:avLst/>
          </a:prstGeom>
          <a:noFill/>
          <a:ln>
            <a:noFill/>
          </a:ln>
        </p:spPr>
        <p:txBody>
          <a:bodyPr lIns="90000" tIns="45000" rIns="90000" bIns="45000"/>
          <a:lstStyle/>
          <a:p>
            <a:r>
              <a:rPr lang="en-US" sz="1800" spc="-1" dirty="0">
                <a:latin typeface="+mn-lt"/>
              </a:rPr>
              <a:t>The RT STA generates busy tone in the service channel when it has an RT frame.</a:t>
            </a:r>
          </a:p>
          <a:p>
            <a:r>
              <a:rPr lang="en-US" sz="1800" spc="-1" dirty="0">
                <a:latin typeface="+mn-lt"/>
              </a:rPr>
              <a:t>Any ongoing transmissions should be cancelled.</a:t>
            </a:r>
          </a:p>
          <a:p>
            <a:r>
              <a:rPr lang="en-US" sz="1800" spc="-1" dirty="0">
                <a:latin typeface="+mn-lt"/>
              </a:rPr>
              <a:t>If no busy tone is in the service channel, the RT frame can be transmitted PIFS after the main channel becomes idle. Otherwise, RT frames contend for the channel access according to EDCA (high priority queue)</a:t>
            </a:r>
          </a:p>
        </p:txBody>
      </p:sp>
      <p:sp>
        <p:nvSpPr>
          <p:cNvPr id="48"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
        <p:nvSpPr>
          <p:cNvPr id="49" name="TextBox 48"/>
          <p:cNvSpPr txBox="1"/>
          <p:nvPr/>
        </p:nvSpPr>
        <p:spPr>
          <a:xfrm>
            <a:off x="630556" y="6172351"/>
            <a:ext cx="4893968" cy="276999"/>
          </a:xfrm>
          <a:prstGeom prst="rect">
            <a:avLst/>
          </a:prstGeom>
          <a:noFill/>
        </p:spPr>
        <p:txBody>
          <a:bodyPr wrap="none" rtlCol="0">
            <a:spAutoFit/>
          </a:bodyPr>
          <a:lstStyle/>
          <a:p>
            <a:r>
              <a:rPr lang="en-US" dirty="0" smtClean="0"/>
              <a:t>[1] WTSN (</a:t>
            </a:r>
            <a:r>
              <a:rPr lang="en-US" altLang="zh-CN" dirty="0" smtClean="0"/>
              <a:t>Wi-Fi </a:t>
            </a:r>
            <a:r>
              <a:rPr lang="en-US" altLang="zh-CN" dirty="0"/>
              <a:t>Time Sensitive </a:t>
            </a:r>
            <a:r>
              <a:rPr lang="en-US" altLang="zh-CN" dirty="0" smtClean="0"/>
              <a:t>Networking) doc.: IEEE 802.</a:t>
            </a:r>
            <a:r>
              <a:rPr lang="en-US" dirty="0" smtClean="0"/>
              <a:t>11-17/1734r1</a:t>
            </a:r>
            <a:endParaRPr lang="ru-RU" dirty="0"/>
          </a:p>
        </p:txBody>
      </p:sp>
    </p:spTree>
    <p:extLst>
      <p:ext uri="{BB962C8B-B14F-4D97-AF65-F5344CB8AC3E}">
        <p14:creationId xmlns:p14="http://schemas.microsoft.com/office/powerpoint/2010/main" val="2933371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AX-like </a:t>
            </a:r>
            <a:r>
              <a:rPr lang="en-US" dirty="0" smtClean="0"/>
              <a:t>approach</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5</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7" name="CustomShape 5"/>
          <p:cNvSpPr/>
          <p:nvPr/>
        </p:nvSpPr>
        <p:spPr>
          <a:xfrm>
            <a:off x="5162432" y="4637379"/>
            <a:ext cx="2937960" cy="30619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800" spc="-1">
                <a:solidFill>
                  <a:srgbClr val="000000"/>
                </a:solidFill>
                <a:latin typeface="Arial"/>
                <a:ea typeface="ＭＳ Ｐゴシック"/>
              </a:rPr>
              <a:t>Multi Station Block-Ack</a:t>
            </a:r>
            <a:endParaRPr lang="en-US" sz="1800" spc="-1">
              <a:latin typeface="Arial"/>
            </a:endParaRPr>
          </a:p>
        </p:txBody>
      </p:sp>
      <p:sp>
        <p:nvSpPr>
          <p:cNvPr id="8" name="CustomShape 6"/>
          <p:cNvSpPr/>
          <p:nvPr/>
        </p:nvSpPr>
        <p:spPr>
          <a:xfrm>
            <a:off x="899460" y="2667549"/>
            <a:ext cx="431640"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9" name="CustomShape 7"/>
          <p:cNvSpPr/>
          <p:nvPr/>
        </p:nvSpPr>
        <p:spPr>
          <a:xfrm>
            <a:off x="755460" y="3946714"/>
            <a:ext cx="7920360" cy="302"/>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10" name="CustomShape 8"/>
          <p:cNvSpPr/>
          <p:nvPr/>
        </p:nvSpPr>
        <p:spPr>
          <a:xfrm flipV="1">
            <a:off x="755460" y="2196930"/>
            <a:ext cx="360" cy="1728627"/>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11" name="CustomShape 9"/>
          <p:cNvSpPr/>
          <p:nvPr/>
        </p:nvSpPr>
        <p:spPr>
          <a:xfrm>
            <a:off x="3779820" y="2659991"/>
            <a:ext cx="7916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12" name="CustomShape 13"/>
          <p:cNvSpPr/>
          <p:nvPr/>
        </p:nvSpPr>
        <p:spPr>
          <a:xfrm>
            <a:off x="7963740" y="2667851"/>
            <a:ext cx="431640"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13" name="CustomShape 14"/>
          <p:cNvSpPr/>
          <p:nvPr/>
        </p:nvSpPr>
        <p:spPr>
          <a:xfrm>
            <a:off x="755460" y="2173051"/>
            <a:ext cx="150552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Frequency</a:t>
            </a:r>
            <a:endParaRPr lang="en-US" sz="1600" spc="-1">
              <a:latin typeface="Arial"/>
            </a:endParaRPr>
          </a:p>
        </p:txBody>
      </p:sp>
      <p:sp>
        <p:nvSpPr>
          <p:cNvPr id="14" name="CustomShape 15"/>
          <p:cNvSpPr/>
          <p:nvPr/>
        </p:nvSpPr>
        <p:spPr>
          <a:xfrm>
            <a:off x="8042940" y="3966966"/>
            <a:ext cx="70488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Time</a:t>
            </a:r>
            <a:endParaRPr lang="en-US" sz="1600" spc="-1">
              <a:latin typeface="Arial"/>
            </a:endParaRPr>
          </a:p>
        </p:txBody>
      </p:sp>
      <p:sp>
        <p:nvSpPr>
          <p:cNvPr id="15" name="Line 16"/>
          <p:cNvSpPr/>
          <p:nvPr/>
        </p:nvSpPr>
        <p:spPr>
          <a:xfrm>
            <a:off x="133974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6" name="Line 17"/>
          <p:cNvSpPr/>
          <p:nvPr/>
        </p:nvSpPr>
        <p:spPr>
          <a:xfrm>
            <a:off x="183546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7" name="Line 18"/>
          <p:cNvSpPr/>
          <p:nvPr/>
        </p:nvSpPr>
        <p:spPr>
          <a:xfrm>
            <a:off x="327546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8" name="Line 19"/>
          <p:cNvSpPr/>
          <p:nvPr/>
        </p:nvSpPr>
        <p:spPr>
          <a:xfrm>
            <a:off x="3779460" y="3906211"/>
            <a:ext cx="360" cy="399890"/>
          </a:xfrm>
          <a:prstGeom prst="line">
            <a:avLst/>
          </a:prstGeom>
          <a:ln w="12600">
            <a:solidFill>
              <a:srgbClr val="000000"/>
            </a:solidFill>
            <a:round/>
          </a:ln>
        </p:spPr>
        <p:style>
          <a:lnRef idx="0">
            <a:scrgbClr r="0" g="0" b="0"/>
          </a:lnRef>
          <a:fillRef idx="0">
            <a:scrgbClr r="0" g="0" b="0"/>
          </a:fillRef>
          <a:effectRef idx="0">
            <a:scrgbClr r="0" g="0" b="0"/>
          </a:effectRef>
          <a:fontRef idx="minor"/>
        </p:style>
      </p:sp>
      <p:sp>
        <p:nvSpPr>
          <p:cNvPr id="19" name="CustomShape 20"/>
          <p:cNvSpPr/>
          <p:nvPr/>
        </p:nvSpPr>
        <p:spPr>
          <a:xfrm>
            <a:off x="1339740" y="4210587"/>
            <a:ext cx="495360" cy="302"/>
          </a:xfrm>
          <a:custGeom>
            <a:avLst/>
            <a:gdLst/>
            <a:ahLst/>
            <a:cxnLst/>
            <a:rect l="l" t="t" r="r" b="b"/>
            <a:pathLst>
              <a:path w="21600" h="21600">
                <a:moveTo>
                  <a:pt x="0" y="0"/>
                </a:moveTo>
                <a:lnTo>
                  <a:pt x="21600" y="21600"/>
                </a:lnTo>
              </a:path>
            </a:pathLst>
          </a:custGeom>
          <a:noFill/>
          <a:ln w="9360">
            <a:solidFill>
              <a:srgbClr val="000000"/>
            </a:solidFill>
            <a:round/>
            <a:headEnd type="triangle" w="med" len="med"/>
            <a:tailEnd type="triangle" w="med" len="med"/>
          </a:ln>
        </p:spPr>
        <p:style>
          <a:lnRef idx="0">
            <a:scrgbClr r="0" g="0" b="0"/>
          </a:lnRef>
          <a:fillRef idx="0">
            <a:scrgbClr r="0" g="0" b="0"/>
          </a:fillRef>
          <a:effectRef idx="0">
            <a:scrgbClr r="0" g="0" b="0"/>
          </a:effectRef>
          <a:fontRef idx="minor"/>
        </p:style>
      </p:sp>
      <p:sp>
        <p:nvSpPr>
          <p:cNvPr id="20" name="CustomShape 21"/>
          <p:cNvSpPr/>
          <p:nvPr/>
        </p:nvSpPr>
        <p:spPr>
          <a:xfrm>
            <a:off x="3275820" y="4208774"/>
            <a:ext cx="503640" cy="302"/>
          </a:xfrm>
          <a:custGeom>
            <a:avLst/>
            <a:gdLst/>
            <a:ahLst/>
            <a:cxnLst/>
            <a:rect l="l" t="t" r="r" b="b"/>
            <a:pathLst>
              <a:path w="21600" h="21600">
                <a:moveTo>
                  <a:pt x="0" y="0"/>
                </a:moveTo>
                <a:lnTo>
                  <a:pt x="21600" y="21600"/>
                </a:lnTo>
              </a:path>
            </a:pathLst>
          </a:custGeom>
          <a:noFill/>
          <a:ln w="9360">
            <a:solidFill>
              <a:srgbClr val="000000"/>
            </a:solidFill>
            <a:round/>
            <a:headEnd type="triangle" w="med" len="med"/>
            <a:tailEnd type="triangle" w="med" len="med"/>
          </a:ln>
        </p:spPr>
        <p:style>
          <a:lnRef idx="0">
            <a:scrgbClr r="0" g="0" b="0"/>
          </a:lnRef>
          <a:fillRef idx="0">
            <a:scrgbClr r="0" g="0" b="0"/>
          </a:fillRef>
          <a:effectRef idx="0">
            <a:scrgbClr r="0" g="0" b="0"/>
          </a:effectRef>
          <a:fontRef idx="minor"/>
        </p:style>
      </p:sp>
      <p:sp>
        <p:nvSpPr>
          <p:cNvPr id="21" name="CustomShape 22"/>
          <p:cNvSpPr/>
          <p:nvPr/>
        </p:nvSpPr>
        <p:spPr>
          <a:xfrm>
            <a:off x="1243260" y="4267714"/>
            <a:ext cx="688680" cy="30619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spc="-1">
                <a:solidFill>
                  <a:srgbClr val="000000"/>
                </a:solidFill>
                <a:latin typeface="Arial"/>
                <a:ea typeface="ＭＳ Ｐゴシック"/>
              </a:rPr>
              <a:t>SIFS</a:t>
            </a:r>
            <a:endParaRPr lang="en-US" sz="1800" spc="-1">
              <a:latin typeface="Arial"/>
            </a:endParaRPr>
          </a:p>
        </p:txBody>
      </p:sp>
      <p:sp>
        <p:nvSpPr>
          <p:cNvPr id="22" name="CustomShape 23"/>
          <p:cNvSpPr/>
          <p:nvPr/>
        </p:nvSpPr>
        <p:spPr>
          <a:xfrm>
            <a:off x="3183300" y="4267714"/>
            <a:ext cx="688680" cy="306190"/>
          </a:xfrm>
          <a:prstGeom prst="rect">
            <a:avLst/>
          </a:prstGeom>
          <a:noFill/>
          <a:ln>
            <a:noFill/>
          </a:ln>
        </p:spPr>
        <p:style>
          <a:lnRef idx="0">
            <a:scrgbClr r="0" g="0" b="0"/>
          </a:lnRef>
          <a:fillRef idx="0">
            <a:scrgbClr r="0" g="0" b="0"/>
          </a:fillRef>
          <a:effectRef idx="0">
            <a:scrgbClr r="0" g="0" b="0"/>
          </a:effectRef>
          <a:fontRef idx="minor"/>
        </p:style>
        <p:txBody>
          <a:bodyPr wrap="none" lIns="90000" tIns="45000" rIns="90000" bIns="45000"/>
          <a:lstStyle/>
          <a:p>
            <a:pPr>
              <a:lnSpc>
                <a:spcPct val="100000"/>
              </a:lnSpc>
            </a:pPr>
            <a:r>
              <a:rPr lang="en-US" sz="1800" spc="-1">
                <a:solidFill>
                  <a:srgbClr val="000000"/>
                </a:solidFill>
                <a:latin typeface="Arial"/>
                <a:ea typeface="ＭＳ Ｐゴシック"/>
              </a:rPr>
              <a:t>SIFS</a:t>
            </a:r>
            <a:endParaRPr lang="en-US" sz="1800" spc="-1">
              <a:latin typeface="Arial"/>
            </a:endParaRPr>
          </a:p>
        </p:txBody>
      </p:sp>
      <p:sp>
        <p:nvSpPr>
          <p:cNvPr id="23" name="TextShape 24"/>
          <p:cNvSpPr txBox="1"/>
          <p:nvPr/>
        </p:nvSpPr>
        <p:spPr>
          <a:xfrm>
            <a:off x="446220" y="4636473"/>
            <a:ext cx="957428" cy="298633"/>
          </a:xfrm>
          <a:prstGeom prst="rect">
            <a:avLst/>
          </a:prstGeom>
          <a:noFill/>
          <a:ln>
            <a:noFill/>
          </a:ln>
        </p:spPr>
        <p:txBody>
          <a:bodyPr lIns="90000" tIns="45000" rIns="90000" bIns="45000"/>
          <a:lstStyle/>
          <a:p>
            <a:pPr>
              <a:lnSpc>
                <a:spcPct val="100000"/>
              </a:lnSpc>
            </a:pPr>
            <a:r>
              <a:rPr lang="en-US" sz="1800" spc="-1" dirty="0">
                <a:solidFill>
                  <a:srgbClr val="000000"/>
                </a:solidFill>
                <a:latin typeface="Arial"/>
                <a:ea typeface="ＭＳ Ｐゴシック"/>
              </a:rPr>
              <a:t>Trigger Frame</a:t>
            </a:r>
            <a:endParaRPr lang="en-US" sz="1800" spc="-1" dirty="0">
              <a:latin typeface="Arial"/>
            </a:endParaRPr>
          </a:p>
        </p:txBody>
      </p:sp>
      <p:sp>
        <p:nvSpPr>
          <p:cNvPr id="24" name="CustomShape 25"/>
          <p:cNvSpPr/>
          <p:nvPr/>
        </p:nvSpPr>
        <p:spPr>
          <a:xfrm>
            <a:off x="418140" y="4636472"/>
            <a:ext cx="921960" cy="592728"/>
          </a:xfrm>
          <a:prstGeom prst="wedgeRoundRectCallout">
            <a:avLst>
              <a:gd name="adj1" fmla="val 23741"/>
              <a:gd name="adj2" fmla="val -163705"/>
              <a:gd name="adj3" fmla="val 16667"/>
            </a:avLst>
          </a:prstGeom>
          <a:noFill/>
          <a:ln w="36720">
            <a:solidFill>
              <a:srgbClr val="3465A4"/>
            </a:solidFill>
            <a:round/>
          </a:ln>
        </p:spPr>
        <p:style>
          <a:lnRef idx="0">
            <a:scrgbClr r="0" g="0" b="0"/>
          </a:lnRef>
          <a:fillRef idx="0">
            <a:scrgbClr r="0" g="0" b="0"/>
          </a:fillRef>
          <a:effectRef idx="0">
            <a:scrgbClr r="0" g="0" b="0"/>
          </a:effectRef>
          <a:fontRef idx="minor"/>
        </p:style>
      </p:sp>
      <p:sp>
        <p:nvSpPr>
          <p:cNvPr id="25" name="CustomShape 26"/>
          <p:cNvSpPr/>
          <p:nvPr/>
        </p:nvSpPr>
        <p:spPr>
          <a:xfrm>
            <a:off x="1403648" y="4636472"/>
            <a:ext cx="3672408" cy="880760"/>
          </a:xfrm>
          <a:prstGeom prst="wedgeRoundRectCallout">
            <a:avLst>
              <a:gd name="adj1" fmla="val -18182"/>
              <a:gd name="adj2" fmla="val -125257"/>
              <a:gd name="adj3" fmla="val 16667"/>
            </a:avLst>
          </a:prstGeom>
          <a:noFill/>
          <a:ln w="36720">
            <a:solidFill>
              <a:srgbClr val="3465A4"/>
            </a:solidFill>
            <a:round/>
          </a:ln>
        </p:spPr>
        <p:style>
          <a:lnRef idx="0">
            <a:scrgbClr r="0" g="0" b="0"/>
          </a:lnRef>
          <a:fillRef idx="0">
            <a:scrgbClr r="0" g="0" b="0"/>
          </a:fillRef>
          <a:effectRef idx="0">
            <a:scrgbClr r="0" g="0" b="0"/>
          </a:effectRef>
          <a:fontRef idx="minor"/>
        </p:style>
      </p:sp>
      <p:sp>
        <p:nvSpPr>
          <p:cNvPr id="26" name="TextShape 27"/>
          <p:cNvSpPr txBox="1"/>
          <p:nvPr/>
        </p:nvSpPr>
        <p:spPr>
          <a:xfrm>
            <a:off x="1376420" y="4652492"/>
            <a:ext cx="3699636" cy="864740"/>
          </a:xfrm>
          <a:prstGeom prst="rect">
            <a:avLst/>
          </a:prstGeom>
          <a:noFill/>
          <a:ln>
            <a:noFill/>
          </a:ln>
        </p:spPr>
        <p:txBody>
          <a:bodyPr lIns="90000" tIns="45000" rIns="90000" bIns="45000"/>
          <a:lstStyle/>
          <a:p>
            <a:pPr algn="ctr">
              <a:lnSpc>
                <a:spcPct val="100000"/>
              </a:lnSpc>
            </a:pPr>
            <a:r>
              <a:rPr lang="en-US" sz="1800" spc="-1" dirty="0">
                <a:solidFill>
                  <a:srgbClr val="000000"/>
                </a:solidFill>
                <a:latin typeface="Arial"/>
                <a:ea typeface="ＭＳ Ｐゴシック"/>
              </a:rPr>
              <a:t>Resource Units</a:t>
            </a:r>
          </a:p>
          <a:p>
            <a:pPr algn="ctr">
              <a:lnSpc>
                <a:spcPct val="100000"/>
              </a:lnSpc>
            </a:pPr>
            <a:r>
              <a:rPr lang="en-US" spc="-1" dirty="0">
                <a:solidFill>
                  <a:srgbClr val="000000"/>
                </a:solidFill>
                <a:latin typeface="Arial"/>
                <a:ea typeface="ＭＳ Ｐゴシック"/>
              </a:rPr>
              <a:t>Assigned to specific STAs or  Random Access (RA)</a:t>
            </a:r>
            <a:endParaRPr lang="en-US" sz="1800" spc="-1" dirty="0">
              <a:latin typeface="Arial"/>
            </a:endParaRPr>
          </a:p>
        </p:txBody>
      </p:sp>
      <p:sp>
        <p:nvSpPr>
          <p:cNvPr id="27" name="CustomShape 28"/>
          <p:cNvSpPr/>
          <p:nvPr/>
        </p:nvSpPr>
        <p:spPr>
          <a:xfrm>
            <a:off x="5162432" y="4646145"/>
            <a:ext cx="2846520" cy="307097"/>
          </a:xfrm>
          <a:prstGeom prst="wedgeRoundRectCallout">
            <a:avLst>
              <a:gd name="adj1" fmla="val -82764"/>
              <a:gd name="adj2" fmla="val -266199"/>
              <a:gd name="adj3" fmla="val 16667"/>
            </a:avLst>
          </a:prstGeom>
          <a:noFill/>
          <a:ln w="36720">
            <a:solidFill>
              <a:srgbClr val="3465A4"/>
            </a:solidFill>
            <a:round/>
          </a:ln>
        </p:spPr>
        <p:style>
          <a:lnRef idx="0">
            <a:scrgbClr r="0" g="0" b="0"/>
          </a:lnRef>
          <a:fillRef idx="0">
            <a:scrgbClr r="0" g="0" b="0"/>
          </a:fillRef>
          <a:effectRef idx="0">
            <a:scrgbClr r="0" g="0" b="0"/>
          </a:effectRef>
          <a:fontRef idx="minor"/>
        </p:style>
      </p:sp>
      <p:sp>
        <p:nvSpPr>
          <p:cNvPr id="28" name="CustomShape 10"/>
          <p:cNvSpPr/>
          <p:nvPr/>
        </p:nvSpPr>
        <p:spPr>
          <a:xfrm>
            <a:off x="4571460" y="2660230"/>
            <a:ext cx="3392280" cy="1274696"/>
          </a:xfrm>
          <a:prstGeom prst="rect">
            <a:avLst/>
          </a:prstGeom>
          <a:solidFill>
            <a:schemeClr val="accent6">
              <a:lumMod val="60000"/>
              <a:lumOff val="4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Other Transmissions</a:t>
            </a:r>
            <a:endParaRPr lang="en-US" sz="1600" spc="-1" dirty="0">
              <a:latin typeface="Arial"/>
            </a:endParaRPr>
          </a:p>
        </p:txBody>
      </p:sp>
      <p:sp>
        <p:nvSpPr>
          <p:cNvPr id="29" name="CustomShape 10"/>
          <p:cNvSpPr/>
          <p:nvPr/>
        </p:nvSpPr>
        <p:spPr>
          <a:xfrm>
            <a:off x="1835460" y="3622144"/>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30" name="CustomShape 11"/>
          <p:cNvSpPr/>
          <p:nvPr/>
        </p:nvSpPr>
        <p:spPr>
          <a:xfrm>
            <a:off x="1835460" y="3300313"/>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31" name="CustomShape 12"/>
          <p:cNvSpPr/>
          <p:nvPr/>
        </p:nvSpPr>
        <p:spPr>
          <a:xfrm>
            <a:off x="1836180" y="2667851"/>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32" name="CustomShape 11"/>
          <p:cNvSpPr/>
          <p:nvPr/>
        </p:nvSpPr>
        <p:spPr>
          <a:xfrm>
            <a:off x="1836180" y="2981205"/>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33"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extLst>
      <p:ext uri="{BB962C8B-B14F-4D97-AF65-F5344CB8AC3E}">
        <p14:creationId xmlns:p14="http://schemas.microsoft.com/office/powerpoint/2010/main" val="2369256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AX-like approach. Possible Algorithm</a:t>
            </a:r>
            <a:endParaRPr lang="ru-RU" dirty="0"/>
          </a:p>
        </p:txBody>
      </p:sp>
      <p:sp>
        <p:nvSpPr>
          <p:cNvPr id="3" name="Объект 2"/>
          <p:cNvSpPr>
            <a:spLocks noGrp="1"/>
          </p:cNvSpPr>
          <p:nvPr>
            <p:ph idx="1"/>
          </p:nvPr>
        </p:nvSpPr>
        <p:spPr>
          <a:xfrm>
            <a:off x="685800" y="3657300"/>
            <a:ext cx="7772400" cy="2438700"/>
          </a:xfrm>
        </p:spPr>
        <p:txBody>
          <a:bodyPr/>
          <a:lstStyle/>
          <a:p>
            <a:pPr marL="0" indent="0">
              <a:buNone/>
            </a:pPr>
            <a:r>
              <a:rPr lang="en-US" dirty="0"/>
              <a:t>RU 1 is for RT Random Access</a:t>
            </a:r>
          </a:p>
          <a:p>
            <a:pPr marL="0" indent="0">
              <a:buNone/>
            </a:pPr>
            <a:r>
              <a:rPr lang="en-US" dirty="0"/>
              <a:t>RU 2…m are used for usual DATA or RT DATA.</a:t>
            </a:r>
          </a:p>
          <a:p>
            <a:pPr marL="0" indent="0">
              <a:buNone/>
            </a:pPr>
            <a:r>
              <a:rPr lang="en-US" dirty="0"/>
              <a:t>RU duration is short enough to allow 3 TX within delay budget.</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6</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7" name="CustomShape 7"/>
          <p:cNvSpPr/>
          <p:nvPr/>
        </p:nvSpPr>
        <p:spPr>
          <a:xfrm>
            <a:off x="838200" y="3429000"/>
            <a:ext cx="7920360" cy="302"/>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8" name="CustomShape 8"/>
          <p:cNvSpPr/>
          <p:nvPr/>
        </p:nvSpPr>
        <p:spPr>
          <a:xfrm flipV="1">
            <a:off x="838200" y="1679216"/>
            <a:ext cx="360" cy="1728627"/>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9" name="CustomShape 14"/>
          <p:cNvSpPr/>
          <p:nvPr/>
        </p:nvSpPr>
        <p:spPr>
          <a:xfrm>
            <a:off x="838200" y="1655337"/>
            <a:ext cx="150552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Frequency</a:t>
            </a:r>
            <a:endParaRPr lang="en-US" sz="1600" spc="-1">
              <a:latin typeface="Arial"/>
            </a:endParaRPr>
          </a:p>
        </p:txBody>
      </p:sp>
      <p:sp>
        <p:nvSpPr>
          <p:cNvPr id="10" name="CustomShape 15"/>
          <p:cNvSpPr/>
          <p:nvPr/>
        </p:nvSpPr>
        <p:spPr>
          <a:xfrm>
            <a:off x="8125680" y="3449252"/>
            <a:ext cx="704880" cy="28019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a:solidFill>
                  <a:srgbClr val="000000"/>
                </a:solidFill>
                <a:latin typeface="Arial"/>
                <a:ea typeface="ＭＳ Ｐゴシック"/>
              </a:rPr>
              <a:t>Time</a:t>
            </a:r>
            <a:endParaRPr lang="en-US" sz="1600" spc="-1">
              <a:latin typeface="Arial"/>
            </a:endParaRPr>
          </a:p>
        </p:txBody>
      </p:sp>
      <p:grpSp>
        <p:nvGrpSpPr>
          <p:cNvPr id="11" name="Группа 10"/>
          <p:cNvGrpSpPr/>
          <p:nvPr/>
        </p:nvGrpSpPr>
        <p:grpSpPr>
          <a:xfrm>
            <a:off x="1054340" y="2142277"/>
            <a:ext cx="2232248" cy="1286420"/>
            <a:chOff x="1115616" y="1802741"/>
            <a:chExt cx="2232248" cy="1286420"/>
          </a:xfrm>
        </p:grpSpPr>
        <p:sp>
          <p:nvSpPr>
            <p:cNvPr id="12" name="CustomShape 6"/>
            <p:cNvSpPr/>
            <p:nvPr/>
          </p:nvSpPr>
          <p:spPr>
            <a:xfrm>
              <a:off x="1115616" y="1810298"/>
              <a:ext cx="288032"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13" name="CustomShape 9"/>
            <p:cNvSpPr/>
            <p:nvPr/>
          </p:nvSpPr>
          <p:spPr>
            <a:xfrm>
              <a:off x="2987824" y="1802741"/>
              <a:ext cx="3600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14" name="CustomShape 10"/>
            <p:cNvSpPr/>
            <p:nvPr/>
          </p:nvSpPr>
          <p:spPr>
            <a:xfrm>
              <a:off x="1475656" y="2764893"/>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15" name="CustomShape 11"/>
            <p:cNvSpPr/>
            <p:nvPr/>
          </p:nvSpPr>
          <p:spPr>
            <a:xfrm>
              <a:off x="1475656" y="2443062"/>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16" name="CustomShape 12"/>
            <p:cNvSpPr/>
            <p:nvPr/>
          </p:nvSpPr>
          <p:spPr>
            <a:xfrm>
              <a:off x="1476376" y="1810600"/>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17" name="CustomShape 11"/>
            <p:cNvSpPr/>
            <p:nvPr/>
          </p:nvSpPr>
          <p:spPr>
            <a:xfrm>
              <a:off x="1476376" y="2123954"/>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grpSp>
      <p:grpSp>
        <p:nvGrpSpPr>
          <p:cNvPr id="18" name="Группа 17"/>
          <p:cNvGrpSpPr/>
          <p:nvPr/>
        </p:nvGrpSpPr>
        <p:grpSpPr>
          <a:xfrm>
            <a:off x="3623768" y="2142058"/>
            <a:ext cx="2232248" cy="1286420"/>
            <a:chOff x="1115616" y="1802741"/>
            <a:chExt cx="2232248" cy="1286420"/>
          </a:xfrm>
        </p:grpSpPr>
        <p:sp>
          <p:nvSpPr>
            <p:cNvPr id="19" name="CustomShape 6"/>
            <p:cNvSpPr/>
            <p:nvPr/>
          </p:nvSpPr>
          <p:spPr>
            <a:xfrm>
              <a:off x="1115616" y="1810298"/>
              <a:ext cx="288032"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20" name="CustomShape 9"/>
            <p:cNvSpPr/>
            <p:nvPr/>
          </p:nvSpPr>
          <p:spPr>
            <a:xfrm>
              <a:off x="2987824" y="1802741"/>
              <a:ext cx="3600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21" name="CustomShape 10"/>
            <p:cNvSpPr/>
            <p:nvPr/>
          </p:nvSpPr>
          <p:spPr>
            <a:xfrm>
              <a:off x="1475656" y="2764893"/>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22" name="CustomShape 11"/>
            <p:cNvSpPr/>
            <p:nvPr/>
          </p:nvSpPr>
          <p:spPr>
            <a:xfrm>
              <a:off x="1475656" y="2443062"/>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23" name="CustomShape 12"/>
            <p:cNvSpPr/>
            <p:nvPr/>
          </p:nvSpPr>
          <p:spPr>
            <a:xfrm>
              <a:off x="1476376" y="1810600"/>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24" name="CustomShape 11"/>
            <p:cNvSpPr/>
            <p:nvPr/>
          </p:nvSpPr>
          <p:spPr>
            <a:xfrm>
              <a:off x="1476376" y="2123954"/>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grpSp>
      <p:grpSp>
        <p:nvGrpSpPr>
          <p:cNvPr id="25" name="Группа 24"/>
          <p:cNvGrpSpPr/>
          <p:nvPr/>
        </p:nvGrpSpPr>
        <p:grpSpPr>
          <a:xfrm>
            <a:off x="6166908" y="2142058"/>
            <a:ext cx="2232248" cy="1286420"/>
            <a:chOff x="1115616" y="1802741"/>
            <a:chExt cx="2232248" cy="1286420"/>
          </a:xfrm>
        </p:grpSpPr>
        <p:sp>
          <p:nvSpPr>
            <p:cNvPr id="26" name="CustomShape 6"/>
            <p:cNvSpPr/>
            <p:nvPr/>
          </p:nvSpPr>
          <p:spPr>
            <a:xfrm>
              <a:off x="1115616" y="1810298"/>
              <a:ext cx="288032" cy="1273423"/>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TF</a:t>
              </a:r>
              <a:endParaRPr lang="en-US" sz="1600" spc="-1">
                <a:latin typeface="Arial"/>
              </a:endParaRPr>
            </a:p>
          </p:txBody>
        </p:sp>
        <p:sp>
          <p:nvSpPr>
            <p:cNvPr id="27" name="CustomShape 9"/>
            <p:cNvSpPr/>
            <p:nvPr/>
          </p:nvSpPr>
          <p:spPr>
            <a:xfrm>
              <a:off x="2987824" y="1802741"/>
              <a:ext cx="360040" cy="1286420"/>
            </a:xfrm>
            <a:prstGeom prst="rect">
              <a:avLst/>
            </a:prstGeom>
            <a:solidFill>
              <a:srgbClr val="92E763"/>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MSBA</a:t>
              </a:r>
              <a:endParaRPr lang="en-US" sz="1600" spc="-1">
                <a:latin typeface="Arial"/>
              </a:endParaRPr>
            </a:p>
          </p:txBody>
        </p:sp>
        <p:sp>
          <p:nvSpPr>
            <p:cNvPr id="28" name="CustomShape 10"/>
            <p:cNvSpPr/>
            <p:nvPr/>
          </p:nvSpPr>
          <p:spPr>
            <a:xfrm>
              <a:off x="1475656" y="2764893"/>
              <a:ext cx="1439640" cy="318533"/>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29" name="CustomShape 11"/>
            <p:cNvSpPr/>
            <p:nvPr/>
          </p:nvSpPr>
          <p:spPr>
            <a:xfrm>
              <a:off x="1475656" y="2443062"/>
              <a:ext cx="1439640" cy="318533"/>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a:solidFill>
                    <a:srgbClr val="000000"/>
                  </a:solidFill>
                  <a:latin typeface="Arial"/>
                  <a:ea typeface="ＭＳ Ｐゴシック"/>
                </a:rPr>
                <a:t>RU 2</a:t>
              </a:r>
              <a:endParaRPr lang="en-US" sz="1600" spc="-1">
                <a:latin typeface="Arial"/>
              </a:endParaRPr>
            </a:p>
          </p:txBody>
        </p:sp>
        <p:sp>
          <p:nvSpPr>
            <p:cNvPr id="30" name="CustomShape 12"/>
            <p:cNvSpPr/>
            <p:nvPr/>
          </p:nvSpPr>
          <p:spPr>
            <a:xfrm>
              <a:off x="1476376" y="1810600"/>
              <a:ext cx="1439640" cy="318533"/>
            </a:xfrm>
            <a:prstGeom prst="rect">
              <a:avLst/>
            </a:prstGeom>
            <a:solidFill>
              <a:srgbClr val="FFC0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31" name="CustomShape 11"/>
            <p:cNvSpPr/>
            <p:nvPr/>
          </p:nvSpPr>
          <p:spPr>
            <a:xfrm>
              <a:off x="1476376" y="2123954"/>
              <a:ext cx="1439640" cy="318533"/>
            </a:xfrm>
            <a:prstGeom prst="rect">
              <a:avLst/>
            </a:prstGeom>
            <a:solidFill>
              <a:schemeClr val="accent6">
                <a:lumMod val="20000"/>
                <a:lumOff val="80000"/>
              </a:schemeClr>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1600" spc="-1" dirty="0">
                  <a:solidFill>
                    <a:srgbClr val="000000"/>
                  </a:solidFill>
                  <a:latin typeface="Arial"/>
                  <a:ea typeface="ＭＳ Ｐゴシック"/>
                </a:rPr>
                <a:t>…</a:t>
              </a:r>
              <a:endParaRPr lang="en-US" sz="1600" spc="-1" dirty="0">
                <a:latin typeface="Arial"/>
              </a:endParaRPr>
            </a:p>
          </p:txBody>
        </p:sp>
      </p:grpSp>
      <p:sp>
        <p:nvSpPr>
          <p:cNvPr id="32"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extLst>
      <p:ext uri="{BB962C8B-B14F-4D97-AF65-F5344CB8AC3E}">
        <p14:creationId xmlns:p14="http://schemas.microsoft.com/office/powerpoint/2010/main" val="2612689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AX-like approach. Possible Algorithm</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32" name="CustomShape 7"/>
          <p:cNvSpPr/>
          <p:nvPr/>
        </p:nvSpPr>
        <p:spPr>
          <a:xfrm flipV="1">
            <a:off x="273777" y="3702946"/>
            <a:ext cx="8031391" cy="0"/>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33" name="CustomShape 8"/>
          <p:cNvSpPr/>
          <p:nvPr/>
        </p:nvSpPr>
        <p:spPr>
          <a:xfrm flipV="1">
            <a:off x="273777" y="2187936"/>
            <a:ext cx="0" cy="1515342"/>
          </a:xfrm>
          <a:custGeom>
            <a:avLst/>
            <a:gdLst/>
            <a:ahLst/>
            <a:cxnLst/>
            <a:rect l="l" t="t" r="r" b="b"/>
            <a:pathLst>
              <a:path w="21600" h="21600">
                <a:moveTo>
                  <a:pt x="0" y="0"/>
                </a:moveTo>
                <a:lnTo>
                  <a:pt x="21600" y="21600"/>
                </a:lnTo>
              </a:path>
            </a:pathLst>
          </a:custGeom>
          <a:noFill/>
          <a:ln w="28440">
            <a:solidFill>
              <a:srgbClr val="000000"/>
            </a:solidFill>
            <a:round/>
            <a:tailEnd type="arrow" w="med" len="med"/>
          </a:ln>
        </p:spPr>
        <p:style>
          <a:lnRef idx="0">
            <a:scrgbClr r="0" g="0" b="0"/>
          </a:lnRef>
          <a:fillRef idx="0">
            <a:scrgbClr r="0" g="0" b="0"/>
          </a:fillRef>
          <a:effectRef idx="0">
            <a:scrgbClr r="0" g="0" b="0"/>
          </a:effectRef>
          <a:fontRef idx="minor"/>
        </p:style>
      </p:sp>
      <p:sp>
        <p:nvSpPr>
          <p:cNvPr id="34" name="CustomShape 15"/>
          <p:cNvSpPr/>
          <p:nvPr/>
        </p:nvSpPr>
        <p:spPr>
          <a:xfrm>
            <a:off x="7952728" y="3808744"/>
            <a:ext cx="704880" cy="266566"/>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dirty="0">
                <a:solidFill>
                  <a:srgbClr val="000000"/>
                </a:solidFill>
                <a:latin typeface="Arial"/>
                <a:ea typeface="ＭＳ Ｐゴシック"/>
              </a:rPr>
              <a:t>Time</a:t>
            </a:r>
            <a:endParaRPr lang="en-US" sz="1600" spc="-1" dirty="0">
              <a:latin typeface="Arial"/>
            </a:endParaRPr>
          </a:p>
        </p:txBody>
      </p:sp>
      <p:sp>
        <p:nvSpPr>
          <p:cNvPr id="37" name="CustomShape 10"/>
          <p:cNvSpPr/>
          <p:nvPr/>
        </p:nvSpPr>
        <p:spPr>
          <a:xfrm>
            <a:off x="540072" y="3215970"/>
            <a:ext cx="936104" cy="30304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38" name="CustomShape 10"/>
          <p:cNvSpPr/>
          <p:nvPr/>
        </p:nvSpPr>
        <p:spPr>
          <a:xfrm>
            <a:off x="539552" y="2912931"/>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39" name="CustomShape 10"/>
          <p:cNvSpPr/>
          <p:nvPr/>
        </p:nvSpPr>
        <p:spPr>
          <a:xfrm>
            <a:off x="539552" y="2606875"/>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ea typeface="ＭＳ Ｐゴシック"/>
              </a:rPr>
              <a:t>RU 2</a:t>
            </a:r>
            <a:endParaRPr lang="en-US" sz="1600" spc="-1" dirty="0"/>
          </a:p>
        </p:txBody>
      </p:sp>
      <p:sp>
        <p:nvSpPr>
          <p:cNvPr id="40" name="CustomShape 10"/>
          <p:cNvSpPr/>
          <p:nvPr/>
        </p:nvSpPr>
        <p:spPr>
          <a:xfrm>
            <a:off x="540072" y="2303650"/>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41" name="CustomShape 10"/>
          <p:cNvSpPr/>
          <p:nvPr/>
        </p:nvSpPr>
        <p:spPr>
          <a:xfrm>
            <a:off x="539552" y="2004824"/>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44" name="CustomShape 10"/>
          <p:cNvSpPr/>
          <p:nvPr/>
        </p:nvSpPr>
        <p:spPr>
          <a:xfrm>
            <a:off x="1692200" y="3222267"/>
            <a:ext cx="1800200" cy="30304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45" name="CustomShape 10"/>
          <p:cNvSpPr/>
          <p:nvPr/>
        </p:nvSpPr>
        <p:spPr>
          <a:xfrm>
            <a:off x="1691680" y="2919228"/>
            <a:ext cx="1800200" cy="303040"/>
          </a:xfrm>
          <a:prstGeom prst="rect">
            <a:avLst/>
          </a:prstGeom>
          <a:solidFill>
            <a:schemeClr val="accent2"/>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STAs: 1, m+1</a:t>
            </a:r>
            <a:r>
              <a:rPr lang="en-US" sz="1600" spc="-1" dirty="0">
                <a:solidFill>
                  <a:srgbClr val="000000"/>
                </a:solidFill>
                <a:ea typeface="ＭＳ Ｐゴシック"/>
              </a:rPr>
              <a:t> , …</a:t>
            </a:r>
            <a:endParaRPr lang="en-US" sz="1600" spc="-1" dirty="0">
              <a:latin typeface="Arial"/>
            </a:endParaRPr>
          </a:p>
        </p:txBody>
      </p:sp>
      <p:sp>
        <p:nvSpPr>
          <p:cNvPr id="46" name="CustomShape 10"/>
          <p:cNvSpPr/>
          <p:nvPr/>
        </p:nvSpPr>
        <p:spPr>
          <a:xfrm>
            <a:off x="1691680" y="2613172"/>
            <a:ext cx="1800200" cy="30304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2, m+2 , …</a:t>
            </a:r>
            <a:endParaRPr lang="en-US" sz="1600" spc="-1" dirty="0"/>
          </a:p>
        </p:txBody>
      </p:sp>
      <p:sp>
        <p:nvSpPr>
          <p:cNvPr id="47" name="CustomShape 10"/>
          <p:cNvSpPr/>
          <p:nvPr/>
        </p:nvSpPr>
        <p:spPr>
          <a:xfrm>
            <a:off x="1692200" y="2309947"/>
            <a:ext cx="1800200"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48" name="CustomShape 10"/>
          <p:cNvSpPr/>
          <p:nvPr/>
        </p:nvSpPr>
        <p:spPr>
          <a:xfrm>
            <a:off x="1691680" y="2011121"/>
            <a:ext cx="1800200" cy="30304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m, 2m, …</a:t>
            </a:r>
            <a:endParaRPr lang="en-US" sz="1600" spc="-1" dirty="0"/>
          </a:p>
        </p:txBody>
      </p:sp>
      <p:sp>
        <p:nvSpPr>
          <p:cNvPr id="51" name="CustomShape 10"/>
          <p:cNvSpPr/>
          <p:nvPr/>
        </p:nvSpPr>
        <p:spPr>
          <a:xfrm>
            <a:off x="3708424" y="3230489"/>
            <a:ext cx="1224136" cy="30304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52" name="CustomShape 10"/>
          <p:cNvSpPr/>
          <p:nvPr/>
        </p:nvSpPr>
        <p:spPr>
          <a:xfrm>
            <a:off x="3707904" y="2927449"/>
            <a:ext cx="1224136"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STAs: 2</a:t>
            </a:r>
            <a:endParaRPr lang="en-US" sz="1600" spc="-1" dirty="0">
              <a:latin typeface="Arial"/>
            </a:endParaRPr>
          </a:p>
        </p:txBody>
      </p:sp>
      <p:sp>
        <p:nvSpPr>
          <p:cNvPr id="53" name="CustomShape 10"/>
          <p:cNvSpPr/>
          <p:nvPr/>
        </p:nvSpPr>
        <p:spPr>
          <a:xfrm>
            <a:off x="3707904" y="2621394"/>
            <a:ext cx="1224136"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m+2</a:t>
            </a:r>
            <a:endParaRPr lang="en-US" sz="1600" spc="-1" dirty="0"/>
          </a:p>
        </p:txBody>
      </p:sp>
      <p:sp>
        <p:nvSpPr>
          <p:cNvPr id="54" name="CustomShape 10"/>
          <p:cNvSpPr/>
          <p:nvPr/>
        </p:nvSpPr>
        <p:spPr>
          <a:xfrm>
            <a:off x="3708424" y="2318169"/>
            <a:ext cx="1224136"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STAs: 2m</a:t>
            </a:r>
            <a:endParaRPr lang="en-US" sz="1600" spc="-1" dirty="0">
              <a:latin typeface="Arial"/>
            </a:endParaRPr>
          </a:p>
        </p:txBody>
      </p:sp>
      <p:sp>
        <p:nvSpPr>
          <p:cNvPr id="55" name="CustomShape 10"/>
          <p:cNvSpPr/>
          <p:nvPr/>
        </p:nvSpPr>
        <p:spPr>
          <a:xfrm>
            <a:off x="3707904" y="2019343"/>
            <a:ext cx="1224136" cy="30304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r>
              <a:rPr lang="en-US" sz="1600" spc="-1" dirty="0">
                <a:solidFill>
                  <a:srgbClr val="000000"/>
                </a:solidFill>
                <a:ea typeface="ＭＳ Ｐゴシック"/>
              </a:rPr>
              <a:t>STAs: m</a:t>
            </a:r>
            <a:endParaRPr lang="en-US" sz="1600" spc="-1" dirty="0"/>
          </a:p>
        </p:txBody>
      </p:sp>
      <p:sp>
        <p:nvSpPr>
          <p:cNvPr id="58" name="CustomShape 10"/>
          <p:cNvSpPr/>
          <p:nvPr/>
        </p:nvSpPr>
        <p:spPr>
          <a:xfrm>
            <a:off x="5148064" y="3215018"/>
            <a:ext cx="936104" cy="30304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0</a:t>
            </a:r>
            <a:endParaRPr lang="en-US" sz="1600" spc="-1" dirty="0">
              <a:latin typeface="Arial"/>
            </a:endParaRPr>
          </a:p>
        </p:txBody>
      </p:sp>
      <p:sp>
        <p:nvSpPr>
          <p:cNvPr id="59" name="CustomShape 10"/>
          <p:cNvSpPr/>
          <p:nvPr/>
        </p:nvSpPr>
        <p:spPr>
          <a:xfrm>
            <a:off x="5147544" y="2911978"/>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1</a:t>
            </a:r>
            <a:endParaRPr lang="en-US" sz="1600" spc="-1" dirty="0">
              <a:latin typeface="Arial"/>
            </a:endParaRPr>
          </a:p>
        </p:txBody>
      </p:sp>
      <p:sp>
        <p:nvSpPr>
          <p:cNvPr id="60" name="CustomShape 10"/>
          <p:cNvSpPr/>
          <p:nvPr/>
        </p:nvSpPr>
        <p:spPr>
          <a:xfrm>
            <a:off x="5147544" y="2605923"/>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ea typeface="ＭＳ Ｐゴシック"/>
              </a:rPr>
              <a:t>RU 2</a:t>
            </a:r>
            <a:endParaRPr lang="en-US" sz="1600" spc="-1" dirty="0"/>
          </a:p>
        </p:txBody>
      </p:sp>
      <p:sp>
        <p:nvSpPr>
          <p:cNvPr id="61" name="CustomShape 10"/>
          <p:cNvSpPr/>
          <p:nvPr/>
        </p:nvSpPr>
        <p:spPr>
          <a:xfrm>
            <a:off x="5148064" y="2302698"/>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a:t>
            </a:r>
            <a:endParaRPr lang="en-US" sz="1600" spc="-1" dirty="0">
              <a:latin typeface="Arial"/>
            </a:endParaRPr>
          </a:p>
        </p:txBody>
      </p:sp>
      <p:sp>
        <p:nvSpPr>
          <p:cNvPr id="62" name="CustomShape 10"/>
          <p:cNvSpPr/>
          <p:nvPr/>
        </p:nvSpPr>
        <p:spPr>
          <a:xfrm>
            <a:off x="5147544" y="2003872"/>
            <a:ext cx="936104" cy="30304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r>
              <a:rPr lang="en-US" sz="1600" spc="-1" dirty="0">
                <a:solidFill>
                  <a:srgbClr val="000000"/>
                </a:solidFill>
                <a:latin typeface="Arial"/>
                <a:ea typeface="ＭＳ Ｐゴシック"/>
              </a:rPr>
              <a:t>RU m</a:t>
            </a:r>
            <a:endParaRPr lang="en-US" sz="1600" spc="-1" dirty="0">
              <a:latin typeface="Arial"/>
            </a:endParaRPr>
          </a:p>
        </p:txBody>
      </p:sp>
      <p:sp>
        <p:nvSpPr>
          <p:cNvPr id="63" name="CustomShape 10"/>
          <p:cNvSpPr/>
          <p:nvPr/>
        </p:nvSpPr>
        <p:spPr>
          <a:xfrm>
            <a:off x="6594280" y="2031845"/>
            <a:ext cx="428512" cy="302130"/>
          </a:xfrm>
          <a:prstGeom prst="rect">
            <a:avLst/>
          </a:prstGeom>
          <a:solidFill>
            <a:srgbClr val="92D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64" name="Прямоугольник 63"/>
          <p:cNvSpPr/>
          <p:nvPr/>
        </p:nvSpPr>
        <p:spPr>
          <a:xfrm>
            <a:off x="7191591" y="2044896"/>
            <a:ext cx="1218860" cy="276999"/>
          </a:xfrm>
          <a:prstGeom prst="rect">
            <a:avLst/>
          </a:prstGeom>
        </p:spPr>
        <p:txBody>
          <a:bodyPr wrap="none">
            <a:spAutoFit/>
          </a:bodyPr>
          <a:lstStyle/>
          <a:p>
            <a:r>
              <a:rPr lang="en-US" spc="-1" dirty="0">
                <a:solidFill>
                  <a:srgbClr val="000000"/>
                </a:solidFill>
                <a:latin typeface="Arial"/>
                <a:ea typeface="ＭＳ Ｐゴシック"/>
              </a:rPr>
              <a:t>RT RA RU, idle</a:t>
            </a:r>
            <a:endParaRPr lang="ru-RU" dirty="0"/>
          </a:p>
        </p:txBody>
      </p:sp>
      <p:sp>
        <p:nvSpPr>
          <p:cNvPr id="65" name="CustomShape 10"/>
          <p:cNvSpPr/>
          <p:nvPr/>
        </p:nvSpPr>
        <p:spPr>
          <a:xfrm>
            <a:off x="6594280" y="1717271"/>
            <a:ext cx="428512" cy="302130"/>
          </a:xfrm>
          <a:prstGeom prst="rect">
            <a:avLst/>
          </a:prstGeom>
          <a:solidFill>
            <a:srgbClr val="FFFF0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66" name="Прямоугольник 65"/>
          <p:cNvSpPr/>
          <p:nvPr/>
        </p:nvSpPr>
        <p:spPr>
          <a:xfrm>
            <a:off x="7191591" y="1721966"/>
            <a:ext cx="979499" cy="276999"/>
          </a:xfrm>
          <a:prstGeom prst="rect">
            <a:avLst/>
          </a:prstGeom>
        </p:spPr>
        <p:txBody>
          <a:bodyPr wrap="none">
            <a:spAutoFit/>
          </a:bodyPr>
          <a:lstStyle/>
          <a:p>
            <a:r>
              <a:rPr lang="en-US" spc="-1" dirty="0">
                <a:solidFill>
                  <a:srgbClr val="000000"/>
                </a:solidFill>
                <a:latin typeface="Arial"/>
                <a:ea typeface="ＭＳ Ｐゴシック"/>
              </a:rPr>
              <a:t>Non-RT RU</a:t>
            </a:r>
            <a:endParaRPr lang="ru-RU" dirty="0"/>
          </a:p>
        </p:txBody>
      </p:sp>
      <p:sp>
        <p:nvSpPr>
          <p:cNvPr id="67" name="CustomShape 10"/>
          <p:cNvSpPr/>
          <p:nvPr/>
        </p:nvSpPr>
        <p:spPr>
          <a:xfrm>
            <a:off x="6594280" y="2346419"/>
            <a:ext cx="428512" cy="302130"/>
          </a:xfrm>
          <a:prstGeom prst="rect">
            <a:avLst/>
          </a:prstGeom>
          <a:solidFill>
            <a:srgbClr val="B3EFEF"/>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68" name="Прямоугольник 67"/>
          <p:cNvSpPr/>
          <p:nvPr/>
        </p:nvSpPr>
        <p:spPr>
          <a:xfrm>
            <a:off x="7191591" y="2367826"/>
            <a:ext cx="971228" cy="276999"/>
          </a:xfrm>
          <a:prstGeom prst="rect">
            <a:avLst/>
          </a:prstGeom>
        </p:spPr>
        <p:txBody>
          <a:bodyPr wrap="none">
            <a:spAutoFit/>
          </a:bodyPr>
          <a:lstStyle/>
          <a:p>
            <a:r>
              <a:rPr lang="en-US" spc="-1" dirty="0">
                <a:solidFill>
                  <a:srgbClr val="000000"/>
                </a:solidFill>
                <a:latin typeface="Arial"/>
                <a:ea typeface="ＭＳ Ｐゴシック"/>
              </a:rPr>
              <a:t>RT RU, idle</a:t>
            </a:r>
            <a:endParaRPr lang="ru-RU" dirty="0"/>
          </a:p>
        </p:txBody>
      </p:sp>
      <p:sp>
        <p:nvSpPr>
          <p:cNvPr id="69" name="CustomShape 10"/>
          <p:cNvSpPr/>
          <p:nvPr/>
        </p:nvSpPr>
        <p:spPr>
          <a:xfrm>
            <a:off x="6594280" y="2975566"/>
            <a:ext cx="428512" cy="302130"/>
          </a:xfrm>
          <a:prstGeom prst="rect">
            <a:avLst/>
          </a:prstGeom>
          <a:solidFill>
            <a:srgbClr val="FF5050"/>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70" name="Прямоугольник 69"/>
          <p:cNvSpPr/>
          <p:nvPr/>
        </p:nvSpPr>
        <p:spPr>
          <a:xfrm>
            <a:off x="7191591" y="3013688"/>
            <a:ext cx="1267270" cy="276999"/>
          </a:xfrm>
          <a:prstGeom prst="rect">
            <a:avLst/>
          </a:prstGeom>
        </p:spPr>
        <p:txBody>
          <a:bodyPr wrap="none">
            <a:spAutoFit/>
          </a:bodyPr>
          <a:lstStyle/>
          <a:p>
            <a:r>
              <a:rPr lang="en-US" spc="-1" dirty="0">
                <a:solidFill>
                  <a:srgbClr val="000000"/>
                </a:solidFill>
                <a:latin typeface="Arial"/>
                <a:ea typeface="ＭＳ Ｐゴシック"/>
              </a:rPr>
              <a:t>RT RU Collision</a:t>
            </a:r>
            <a:endParaRPr lang="ru-RU" dirty="0"/>
          </a:p>
        </p:txBody>
      </p:sp>
      <p:sp>
        <p:nvSpPr>
          <p:cNvPr id="71" name="Скругленная прямоугольная выноска 70"/>
          <p:cNvSpPr/>
          <p:nvPr/>
        </p:nvSpPr>
        <p:spPr bwMode="auto">
          <a:xfrm>
            <a:off x="161050" y="3887214"/>
            <a:ext cx="1530629" cy="602467"/>
          </a:xfrm>
          <a:prstGeom prst="wedgeRoundRectCallout">
            <a:avLst>
              <a:gd name="adj1" fmla="val -8993"/>
              <a:gd name="adj2" fmla="val -123882"/>
              <a:gd name="adj3" fmla="val 16667"/>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STAs</a:t>
            </a:r>
            <a:r>
              <a:rPr kumimoji="0" lang="en-US" sz="1200" b="0" i="0" u="none" strike="noStrike" cap="none" normalizeH="0" dirty="0">
                <a:ln>
                  <a:noFill/>
                </a:ln>
                <a:solidFill>
                  <a:schemeClr val="tx1"/>
                </a:solidFill>
                <a:effectLst/>
                <a:latin typeface="Times New Roman" pitchFamily="18" charset="0"/>
              </a:rPr>
              <a:t> 1, 2, m, 2m transmit RT frames</a:t>
            </a:r>
            <a:endParaRPr kumimoji="0" lang="ru-RU" sz="1200" b="0" i="0" u="none" strike="noStrike" cap="none" normalizeH="0" baseline="0" dirty="0">
              <a:ln>
                <a:noFill/>
              </a:ln>
              <a:solidFill>
                <a:schemeClr val="tx1"/>
              </a:solidFill>
              <a:effectLst/>
              <a:latin typeface="Times New Roman" pitchFamily="18" charset="0"/>
            </a:endParaRPr>
          </a:p>
        </p:txBody>
      </p:sp>
      <p:sp>
        <p:nvSpPr>
          <p:cNvPr id="72" name="CustomShape 10"/>
          <p:cNvSpPr/>
          <p:nvPr/>
        </p:nvSpPr>
        <p:spPr>
          <a:xfrm>
            <a:off x="6594280" y="2660993"/>
            <a:ext cx="428512" cy="302130"/>
          </a:xfrm>
          <a:prstGeom prst="rect">
            <a:avLst/>
          </a:prstGeom>
          <a:solidFill>
            <a:schemeClr val="accent2"/>
          </a:solidFill>
          <a:ln w="28440">
            <a:solidFill>
              <a:srgbClr val="000000"/>
            </a:solidFill>
            <a:round/>
          </a:ln>
        </p:spPr>
        <p:style>
          <a:lnRef idx="0">
            <a:scrgbClr r="0" g="0" b="0"/>
          </a:lnRef>
          <a:fillRef idx="0">
            <a:scrgbClr r="0" g="0" b="0"/>
          </a:fillRef>
          <a:effectRef idx="0">
            <a:scrgbClr r="0" g="0" b="0"/>
          </a:effectRef>
          <a:fontRef idx="minor"/>
        </p:style>
        <p:txBody>
          <a:bodyPr lIns="90000" tIns="45000" rIns="90000" bIns="45000" anchor="ctr"/>
          <a:lstStyle/>
          <a:p>
            <a:pPr>
              <a:lnSpc>
                <a:spcPct val="100000"/>
              </a:lnSpc>
            </a:pPr>
            <a:endParaRPr lang="en-US" sz="1600" spc="-1" dirty="0">
              <a:latin typeface="Arial"/>
            </a:endParaRPr>
          </a:p>
        </p:txBody>
      </p:sp>
      <p:sp>
        <p:nvSpPr>
          <p:cNvPr id="73" name="Прямоугольник 72"/>
          <p:cNvSpPr/>
          <p:nvPr/>
        </p:nvSpPr>
        <p:spPr>
          <a:xfrm>
            <a:off x="7191591" y="2690756"/>
            <a:ext cx="1288238" cy="276999"/>
          </a:xfrm>
          <a:prstGeom prst="rect">
            <a:avLst/>
          </a:prstGeom>
        </p:spPr>
        <p:txBody>
          <a:bodyPr wrap="none">
            <a:spAutoFit/>
          </a:bodyPr>
          <a:lstStyle/>
          <a:p>
            <a:r>
              <a:rPr lang="en-US" spc="-1" dirty="0">
                <a:solidFill>
                  <a:srgbClr val="000000"/>
                </a:solidFill>
                <a:latin typeface="Arial"/>
                <a:ea typeface="ＭＳ Ｐゴシック"/>
              </a:rPr>
              <a:t>RT RU, success</a:t>
            </a:r>
            <a:endParaRPr lang="ru-RU" dirty="0"/>
          </a:p>
        </p:txBody>
      </p:sp>
      <p:sp>
        <p:nvSpPr>
          <p:cNvPr id="74" name="Скругленная прямоугольная выноска 73"/>
          <p:cNvSpPr/>
          <p:nvPr/>
        </p:nvSpPr>
        <p:spPr bwMode="auto">
          <a:xfrm>
            <a:off x="1791467" y="3855678"/>
            <a:ext cx="1619675" cy="634003"/>
          </a:xfrm>
          <a:prstGeom prst="wedgeRoundRectCallout">
            <a:avLst>
              <a:gd name="adj1" fmla="val 26446"/>
              <a:gd name="adj2" fmla="val -211018"/>
              <a:gd name="adj3" fmla="val 16667"/>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Apart from that, STA</a:t>
            </a:r>
            <a:r>
              <a:rPr kumimoji="0" lang="en-US" sz="1200" b="0" i="0" u="none" strike="noStrike" cap="none" normalizeH="0" dirty="0">
                <a:ln>
                  <a:noFill/>
                </a:ln>
                <a:solidFill>
                  <a:schemeClr val="tx1"/>
                </a:solidFill>
                <a:effectLst/>
                <a:latin typeface="Times New Roman" pitchFamily="18" charset="0"/>
              </a:rPr>
              <a:t> m+2 transmits.</a:t>
            </a:r>
            <a:endParaRPr kumimoji="0" lang="ru-RU" sz="1200" b="0" i="0" u="none" strike="noStrike" cap="none" normalizeH="0" baseline="0" dirty="0">
              <a:ln>
                <a:noFill/>
              </a:ln>
              <a:solidFill>
                <a:schemeClr val="tx1"/>
              </a:solidFill>
              <a:effectLst/>
              <a:latin typeface="Times New Roman" pitchFamily="18" charset="0"/>
            </a:endParaRPr>
          </a:p>
        </p:txBody>
      </p:sp>
      <p:sp>
        <p:nvSpPr>
          <p:cNvPr id="76" name="CustomShape 5"/>
          <p:cNvSpPr/>
          <p:nvPr/>
        </p:nvSpPr>
        <p:spPr>
          <a:xfrm>
            <a:off x="3403205" y="4029112"/>
            <a:ext cx="5228148" cy="122413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n-US" sz="1600" spc="-1" dirty="0">
                <a:solidFill>
                  <a:srgbClr val="000000"/>
                </a:solidFill>
                <a:latin typeface="Arial"/>
                <a:ea typeface="ＭＳ Ｐゴシック"/>
              </a:rPr>
              <a:t>By default, the AP allocates 1 RUs for random access</a:t>
            </a:r>
          </a:p>
          <a:p>
            <a:pPr>
              <a:lnSpc>
                <a:spcPct val="100000"/>
              </a:lnSpc>
            </a:pPr>
            <a:r>
              <a:rPr lang="en-US" sz="1600" spc="-1" dirty="0">
                <a:solidFill>
                  <a:srgbClr val="000000"/>
                </a:solidFill>
                <a:latin typeface="Arial"/>
                <a:ea typeface="ＭＳ Ｐゴシック"/>
              </a:rPr>
              <a:t>In case of collision, the remaining m RUs are allocated for RA RT uniformly for those STAs, which might participate in the collision</a:t>
            </a:r>
          </a:p>
          <a:p>
            <a:pPr>
              <a:lnSpc>
                <a:spcPct val="100000"/>
              </a:lnSpc>
            </a:pPr>
            <a:r>
              <a:rPr lang="en-US" sz="1600" spc="-1" dirty="0">
                <a:solidFill>
                  <a:srgbClr val="000000"/>
                </a:solidFill>
                <a:latin typeface="Arial"/>
                <a:ea typeface="ＭＳ Ｐゴシック"/>
              </a:rPr>
              <a:t>If the number of RT STAs is greater than m, each RU is  allocated for several STAs</a:t>
            </a:r>
          </a:p>
        </p:txBody>
      </p:sp>
      <p:sp>
        <p:nvSpPr>
          <p:cNvPr id="42"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spTree>
    <p:extLst>
      <p:ext uri="{BB962C8B-B14F-4D97-AF65-F5344CB8AC3E}">
        <p14:creationId xmlns:p14="http://schemas.microsoft.com/office/powerpoint/2010/main" val="1332916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Performance </a:t>
            </a:r>
            <a:r>
              <a:rPr lang="en-US" dirty="0"/>
              <a:t>evaluation</a:t>
            </a:r>
            <a:endParaRPr lang="ru-RU" dirty="0"/>
          </a:p>
        </p:txBody>
      </p:sp>
      <p:sp>
        <p:nvSpPr>
          <p:cNvPr id="4" name="Номер слайда 3"/>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5" name="Нижний колонтитул 4"/>
          <p:cNvSpPr>
            <a:spLocks noGrp="1"/>
          </p:cNvSpPr>
          <p:nvPr>
            <p:ph type="ftr" sz="quarter" idx="3"/>
          </p:nvPr>
        </p:nvSpPr>
        <p:spPr/>
        <p:txBody>
          <a:bodyPr/>
          <a:lstStyle/>
          <a:p>
            <a:pPr>
              <a:defRPr/>
            </a:pPr>
            <a:r>
              <a:rPr lang="en-US"/>
              <a:t>Evgeny Khorov</a:t>
            </a:r>
            <a:endParaRPr lang="en-US" dirty="0"/>
          </a:p>
        </p:txBody>
      </p:sp>
      <p:sp>
        <p:nvSpPr>
          <p:cNvPr id="12"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dirty="0" err="1"/>
              <a:t>Nov</a:t>
            </a:r>
            <a:r>
              <a:rPr lang="ru-RU" altLang="zh-CN" dirty="0"/>
              <a:t> 201</a:t>
            </a:r>
            <a:r>
              <a:rPr lang="en-US" altLang="zh-CN" dirty="0"/>
              <a:t>8</a:t>
            </a:r>
            <a:endParaRPr lang="en-US" dirty="0"/>
          </a:p>
        </p:txBody>
      </p:sp>
      <p:pic>
        <p:nvPicPr>
          <p:cNvPr id="14" name="Picture 2" descr="F:\urllc\plr_togeth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7365" y="3886200"/>
            <a:ext cx="4212735" cy="25146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F:\urllc\throughput_togeth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9043" y="3886199"/>
            <a:ext cx="4163595" cy="251460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769873" y="1625699"/>
            <a:ext cx="7761287" cy="1938992"/>
          </a:xfrm>
          <a:prstGeom prst="rect">
            <a:avLst/>
          </a:prstGeom>
          <a:noFill/>
        </p:spPr>
        <p:txBody>
          <a:bodyPr wrap="square" rtlCol="0">
            <a:spAutoFit/>
          </a:bodyPr>
          <a:lstStyle/>
          <a:p>
            <a:r>
              <a:rPr lang="en-US" sz="1800" dirty="0" smtClean="0"/>
              <a:t>1 AP, 10 </a:t>
            </a:r>
            <a:r>
              <a:rPr lang="en-US" sz="1800" dirty="0"/>
              <a:t>non-RT STAs </a:t>
            </a:r>
            <a:r>
              <a:rPr lang="en-US" sz="1800" dirty="0" smtClean="0"/>
              <a:t>transmitting </a:t>
            </a:r>
            <a:r>
              <a:rPr lang="en-US" sz="1800" dirty="0"/>
              <a:t>frames in saturated mode</a:t>
            </a:r>
          </a:p>
          <a:p>
            <a:r>
              <a:rPr lang="en-US" sz="1800" dirty="0" smtClean="0"/>
              <a:t>N RT </a:t>
            </a:r>
            <a:r>
              <a:rPr lang="en-US" sz="1800" dirty="0"/>
              <a:t>STAs generate 32B frames </a:t>
            </a:r>
            <a:r>
              <a:rPr lang="en-US" sz="1800" dirty="0" smtClean="0"/>
              <a:t>(Poisson </a:t>
            </a:r>
            <a:r>
              <a:rPr lang="en-US" sz="1800" dirty="0"/>
              <a:t>process with </a:t>
            </a:r>
            <a:r>
              <a:rPr lang="el-GR" sz="1800" dirty="0"/>
              <a:t>λ</a:t>
            </a:r>
            <a:r>
              <a:rPr lang="en-US" sz="1800" baseline="30000" dirty="0"/>
              <a:t>-1</a:t>
            </a:r>
            <a:r>
              <a:rPr lang="en-US" sz="1800" dirty="0"/>
              <a:t> = 50 </a:t>
            </a:r>
            <a:r>
              <a:rPr lang="en-US" sz="1800" dirty="0" err="1" smtClean="0"/>
              <a:t>ms</a:t>
            </a:r>
            <a:r>
              <a:rPr lang="en-US" sz="1800" dirty="0" smtClean="0"/>
              <a:t>)</a:t>
            </a:r>
            <a:endParaRPr lang="en-US" sz="1800" dirty="0"/>
          </a:p>
          <a:p>
            <a:r>
              <a:rPr lang="en-US" sz="1800" dirty="0"/>
              <a:t>All STAs use </a:t>
            </a:r>
            <a:r>
              <a:rPr lang="en-US" sz="1800" dirty="0" smtClean="0"/>
              <a:t>MCS5</a:t>
            </a:r>
          </a:p>
          <a:p>
            <a:r>
              <a:rPr lang="en-US" sz="1800" dirty="0" smtClean="0"/>
              <a:t>If a frame is not delivered within 1ms, it is dropped.</a:t>
            </a:r>
          </a:p>
          <a:p>
            <a:r>
              <a:rPr lang="en-US" sz="1800" dirty="0" err="1" smtClean="0"/>
              <a:t>T</a:t>
            </a:r>
            <a:r>
              <a:rPr lang="en-US" sz="1800" baseline="-25000" dirty="0" err="1" smtClean="0"/>
              <a:t>data</a:t>
            </a:r>
            <a:r>
              <a:rPr lang="en-US" sz="1800" dirty="0" smtClean="0"/>
              <a:t>= 0.9 </a:t>
            </a:r>
            <a:r>
              <a:rPr lang="en-US" sz="1800" dirty="0" err="1" smtClean="0"/>
              <a:t>ms</a:t>
            </a:r>
            <a:r>
              <a:rPr lang="en-US" sz="1800" dirty="0" smtClean="0"/>
              <a:t> (non-OFDMA), </a:t>
            </a:r>
            <a:r>
              <a:rPr lang="en-US" sz="1800" dirty="0" err="1" smtClean="0"/>
              <a:t>T</a:t>
            </a:r>
            <a:r>
              <a:rPr lang="en-US" sz="1800" baseline="-25000" dirty="0" err="1" smtClean="0"/>
              <a:t>rt</a:t>
            </a:r>
            <a:r>
              <a:rPr lang="en-US" sz="1800" dirty="0" smtClean="0"/>
              <a:t>= 0.06 </a:t>
            </a:r>
            <a:r>
              <a:rPr lang="en-US" sz="1800" dirty="0" err="1" smtClean="0"/>
              <a:t>ms</a:t>
            </a:r>
            <a:r>
              <a:rPr lang="en-US" sz="1800" dirty="0" smtClean="0"/>
              <a:t>, Period of RUs = 0,28ms, BW=40MHz, </a:t>
            </a:r>
            <a:r>
              <a:rPr lang="en-US" sz="1800" dirty="0" err="1" smtClean="0"/>
              <a:t>N</a:t>
            </a:r>
            <a:r>
              <a:rPr lang="en-US" sz="1800" baseline="-25000" dirty="0" err="1" smtClean="0"/>
              <a:t>ru</a:t>
            </a:r>
            <a:r>
              <a:rPr lang="en-US" sz="1800" dirty="0" smtClean="0"/>
              <a:t>=18</a:t>
            </a:r>
          </a:p>
          <a:p>
            <a:endParaRPr lang="ru-RU" sz="1800" baseline="-25000" dirty="0"/>
          </a:p>
        </p:txBody>
      </p:sp>
      <p:sp>
        <p:nvSpPr>
          <p:cNvPr id="3" name="TextBox 2"/>
          <p:cNvSpPr txBox="1"/>
          <p:nvPr/>
        </p:nvSpPr>
        <p:spPr>
          <a:xfrm>
            <a:off x="1220460" y="3564691"/>
            <a:ext cx="2882520" cy="276999"/>
          </a:xfrm>
          <a:prstGeom prst="rect">
            <a:avLst/>
          </a:prstGeom>
          <a:noFill/>
        </p:spPr>
        <p:txBody>
          <a:bodyPr wrap="none" rtlCol="0">
            <a:spAutoFit/>
          </a:bodyPr>
          <a:lstStyle/>
          <a:p>
            <a:r>
              <a:rPr lang="en-US" dirty="0" smtClean="0"/>
              <a:t>Packet loss ratio (both collisions and drops)</a:t>
            </a:r>
            <a:endParaRPr lang="ru-RU" dirty="0"/>
          </a:p>
        </p:txBody>
      </p:sp>
      <p:sp>
        <p:nvSpPr>
          <p:cNvPr id="19" name="TextBox 18"/>
          <p:cNvSpPr txBox="1"/>
          <p:nvPr/>
        </p:nvSpPr>
        <p:spPr>
          <a:xfrm>
            <a:off x="5744059" y="3534586"/>
            <a:ext cx="2605842" cy="276999"/>
          </a:xfrm>
          <a:prstGeom prst="rect">
            <a:avLst/>
          </a:prstGeom>
          <a:noFill/>
        </p:spPr>
        <p:txBody>
          <a:bodyPr wrap="none" rtlCol="0">
            <a:spAutoFit/>
          </a:bodyPr>
          <a:lstStyle/>
          <a:p>
            <a:r>
              <a:rPr lang="en-US" dirty="0" smtClean="0"/>
              <a:t>Portion of throughput for usual DATA  </a:t>
            </a:r>
            <a:endParaRPr lang="ru-RU" dirty="0"/>
          </a:p>
        </p:txBody>
      </p:sp>
    </p:spTree>
    <p:extLst>
      <p:ext uri="{BB962C8B-B14F-4D97-AF65-F5344CB8AC3E}">
        <p14:creationId xmlns:p14="http://schemas.microsoft.com/office/powerpoint/2010/main" val="1634150799"/>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52999</TotalTime>
  <Words>587</Words>
  <Application>Microsoft Office PowerPoint</Application>
  <PresentationFormat>Экран (4:3)</PresentationFormat>
  <Paragraphs>157</Paragraphs>
  <Slides>8</Slides>
  <Notes>1</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MS PGothic</vt:lpstr>
      <vt:lpstr>Arial</vt:lpstr>
      <vt:lpstr>Times New Roman</vt:lpstr>
      <vt:lpstr>ACcord Submission Template</vt:lpstr>
      <vt:lpstr>Performance evaluation of Real Time Communication over Wi-Fi</vt:lpstr>
      <vt:lpstr>Outline</vt:lpstr>
      <vt:lpstr>Preemptive service. Own RT packet</vt:lpstr>
      <vt:lpstr>Preemptive service.  Alien transmission</vt:lpstr>
      <vt:lpstr>AX-like approach</vt:lpstr>
      <vt:lpstr>AX-like approach. Possible Algorithm</vt:lpstr>
      <vt:lpstr>AX-like approach. Possible Algorithm</vt:lpstr>
      <vt:lpstr>Performance evaluation</vt:lpstr>
    </vt:vector>
  </TitlesOfParts>
  <Manager>khorov@frtk.ru</Manager>
  <Company>IITP RAS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11-18-1947-00-0rta</dc:title>
  <dc:creator>khorov@frtk.ru</dc:creator>
  <cp:lastModifiedBy>Evgeny Khorov</cp:lastModifiedBy>
  <cp:revision>1694</cp:revision>
  <cp:lastPrinted>1998-02-10T13:28:06Z</cp:lastPrinted>
  <dcterms:created xsi:type="dcterms:W3CDTF">2009-12-02T19:05:24Z</dcterms:created>
  <dcterms:modified xsi:type="dcterms:W3CDTF">2018-11-13T06:35:43Z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