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2" r:id="rId5"/>
    <p:sldId id="266" r:id="rId6"/>
    <p:sldId id="268" r:id="rId7"/>
    <p:sldId id="269" r:id="rId8"/>
    <p:sldId id="270" r:id="rId9"/>
    <p:sldId id="271" r:id="rId10"/>
    <p:sldId id="272" r:id="rId11"/>
    <p:sldId id="267"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84136" autoAdjust="0"/>
  </p:normalViewPr>
  <p:slideViewPr>
    <p:cSldViewPr>
      <p:cViewPr varScale="1">
        <p:scale>
          <a:sx n="57" d="100"/>
          <a:sy n="57" d="100"/>
        </p:scale>
        <p:origin x="824" y="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9741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106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9470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35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4884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James Lepp, BlackBerry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James Lepp, BlackBerry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802.11-17/1945r0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5.wdp"/><Relationship Id="rId7"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6" Type="http://schemas.microsoft.com/office/2007/relationships/hdphoto" Target="../media/hdphoto6.wdp"/><Relationship Id="rId5" Type="http://schemas.openxmlformats.org/officeDocument/2006/relationships/image" Target="../media/image10.png"/><Relationship Id="rId4" Type="http://schemas.openxmlformats.org/officeDocument/2006/relationships/hyperlink" Target="https://openclipart.org/detail/275129/puzzle-piece-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861-08-0ngv-ieee-802-11-ngv-sg-proposed-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8/11-18-0861-08-0ngv-ieee-802-11-ngv-sg-proposed-par.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openclipart.org/detail/275129/puzzle-piece-1" TargetMode="Externa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mentor.ieee.org/802.11/dcn/18/11-18-1535-01-0ngv-error-correction-message.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8/11-18-1577-00-0ngv-additional-details-about-interoperable-ngv-phy-improvements.pptx" TargetMode="External"/><Relationship Id="rId5" Type="http://schemas.openxmlformats.org/officeDocument/2006/relationships/hyperlink" Target="https://openclipart.org/detail/275129/puzzle-piece-1" TargetMode="External"/><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openclipart.org/detail/275129/puzzle-piece-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openclipart.org/detail/275129/puzzle-piece-1" TargetMode="External"/><Relationship Id="rId4" Type="http://schemas.microsoft.com/office/2007/relationships/hdphoto" Target="../media/hdphoto3.wdp"/></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openclipart.org/detail/275129/puzzle-piece-1" TargetMode="External"/><Relationship Id="rId4" Type="http://schemas.microsoft.com/office/2007/relationships/hdphoto" Target="../media/hdphoto4.wdp"/></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openclipart.org/detail/275129/puzzle-piece-1" TargetMode="Externa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Work breakdown for P802.11bd</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2018-11-12</a:t>
            </a:r>
          </a:p>
        </p:txBody>
      </p:sp>
      <p:sp>
        <p:nvSpPr>
          <p:cNvPr id="6" name="Date Placeholder 3"/>
          <p:cNvSpPr>
            <a:spLocks noGrp="1"/>
          </p:cNvSpPr>
          <p:nvPr>
            <p:ph type="dt" idx="10"/>
          </p:nvPr>
        </p:nvSpPr>
        <p:spPr/>
        <p:txBody>
          <a:bodyPr/>
          <a:lstStyle/>
          <a:p>
            <a:r>
              <a:rPr lang="en-US" dirty="0"/>
              <a:t>November 2018</a:t>
            </a:r>
            <a:endParaRPr lang="en-GB" dirty="0"/>
          </a:p>
        </p:txBody>
      </p:sp>
      <p:sp>
        <p:nvSpPr>
          <p:cNvPr id="7" name="Footer Placeholder 4"/>
          <p:cNvSpPr>
            <a:spLocks noGrp="1"/>
          </p:cNvSpPr>
          <p:nvPr>
            <p:ph type="ftr" idx="11"/>
          </p:nvPr>
        </p:nvSpPr>
        <p:spPr/>
        <p:txBody>
          <a:bodyPr/>
          <a:lstStyle/>
          <a:p>
            <a:r>
              <a:rPr lang="en-GB" dirty="0"/>
              <a:t>James Lepp, BlackBerry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39157140"/>
              </p:ext>
            </p:extLst>
          </p:nvPr>
        </p:nvGraphicFramePr>
        <p:xfrm>
          <a:off x="1785938" y="2484438"/>
          <a:ext cx="8466137" cy="2497137"/>
        </p:xfrm>
        <a:graphic>
          <a:graphicData uri="http://schemas.openxmlformats.org/presentationml/2006/ole">
            <mc:AlternateContent xmlns:mc="http://schemas.openxmlformats.org/markup-compatibility/2006">
              <mc:Choice xmlns:v="urn:schemas-microsoft-com:vml" Requires="v">
                <p:oleObj spid="_x0000_s3106" name="Document" r:id="rId4" imgW="8567992" imgH="2543441" progId="Word.Document.8">
                  <p:embed/>
                </p:oleObj>
              </mc:Choice>
              <mc:Fallback>
                <p:oleObj name="Document" r:id="rId4" imgW="8567992" imgH="2543441" progId="Word.Document.8">
                  <p:embed/>
                  <p:pic>
                    <p:nvPicPr>
                      <p:cNvPr id="0" name="Picture 3"/>
                      <p:cNvPicPr>
                        <a:picLocks noChangeAspect="1" noChangeArrowheads="1"/>
                      </p:cNvPicPr>
                      <p:nvPr/>
                    </p:nvPicPr>
                    <p:blipFill>
                      <a:blip r:embed="rId5"/>
                      <a:srcRect/>
                      <a:stretch>
                        <a:fillRect/>
                      </a:stretch>
                    </p:blipFill>
                    <p:spPr bwMode="auto">
                      <a:xfrm>
                        <a:off x="1785938" y="2484438"/>
                        <a:ext cx="8466137" cy="24971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D0F5-9FF9-459F-866E-DDC3D2BF07B6}"/>
              </a:ext>
            </a:extLst>
          </p:cNvPr>
          <p:cNvSpPr>
            <a:spLocks noGrp="1"/>
          </p:cNvSpPr>
          <p:nvPr>
            <p:ph type="title"/>
          </p:nvPr>
        </p:nvSpPr>
        <p:spPr/>
        <p:txBody>
          <a:bodyPr/>
          <a:lstStyle/>
          <a:p>
            <a:r>
              <a:rPr lang="en-CA" dirty="0"/>
              <a:t>Overall Observations #2</a:t>
            </a:r>
            <a:endParaRPr lang="en-US" dirty="0"/>
          </a:p>
        </p:txBody>
      </p:sp>
      <p:sp>
        <p:nvSpPr>
          <p:cNvPr id="3" name="Content Placeholder 2">
            <a:extLst>
              <a:ext uri="{FF2B5EF4-FFF2-40B4-BE49-F238E27FC236}">
                <a16:creationId xmlns:a16="http://schemas.microsoft.com/office/drawing/2014/main" id="{C38EE283-AAC9-4843-BDC8-50881A8DCBC4}"/>
              </a:ext>
            </a:extLst>
          </p:cNvPr>
          <p:cNvSpPr>
            <a:spLocks noGrp="1"/>
          </p:cNvSpPr>
          <p:nvPr>
            <p:ph idx="1"/>
          </p:nvPr>
        </p:nvSpPr>
        <p:spPr>
          <a:xfrm>
            <a:off x="914401" y="5638800"/>
            <a:ext cx="10361084" cy="763589"/>
          </a:xfrm>
        </p:spPr>
        <p:txBody>
          <a:bodyPr/>
          <a:lstStyle/>
          <a:p>
            <a:r>
              <a:rPr lang="en-CA" dirty="0"/>
              <a:t>Put all together, the set of technologies provide a comprehensive roadmap for the future of IEEE 802.11-based vehicular networking technologies</a:t>
            </a:r>
            <a:endParaRPr lang="en-US" dirty="0"/>
          </a:p>
        </p:txBody>
      </p:sp>
      <p:sp>
        <p:nvSpPr>
          <p:cNvPr id="4" name="Slide Number Placeholder 3">
            <a:extLst>
              <a:ext uri="{FF2B5EF4-FFF2-40B4-BE49-F238E27FC236}">
                <a16:creationId xmlns:a16="http://schemas.microsoft.com/office/drawing/2014/main" id="{4EB2D436-FFF0-4BED-A749-FAE431B7C39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9BE9E46-2F2A-4704-877C-465B8CE61517}"/>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62324A93-71FD-4FAE-BE19-DBD359689AE0}"/>
              </a:ext>
            </a:extLst>
          </p:cNvPr>
          <p:cNvSpPr>
            <a:spLocks noGrp="1"/>
          </p:cNvSpPr>
          <p:nvPr>
            <p:ph type="dt" idx="15"/>
          </p:nvPr>
        </p:nvSpPr>
        <p:spPr/>
        <p:txBody>
          <a:bodyPr/>
          <a:lstStyle/>
          <a:p>
            <a:r>
              <a:rPr lang="en-US" dirty="0"/>
              <a:t>November 2018</a:t>
            </a:r>
            <a:endParaRPr lang="en-GB" dirty="0"/>
          </a:p>
        </p:txBody>
      </p:sp>
      <p:pic>
        <p:nvPicPr>
          <p:cNvPr id="7" name="Picture 6">
            <a:extLst>
              <a:ext uri="{FF2B5EF4-FFF2-40B4-BE49-F238E27FC236}">
                <a16:creationId xmlns:a16="http://schemas.microsoft.com/office/drawing/2014/main" id="{B5092F18-9C35-401D-99D2-C6D18A7ABB4E}"/>
              </a:ext>
            </a:extLst>
          </p:cNvPr>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4318"/>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187809" y="3547734"/>
            <a:ext cx="2747143" cy="2163375"/>
          </a:xfrm>
          <a:prstGeom prst="rect">
            <a:avLst/>
          </a:prstGeom>
        </p:spPr>
      </p:pic>
      <p:pic>
        <p:nvPicPr>
          <p:cNvPr id="8" name="Picture 7">
            <a:extLst>
              <a:ext uri="{FF2B5EF4-FFF2-40B4-BE49-F238E27FC236}">
                <a16:creationId xmlns:a16="http://schemas.microsoft.com/office/drawing/2014/main" id="{0E77BD4A-E12A-4981-ACA9-81A5EEDFF025}"/>
              </a:ext>
            </a:extLst>
          </p:cNvPr>
          <p:cNvPicPr>
            <a:picLocks noChangeAspect="1"/>
          </p:cNvPicPr>
          <p:nvPr/>
        </p:nvPicPr>
        <p:blipFill>
          <a:blip r:embed="rId5" cstate="print">
            <a:extLst>
              <a:ext uri="{BEBA8EAE-BF5A-486C-A8C5-ECC9F3942E4B}">
                <a14:imgProps xmlns:a14="http://schemas.microsoft.com/office/drawing/2010/main">
                  <a14:imgLayer r:embed="rId6">
                    <a14:imgEffect>
                      <a14:colorTemperature colorTemp="9227"/>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6200000">
            <a:off x="5935336" y="3190996"/>
            <a:ext cx="2765257" cy="2177639"/>
          </a:xfrm>
          <a:prstGeom prst="rect">
            <a:avLst/>
          </a:prstGeom>
        </p:spPr>
      </p:pic>
      <p:pic>
        <p:nvPicPr>
          <p:cNvPr id="9" name="Picture 8">
            <a:extLst>
              <a:ext uri="{FF2B5EF4-FFF2-40B4-BE49-F238E27FC236}">
                <a16:creationId xmlns:a16="http://schemas.microsoft.com/office/drawing/2014/main" id="{5E679CAE-3A3E-4A1F-A23D-C763F641C303}"/>
              </a:ext>
            </a:extLst>
          </p:cNvPr>
          <p:cNvPicPr>
            <a:picLocks noChangeAspect="1"/>
          </p:cNvPicPr>
          <p:nvPr/>
        </p:nvPicPr>
        <p:blipFill>
          <a:blip r:embed="rId7" cstate="print">
            <a:extLst>
              <a:ext uri="{BEBA8EAE-BF5A-486C-A8C5-ECC9F3942E4B}">
                <a14:imgProps xmlns:a14="http://schemas.microsoft.com/office/drawing/2010/main">
                  <a14:imgLayer r:embed="rId6">
                    <a14:imgEffect>
                      <a14:colorTemperature colorTemp="8137"/>
                    </a14:imgEffect>
                    <a14:imgEffect>
                      <a14:brightnessContrast bright="-1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3821936" y="1776177"/>
            <a:ext cx="2765259" cy="2177640"/>
          </a:xfrm>
          <a:prstGeom prst="rect">
            <a:avLst/>
          </a:prstGeom>
          <a:noFill/>
        </p:spPr>
      </p:pic>
      <p:pic>
        <p:nvPicPr>
          <p:cNvPr id="10" name="Picture 9">
            <a:extLst>
              <a:ext uri="{FF2B5EF4-FFF2-40B4-BE49-F238E27FC236}">
                <a16:creationId xmlns:a16="http://schemas.microsoft.com/office/drawing/2014/main" id="{BA04AF8B-29B6-4B59-B8ED-BA6D1F7DE32E}"/>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0800000">
            <a:off x="5617284" y="1460767"/>
            <a:ext cx="2690565" cy="2118819"/>
          </a:xfrm>
          <a:prstGeom prst="rect">
            <a:avLst/>
          </a:prstGeom>
        </p:spPr>
      </p:pic>
      <p:sp>
        <p:nvSpPr>
          <p:cNvPr id="11" name="TextBox 10">
            <a:extLst>
              <a:ext uri="{FF2B5EF4-FFF2-40B4-BE49-F238E27FC236}">
                <a16:creationId xmlns:a16="http://schemas.microsoft.com/office/drawing/2014/main" id="{7452CA2D-62D4-4546-9C59-8DA2B9BA5BE1}"/>
              </a:ext>
            </a:extLst>
          </p:cNvPr>
          <p:cNvSpPr txBox="1"/>
          <p:nvPr/>
        </p:nvSpPr>
        <p:spPr>
          <a:xfrm>
            <a:off x="4216666" y="1560330"/>
            <a:ext cx="2260539" cy="461665"/>
          </a:xfrm>
          <a:prstGeom prst="rect">
            <a:avLst/>
          </a:prstGeom>
          <a:noFill/>
        </p:spPr>
        <p:txBody>
          <a:bodyPr wrap="square" rtlCol="0">
            <a:spAutoFit/>
          </a:bodyPr>
          <a:lstStyle/>
          <a:p>
            <a:r>
              <a:rPr lang="en-CA" dirty="0"/>
              <a:t>11p enhanced</a:t>
            </a:r>
            <a:endParaRPr lang="en-US" dirty="0"/>
          </a:p>
        </p:txBody>
      </p:sp>
      <p:sp>
        <p:nvSpPr>
          <p:cNvPr id="12" name="TextBox 11">
            <a:extLst>
              <a:ext uri="{FF2B5EF4-FFF2-40B4-BE49-F238E27FC236}">
                <a16:creationId xmlns:a16="http://schemas.microsoft.com/office/drawing/2014/main" id="{2744013E-2D2F-4ABA-8FD7-AC44CEF44776}"/>
              </a:ext>
            </a:extLst>
          </p:cNvPr>
          <p:cNvSpPr txBox="1"/>
          <p:nvPr/>
        </p:nvSpPr>
        <p:spPr>
          <a:xfrm>
            <a:off x="6661024" y="1531445"/>
            <a:ext cx="1745760" cy="461665"/>
          </a:xfrm>
          <a:prstGeom prst="rect">
            <a:avLst/>
          </a:prstGeom>
          <a:noFill/>
        </p:spPr>
        <p:txBody>
          <a:bodyPr wrap="square" rtlCol="0">
            <a:spAutoFit/>
          </a:bodyPr>
          <a:lstStyle/>
          <a:p>
            <a:r>
              <a:rPr lang="en-CA" dirty="0"/>
              <a:t>11bd rates</a:t>
            </a:r>
            <a:endParaRPr lang="en-US" dirty="0"/>
          </a:p>
        </p:txBody>
      </p:sp>
      <p:sp>
        <p:nvSpPr>
          <p:cNvPr id="13" name="TextBox 12">
            <a:extLst>
              <a:ext uri="{FF2B5EF4-FFF2-40B4-BE49-F238E27FC236}">
                <a16:creationId xmlns:a16="http://schemas.microsoft.com/office/drawing/2014/main" id="{DEE3A0B5-A2FB-4F06-9E1F-1CDB4E3D51E6}"/>
              </a:ext>
            </a:extLst>
          </p:cNvPr>
          <p:cNvSpPr txBox="1"/>
          <p:nvPr/>
        </p:nvSpPr>
        <p:spPr>
          <a:xfrm>
            <a:off x="4338093" y="5096429"/>
            <a:ext cx="2154332" cy="461665"/>
          </a:xfrm>
          <a:prstGeom prst="rect">
            <a:avLst/>
          </a:prstGeom>
          <a:noFill/>
        </p:spPr>
        <p:txBody>
          <a:bodyPr wrap="square" rtlCol="0">
            <a:spAutoFit/>
          </a:bodyPr>
          <a:lstStyle/>
          <a:p>
            <a:r>
              <a:rPr lang="en-CA" dirty="0"/>
              <a:t>60GHz OCB</a:t>
            </a:r>
            <a:endParaRPr lang="en-US" dirty="0"/>
          </a:p>
        </p:txBody>
      </p:sp>
      <p:sp>
        <p:nvSpPr>
          <p:cNvPr id="14" name="TextBox 13">
            <a:extLst>
              <a:ext uri="{FF2B5EF4-FFF2-40B4-BE49-F238E27FC236}">
                <a16:creationId xmlns:a16="http://schemas.microsoft.com/office/drawing/2014/main" id="{63A4CCD0-0F39-495F-9257-11D9E55C135F}"/>
              </a:ext>
            </a:extLst>
          </p:cNvPr>
          <p:cNvSpPr txBox="1"/>
          <p:nvPr/>
        </p:nvSpPr>
        <p:spPr>
          <a:xfrm>
            <a:off x="6591196" y="5087019"/>
            <a:ext cx="1914359" cy="461665"/>
          </a:xfrm>
          <a:prstGeom prst="rect">
            <a:avLst/>
          </a:prstGeom>
          <a:noFill/>
        </p:spPr>
        <p:txBody>
          <a:bodyPr wrap="square" rtlCol="0">
            <a:spAutoFit/>
          </a:bodyPr>
          <a:lstStyle/>
          <a:p>
            <a:r>
              <a:rPr lang="en-CA" dirty="0"/>
              <a:t>Positioning</a:t>
            </a:r>
            <a:endParaRPr lang="en-US" dirty="0"/>
          </a:p>
        </p:txBody>
      </p:sp>
    </p:spTree>
    <p:extLst>
      <p:ext uri="{BB962C8B-B14F-4D97-AF65-F5344CB8AC3E}">
        <p14:creationId xmlns:p14="http://schemas.microsoft.com/office/powerpoint/2010/main" val="602516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A1A7-C1B5-43B9-B21E-F5E9822AB685}"/>
              </a:ext>
            </a:extLst>
          </p:cNvPr>
          <p:cNvSpPr>
            <a:spLocks noGrp="1"/>
          </p:cNvSpPr>
          <p:nvPr>
            <p:ph type="title"/>
          </p:nvPr>
        </p:nvSpPr>
        <p:spPr/>
        <p:txBody>
          <a:bodyPr/>
          <a:lstStyle/>
          <a:p>
            <a:r>
              <a:rPr lang="en-CA" dirty="0"/>
              <a:t>Conclusion</a:t>
            </a:r>
            <a:endParaRPr lang="en-US" dirty="0"/>
          </a:p>
        </p:txBody>
      </p:sp>
      <p:sp>
        <p:nvSpPr>
          <p:cNvPr id="3" name="Content Placeholder 2">
            <a:extLst>
              <a:ext uri="{FF2B5EF4-FFF2-40B4-BE49-F238E27FC236}">
                <a16:creationId xmlns:a16="http://schemas.microsoft.com/office/drawing/2014/main" id="{AC938436-FA1F-4327-8605-2C55DC88DEFA}"/>
              </a:ext>
            </a:extLst>
          </p:cNvPr>
          <p:cNvSpPr>
            <a:spLocks noGrp="1"/>
          </p:cNvSpPr>
          <p:nvPr>
            <p:ph idx="1"/>
          </p:nvPr>
        </p:nvSpPr>
        <p:spPr/>
        <p:txBody>
          <a:bodyPr/>
          <a:lstStyle/>
          <a:p>
            <a:pPr>
              <a:buFont typeface="Arial" panose="020B0604020202020204" pitchFamily="34" charset="0"/>
              <a:buChar char="•"/>
            </a:pPr>
            <a:r>
              <a:rPr lang="en-CA" dirty="0"/>
              <a:t>Overall this PAR provides for a good roadmap for the future of wireless networking in a vehicular environment.</a:t>
            </a:r>
          </a:p>
          <a:p>
            <a:pPr>
              <a:buFont typeface="Arial" panose="020B0604020202020204" pitchFamily="34" charset="0"/>
              <a:buChar char="•"/>
            </a:pPr>
            <a:r>
              <a:rPr lang="en-CA" dirty="0"/>
              <a:t>I see 4 distinct areas. </a:t>
            </a:r>
          </a:p>
          <a:p>
            <a:pPr lvl="1">
              <a:buFont typeface="Arial" panose="020B0604020202020204" pitchFamily="34" charset="0"/>
              <a:buChar char="•"/>
            </a:pPr>
            <a:r>
              <a:rPr lang="en-CA" dirty="0"/>
              <a:t>Should we tackle these separately, as we have members with expertise and interest in the 4 different areas?</a:t>
            </a:r>
          </a:p>
          <a:p>
            <a:pPr lvl="2">
              <a:buFont typeface="Arial" panose="020B0604020202020204" pitchFamily="34" charset="0"/>
              <a:buChar char="•"/>
            </a:pPr>
            <a:r>
              <a:rPr lang="en-CA" dirty="0"/>
              <a:t>#1 is coding and MAC work</a:t>
            </a:r>
          </a:p>
          <a:p>
            <a:pPr lvl="2">
              <a:buFont typeface="Arial" panose="020B0604020202020204" pitchFamily="34" charset="0"/>
              <a:buChar char="•"/>
            </a:pPr>
            <a:r>
              <a:rPr lang="en-CA" dirty="0"/>
              <a:t>#2 is mostly PHY work</a:t>
            </a:r>
          </a:p>
          <a:p>
            <a:pPr lvl="2">
              <a:buFont typeface="Arial" panose="020B0604020202020204" pitchFamily="34" charset="0"/>
              <a:buChar char="•"/>
            </a:pPr>
            <a:r>
              <a:rPr lang="en-CA" dirty="0"/>
              <a:t>#3 is a logical follow-on from P802.11ay</a:t>
            </a:r>
          </a:p>
          <a:p>
            <a:pPr lvl="2">
              <a:buFont typeface="Arial" panose="020B0604020202020204" pitchFamily="34" charset="0"/>
              <a:buChar char="•"/>
            </a:pPr>
            <a:r>
              <a:rPr lang="en-CA" dirty="0"/>
              <a:t>#4 is a logical follow-on from P802.11az</a:t>
            </a:r>
          </a:p>
          <a:p>
            <a:pPr>
              <a:buFont typeface="Arial" panose="020B0604020202020204" pitchFamily="34" charset="0"/>
              <a:buChar char="•"/>
            </a:pPr>
            <a:r>
              <a:rPr lang="en-CA" dirty="0"/>
              <a:t>Suggest that task group form ad-hoc subgroups organized around these 4 topic areas.</a:t>
            </a:r>
          </a:p>
        </p:txBody>
      </p:sp>
      <p:sp>
        <p:nvSpPr>
          <p:cNvPr id="4" name="Slide Number Placeholder 3">
            <a:extLst>
              <a:ext uri="{FF2B5EF4-FFF2-40B4-BE49-F238E27FC236}">
                <a16:creationId xmlns:a16="http://schemas.microsoft.com/office/drawing/2014/main" id="{302E359A-90B4-4FD4-B4A7-857FAE8941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4F45B79-924A-4AC5-8B8A-E73F0B1D6A4A}"/>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DC3CF8D2-2CEB-4968-98FE-822AB2CB87C9}"/>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890107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dirty="0"/>
              <a:t>802.11 NGV SG proposed PAR R8:</a:t>
            </a:r>
          </a:p>
          <a:p>
            <a:r>
              <a:rPr lang="en-GB" dirty="0">
                <a:hlinkClick r:id="rId3"/>
              </a:rPr>
              <a:t>https://mentor.ieee.org/802.11/dcn/18/11-18-0861-08-0ngv-ieee-802-11-ngv-sg-proposed-par.docx</a:t>
            </a:r>
            <a:r>
              <a:rPr lang="en-GB" dirty="0"/>
              <a:t> </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802.11bd PAR proposes new work in several related areas. I have split the project into four distinct pieces which could be worked on separately.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 am not proposing any changes to the PAR in this presentation. I am proposing organizing the work into 4 areas for the P802.11bd Task Group.</a:t>
            </a:r>
            <a:endParaRPr lang="en-GB"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07E7F-DB11-46E4-81E2-10730FD70800}"/>
              </a:ext>
            </a:extLst>
          </p:cNvPr>
          <p:cNvSpPr>
            <a:spLocks noGrp="1"/>
          </p:cNvSpPr>
          <p:nvPr>
            <p:ph type="title"/>
          </p:nvPr>
        </p:nvSpPr>
        <p:spPr/>
        <p:txBody>
          <a:bodyPr/>
          <a:lstStyle/>
          <a:p>
            <a:r>
              <a:rPr lang="en-CA" dirty="0"/>
              <a:t>802.11bd PAR</a:t>
            </a:r>
            <a:endParaRPr lang="en-US" dirty="0"/>
          </a:p>
        </p:txBody>
      </p:sp>
      <p:sp>
        <p:nvSpPr>
          <p:cNvPr id="3" name="Content Placeholder 2">
            <a:extLst>
              <a:ext uri="{FF2B5EF4-FFF2-40B4-BE49-F238E27FC236}">
                <a16:creationId xmlns:a16="http://schemas.microsoft.com/office/drawing/2014/main" id="{E4E438E7-DB62-455E-AD75-F818F831AFEA}"/>
              </a:ext>
            </a:extLst>
          </p:cNvPr>
          <p:cNvSpPr>
            <a:spLocks noGrp="1"/>
          </p:cNvSpPr>
          <p:nvPr>
            <p:ph idx="1"/>
          </p:nvPr>
        </p:nvSpPr>
        <p:spPr/>
        <p:txBody>
          <a:bodyPr/>
          <a:lstStyle/>
          <a:p>
            <a:r>
              <a:rPr lang="en-CA" sz="1600" dirty="0"/>
              <a:t>This amendment defines modifications to both the IEEE 802.11 Medium Access Control layer (MAC) and Physical Layers (PHY) for vehicle to everything (V2X) communications for 5.9 GHz band as defined in clauses E.2.3 and E.2.4 of IEEE </a:t>
            </a:r>
            <a:r>
              <a:rPr lang="en-CA" sz="1600" dirty="0" err="1"/>
              <a:t>Std</a:t>
            </a:r>
            <a:r>
              <a:rPr lang="en-CA" sz="1600" dirty="0"/>
              <a:t> 802.11™-2016; and, optionally, in the 60 GHz frequency band (57 GHz to 71 GHz) as defined in clause E.1 of IEEE </a:t>
            </a:r>
            <a:r>
              <a:rPr lang="en-CA" sz="1600" dirty="0" err="1"/>
              <a:t>Std</a:t>
            </a:r>
            <a:r>
              <a:rPr lang="en-CA" sz="1600" dirty="0"/>
              <a:t> 802.11™-2016.  </a:t>
            </a:r>
          </a:p>
          <a:p>
            <a:endParaRPr lang="en-CA" sz="1600" dirty="0"/>
          </a:p>
          <a:p>
            <a:r>
              <a:rPr lang="en-CA" sz="1600" dirty="0"/>
              <a:t>This amendment defines at least one mode that achieves at least 2 times higher throughput (measured at the MAC data service access point) than as in IEEE </a:t>
            </a:r>
            <a:r>
              <a:rPr lang="en-CA" sz="1600" dirty="0" err="1"/>
              <a:t>Std</a:t>
            </a:r>
            <a:r>
              <a:rPr lang="en-CA" sz="1600" dirty="0"/>
              <a:t> 802.11™-2016 operating at maximum mandatory data rate as defined in the 5.9 GHz band (12 Mb/s in a 10 MHz channel), in high mobility channel environments at vehicle speeds up to 250 km/h (closing speeds up to 500 km/h); this amendment also defines at least one mode that achieves at least 3dB lower sensitivity level (longer range), than that of the lowest data rate defined in  IEEE </a:t>
            </a:r>
            <a:r>
              <a:rPr lang="en-CA" sz="1600" dirty="0" err="1"/>
              <a:t>Std</a:t>
            </a:r>
            <a:r>
              <a:rPr lang="en-CA" sz="1600" dirty="0"/>
              <a:t> 802.11™-2016 operating in 5.9 GHz band (3 Mb/s in a 10 MHz channel); and this amendment defines procedures for at least one form of positioning in conjunction with V2X communications.</a:t>
            </a:r>
            <a:endParaRPr lang="en-CA" sz="1600" dirty="0">
              <a:highlight>
                <a:srgbClr val="FFFF00"/>
              </a:highlight>
            </a:endParaRPr>
          </a:p>
          <a:p>
            <a:endParaRPr lang="en-CA" sz="1600" dirty="0"/>
          </a:p>
          <a:p>
            <a:r>
              <a:rPr lang="en-CA" sz="1600" dirty="0"/>
              <a:t>This amendment shall provide interoperability, coexistence, backward compatibility, and fairness with deployed OCB (Outside the Context of a BSS) devices.</a:t>
            </a:r>
          </a:p>
          <a:p>
            <a:endParaRPr lang="en-US" sz="1600" dirty="0"/>
          </a:p>
        </p:txBody>
      </p:sp>
      <p:sp>
        <p:nvSpPr>
          <p:cNvPr id="4" name="Slide Number Placeholder 3">
            <a:extLst>
              <a:ext uri="{FF2B5EF4-FFF2-40B4-BE49-F238E27FC236}">
                <a16:creationId xmlns:a16="http://schemas.microsoft.com/office/drawing/2014/main" id="{2F45B92E-EA43-4719-BF99-7CCC75F0E1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8881661-2C43-4EEE-8F54-4DEDCC155F57}"/>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91699999-AAFA-42C6-ABC0-CBA9F43AAF81}"/>
              </a:ext>
            </a:extLst>
          </p:cNvPr>
          <p:cNvSpPr>
            <a:spLocks noGrp="1"/>
          </p:cNvSpPr>
          <p:nvPr>
            <p:ph type="dt" idx="15"/>
          </p:nvPr>
        </p:nvSpPr>
        <p:spPr/>
        <p:txBody>
          <a:bodyPr/>
          <a:lstStyle/>
          <a:p>
            <a:r>
              <a:rPr lang="en-US" dirty="0"/>
              <a:t>November 2018</a:t>
            </a:r>
            <a:endParaRPr lang="en-GB" dirty="0"/>
          </a:p>
        </p:txBody>
      </p:sp>
      <p:sp>
        <p:nvSpPr>
          <p:cNvPr id="7" name="Speech Bubble: Rectangle with Corners Rounded 6">
            <a:extLst>
              <a:ext uri="{FF2B5EF4-FFF2-40B4-BE49-F238E27FC236}">
                <a16:creationId xmlns:a16="http://schemas.microsoft.com/office/drawing/2014/main" id="{EC13BDB2-C834-4D89-BB32-373CC587E1FF}"/>
              </a:ext>
            </a:extLst>
          </p:cNvPr>
          <p:cNvSpPr/>
          <p:nvPr/>
        </p:nvSpPr>
        <p:spPr bwMode="auto">
          <a:xfrm>
            <a:off x="9517057" y="914400"/>
            <a:ext cx="1905000" cy="836614"/>
          </a:xfrm>
          <a:prstGeom prst="wedgeRoundRectCallou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CA" sz="2400" b="0" i="0" u="none" strike="noStrike" cap="none" normalizeH="0" baseline="0" dirty="0">
                <a:ln>
                  <a:noFill/>
                </a:ln>
                <a:solidFill>
                  <a:schemeClr val="bg1"/>
                </a:solidFill>
                <a:effectLst/>
                <a:latin typeface="Times New Roman" pitchFamily="16" charset="0"/>
                <a:ea typeface="MS Gothic" charset="-128"/>
              </a:rPr>
              <a:t>Based </a:t>
            </a:r>
            <a:r>
              <a:rPr lang="en-CA" dirty="0"/>
              <a:t>on </a:t>
            </a:r>
            <a:r>
              <a:rPr lang="en-CA" dirty="0">
                <a:hlinkClick r:id="rId2"/>
              </a:rPr>
              <a:t>R8</a:t>
            </a:r>
            <a:r>
              <a:rPr lang="en-CA" dirty="0"/>
              <a:t> </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1316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Four main parts of the PAR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0" name="Picture 9">
            <a:extLst>
              <a:ext uri="{FF2B5EF4-FFF2-40B4-BE49-F238E27FC236}">
                <a16:creationId xmlns:a16="http://schemas.microsoft.com/office/drawing/2014/main" id="{EC179E92-8589-40A2-867F-F00F9F1CFD69}"/>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318"/>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400800" y="4029458"/>
            <a:ext cx="2261527" cy="1780952"/>
          </a:xfrm>
          <a:prstGeom prst="rect">
            <a:avLst/>
          </a:prstGeom>
        </p:spPr>
      </p:pic>
      <p:pic>
        <p:nvPicPr>
          <p:cNvPr id="17" name="Picture 16">
            <a:extLst>
              <a:ext uri="{FF2B5EF4-FFF2-40B4-BE49-F238E27FC236}">
                <a16:creationId xmlns:a16="http://schemas.microsoft.com/office/drawing/2014/main" id="{08324567-34DD-4159-B263-8529BC069B3A}"/>
              </a:ext>
            </a:extLst>
          </p:cNvPr>
          <p:cNvPicPr>
            <a:picLocks noChangeAspect="1"/>
          </p:cNvPicPr>
          <p:nvPr/>
        </p:nvPicPr>
        <p:blipFill>
          <a:blip r:embed="rId6" cstate="print">
            <a:extLst>
              <a:ext uri="{BEBA8EAE-BF5A-486C-A8C5-ECC9F3942E4B}">
                <a14:imgProps xmlns:a14="http://schemas.microsoft.com/office/drawing/2010/main">
                  <a14:imgLayer r:embed="rId4">
                    <a14:imgEffect>
                      <a14:colorTemperature colorTemp="9227"/>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6200000">
            <a:off x="8555774" y="3789170"/>
            <a:ext cx="2261527" cy="1780952"/>
          </a:xfrm>
          <a:prstGeom prst="rect">
            <a:avLst/>
          </a:prstGeom>
        </p:spPr>
      </p:pic>
      <p:pic>
        <p:nvPicPr>
          <p:cNvPr id="18" name="Picture 17">
            <a:extLst>
              <a:ext uri="{FF2B5EF4-FFF2-40B4-BE49-F238E27FC236}">
                <a16:creationId xmlns:a16="http://schemas.microsoft.com/office/drawing/2014/main" id="{424CE256-B003-4850-80D5-448AEB1DA360}"/>
              </a:ext>
            </a:extLst>
          </p:cNvPr>
          <p:cNvPicPr>
            <a:picLocks noChangeAspect="1"/>
          </p:cNvPicPr>
          <p:nvPr/>
        </p:nvPicPr>
        <p:blipFill>
          <a:blip r:embed="rId7" cstate="print">
            <a:extLst>
              <a:ext uri="{BEBA8EAE-BF5A-486C-A8C5-ECC9F3942E4B}">
                <a14:imgProps xmlns:a14="http://schemas.microsoft.com/office/drawing/2010/main">
                  <a14:imgLayer r:embed="rId4">
                    <a14:imgEffect>
                      <a14:colorTemperature colorTemp="8137"/>
                    </a14:imgEffect>
                    <a14:imgEffect>
                      <a14:brightnessContrast bright="-1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5400000">
            <a:off x="6160513" y="1950853"/>
            <a:ext cx="2261527" cy="1780952"/>
          </a:xfrm>
          <a:prstGeom prst="rect">
            <a:avLst/>
          </a:prstGeom>
          <a:noFill/>
        </p:spPr>
      </p:pic>
      <p:pic>
        <p:nvPicPr>
          <p:cNvPr id="21" name="Picture 20">
            <a:extLst>
              <a:ext uri="{FF2B5EF4-FFF2-40B4-BE49-F238E27FC236}">
                <a16:creationId xmlns:a16="http://schemas.microsoft.com/office/drawing/2014/main" id="{999C21A1-B861-4EA3-ACB6-E537B828D73D}"/>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0800000">
            <a:off x="8315487" y="1710565"/>
            <a:ext cx="2261527" cy="1780952"/>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29217" y="1710564"/>
            <a:ext cx="5337849" cy="2554545"/>
          </a:xfrm>
          <a:prstGeom prst="rect">
            <a:avLst/>
          </a:prstGeom>
          <a:noFill/>
        </p:spPr>
        <p:txBody>
          <a:bodyPr wrap="square" rtlCol="0">
            <a:spAutoFit/>
          </a:bodyPr>
          <a:lstStyle/>
          <a:p>
            <a:pPr marL="457200" indent="-457200">
              <a:buFont typeface="+mj-lt"/>
              <a:buAutoNum type="arabicPeriod"/>
            </a:pPr>
            <a:r>
              <a:rPr lang="en-CA" sz="3200" dirty="0">
                <a:solidFill>
                  <a:schemeClr val="tx1"/>
                </a:solidFill>
              </a:rPr>
              <a:t>Mode that is interoperable with 11p devices</a:t>
            </a:r>
          </a:p>
          <a:p>
            <a:pPr marL="457200" indent="-457200">
              <a:buFont typeface="+mj-lt"/>
              <a:buAutoNum type="arabicPeriod"/>
            </a:pPr>
            <a:r>
              <a:rPr lang="en-CA" sz="3200" dirty="0">
                <a:solidFill>
                  <a:schemeClr val="tx1"/>
                </a:solidFill>
              </a:rPr>
              <a:t>New NGV rates</a:t>
            </a:r>
          </a:p>
          <a:p>
            <a:pPr marL="457200" indent="-457200">
              <a:buFont typeface="+mj-lt"/>
              <a:buAutoNum type="arabicPeriod"/>
            </a:pPr>
            <a:r>
              <a:rPr lang="en-CA" sz="3200" dirty="0">
                <a:solidFill>
                  <a:schemeClr val="tx1"/>
                </a:solidFill>
              </a:rPr>
              <a:t>60GHz OCB operation</a:t>
            </a:r>
          </a:p>
          <a:p>
            <a:pPr marL="457200" indent="-457200">
              <a:buFont typeface="+mj-lt"/>
              <a:buAutoNum type="arabicPeriod"/>
            </a:pPr>
            <a:r>
              <a:rPr lang="en-CA" sz="3200" dirty="0">
                <a:solidFill>
                  <a:schemeClr val="tx1"/>
                </a:solidFill>
              </a:rPr>
              <a:t>OCB Positioning Service</a:t>
            </a:r>
          </a:p>
        </p:txBody>
      </p:sp>
      <p:sp>
        <p:nvSpPr>
          <p:cNvPr id="22" name="TextBox 21">
            <a:extLst>
              <a:ext uri="{FF2B5EF4-FFF2-40B4-BE49-F238E27FC236}">
                <a16:creationId xmlns:a16="http://schemas.microsoft.com/office/drawing/2014/main" id="{893C44F8-3C51-4868-A82D-2AC7CDDC2100}"/>
              </a:ext>
            </a:extLst>
          </p:cNvPr>
          <p:cNvSpPr txBox="1"/>
          <p:nvPr/>
        </p:nvSpPr>
        <p:spPr>
          <a:xfrm>
            <a:off x="6355058" y="1751014"/>
            <a:ext cx="1872436" cy="461665"/>
          </a:xfrm>
          <a:prstGeom prst="rect">
            <a:avLst/>
          </a:prstGeom>
          <a:noFill/>
        </p:spPr>
        <p:txBody>
          <a:bodyPr wrap="none" rtlCol="0">
            <a:spAutoFit/>
          </a:bodyPr>
          <a:lstStyle/>
          <a:p>
            <a:r>
              <a:rPr lang="en-CA" dirty="0"/>
              <a:t>11p enhanced</a:t>
            </a:r>
            <a:endParaRPr lang="en-US" dirty="0"/>
          </a:p>
        </p:txBody>
      </p:sp>
      <p:sp>
        <p:nvSpPr>
          <p:cNvPr id="23" name="TextBox 22">
            <a:extLst>
              <a:ext uri="{FF2B5EF4-FFF2-40B4-BE49-F238E27FC236}">
                <a16:creationId xmlns:a16="http://schemas.microsoft.com/office/drawing/2014/main" id="{B1CD810B-E773-4FAC-89F0-665B2509BE44}"/>
              </a:ext>
            </a:extLst>
          </p:cNvPr>
          <p:cNvSpPr txBox="1"/>
          <p:nvPr/>
        </p:nvSpPr>
        <p:spPr>
          <a:xfrm>
            <a:off x="8963518" y="1751013"/>
            <a:ext cx="1446037" cy="461665"/>
          </a:xfrm>
          <a:prstGeom prst="rect">
            <a:avLst/>
          </a:prstGeom>
          <a:noFill/>
        </p:spPr>
        <p:txBody>
          <a:bodyPr wrap="none" rtlCol="0">
            <a:spAutoFit/>
          </a:bodyPr>
          <a:lstStyle/>
          <a:p>
            <a:r>
              <a:rPr lang="en-CA" dirty="0"/>
              <a:t>11bd rates</a:t>
            </a:r>
            <a:endParaRPr lang="en-US" dirty="0"/>
          </a:p>
        </p:txBody>
      </p:sp>
      <p:sp>
        <p:nvSpPr>
          <p:cNvPr id="24" name="TextBox 23">
            <a:extLst>
              <a:ext uri="{FF2B5EF4-FFF2-40B4-BE49-F238E27FC236}">
                <a16:creationId xmlns:a16="http://schemas.microsoft.com/office/drawing/2014/main" id="{3F5B7269-BA12-495D-868C-400834E1A3B6}"/>
              </a:ext>
            </a:extLst>
          </p:cNvPr>
          <p:cNvSpPr txBox="1"/>
          <p:nvPr/>
        </p:nvSpPr>
        <p:spPr>
          <a:xfrm>
            <a:off x="6355058" y="5306588"/>
            <a:ext cx="1784463" cy="461665"/>
          </a:xfrm>
          <a:prstGeom prst="rect">
            <a:avLst/>
          </a:prstGeom>
          <a:noFill/>
        </p:spPr>
        <p:txBody>
          <a:bodyPr wrap="none" rtlCol="0">
            <a:spAutoFit/>
          </a:bodyPr>
          <a:lstStyle/>
          <a:p>
            <a:r>
              <a:rPr lang="en-CA" dirty="0"/>
              <a:t>60GHz OCB</a:t>
            </a:r>
            <a:endParaRPr lang="en-US" dirty="0"/>
          </a:p>
        </p:txBody>
      </p:sp>
      <p:sp>
        <p:nvSpPr>
          <p:cNvPr id="25" name="TextBox 24">
            <a:extLst>
              <a:ext uri="{FF2B5EF4-FFF2-40B4-BE49-F238E27FC236}">
                <a16:creationId xmlns:a16="http://schemas.microsoft.com/office/drawing/2014/main" id="{E8C9187A-04A3-402F-853B-7A51A2EFC413}"/>
              </a:ext>
            </a:extLst>
          </p:cNvPr>
          <p:cNvSpPr txBox="1"/>
          <p:nvPr/>
        </p:nvSpPr>
        <p:spPr>
          <a:xfrm>
            <a:off x="8893691" y="5306587"/>
            <a:ext cx="1585690" cy="461665"/>
          </a:xfrm>
          <a:prstGeom prst="rect">
            <a:avLst/>
          </a:prstGeom>
          <a:noFill/>
        </p:spPr>
        <p:txBody>
          <a:bodyPr wrap="none" rtlCol="0">
            <a:spAutoFit/>
          </a:bodyPr>
          <a:lstStyle/>
          <a:p>
            <a:r>
              <a:rPr lang="en-CA" dirty="0"/>
              <a:t>Positioning</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 </a:t>
            </a:r>
            <a:r>
              <a:rPr lang="en-CA" dirty="0">
                <a:solidFill>
                  <a:schemeClr val="tx1"/>
                </a:solidFill>
              </a:rPr>
              <a:t>A mode that is interoperable with 11p devices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8" name="Picture 17">
            <a:extLst>
              <a:ext uri="{FF2B5EF4-FFF2-40B4-BE49-F238E27FC236}">
                <a16:creationId xmlns:a16="http://schemas.microsoft.com/office/drawing/2014/main" id="{424CE256-B003-4850-80D5-448AEB1DA360}"/>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8137"/>
                    </a14:imgEffect>
                    <a14:imgEffect>
                      <a14:brightnessContrast bright="-1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5400000">
            <a:off x="7478995" y="2418194"/>
            <a:ext cx="3909153" cy="3078457"/>
          </a:xfrm>
          <a:prstGeom prst="rect">
            <a:avLst/>
          </a:prstGeom>
          <a:noFill/>
        </p:spPr>
      </p:pic>
      <p:sp>
        <p:nvSpPr>
          <p:cNvPr id="20" name="TextBox 19">
            <a:extLst>
              <a:ext uri="{FF2B5EF4-FFF2-40B4-BE49-F238E27FC236}">
                <a16:creationId xmlns:a16="http://schemas.microsoft.com/office/drawing/2014/main" id="{2991D289-7932-45F0-9726-C0C3469B9950}"/>
              </a:ext>
            </a:extLst>
          </p:cNvPr>
          <p:cNvSpPr txBox="1"/>
          <p:nvPr/>
        </p:nvSpPr>
        <p:spPr>
          <a:xfrm>
            <a:off x="754358" y="1578743"/>
            <a:ext cx="7086599" cy="4308872"/>
          </a:xfrm>
          <a:prstGeom prst="rect">
            <a:avLst/>
          </a:prstGeom>
          <a:noFill/>
        </p:spPr>
        <p:txBody>
          <a:bodyPr wrap="square" rtlCol="0">
            <a:spAutoFit/>
          </a:bodyPr>
          <a:lstStyle/>
          <a:p>
            <a:r>
              <a:rPr lang="en-CA" sz="2000" dirty="0">
                <a:solidFill>
                  <a:schemeClr val="tx1"/>
                </a:solidFill>
              </a:rPr>
              <a:t>From PAR:</a:t>
            </a:r>
          </a:p>
          <a:p>
            <a:r>
              <a:rPr lang="en-CA" sz="1800" i="1" dirty="0">
                <a:solidFill>
                  <a:schemeClr val="tx1"/>
                </a:solidFill>
              </a:rPr>
              <a:t>This amendment shall provide </a:t>
            </a:r>
            <a:r>
              <a:rPr lang="en-CA" sz="1800" i="1" dirty="0">
                <a:solidFill>
                  <a:srgbClr val="FF0000"/>
                </a:solidFill>
              </a:rPr>
              <a:t>interoperability</a:t>
            </a:r>
            <a:r>
              <a:rPr lang="en-CA" sz="1800" i="1" dirty="0">
                <a:solidFill>
                  <a:schemeClr val="tx1"/>
                </a:solidFill>
              </a:rPr>
              <a:t>, coexistence, backward compatibility, and fairness with deployed OCB (Outside the Context of a BSS) devices.</a:t>
            </a:r>
          </a:p>
          <a:p>
            <a:endParaRPr lang="en-CA" sz="2000" dirty="0">
              <a:solidFill>
                <a:schemeClr val="tx1"/>
              </a:solidFill>
            </a:endParaRPr>
          </a:p>
          <a:p>
            <a:r>
              <a:rPr lang="en-CA" sz="1800" dirty="0">
                <a:solidFill>
                  <a:schemeClr val="tx1"/>
                </a:solidFill>
              </a:rPr>
              <a:t>See proposals: </a:t>
            </a:r>
          </a:p>
          <a:p>
            <a:pPr marL="285750" indent="-285750">
              <a:buFont typeface="Arial" panose="020B0604020202020204" pitchFamily="34" charset="0"/>
              <a:buChar char="•"/>
            </a:pPr>
            <a:r>
              <a:rPr lang="en-US" sz="1800" dirty="0">
                <a:solidFill>
                  <a:schemeClr val="tx1"/>
                </a:solidFill>
                <a:hlinkClick r:id="rId6"/>
              </a:rPr>
              <a:t>802.11-18-1577-00</a:t>
            </a:r>
            <a:r>
              <a:rPr lang="en-US" sz="1800" dirty="0">
                <a:solidFill>
                  <a:schemeClr val="tx1"/>
                </a:solidFill>
              </a:rPr>
              <a:t> adaptive repetition and more</a:t>
            </a:r>
          </a:p>
          <a:p>
            <a:pPr marL="285750" indent="-285750">
              <a:buFont typeface="Arial" panose="020B0604020202020204" pitchFamily="34" charset="0"/>
              <a:buChar char="•"/>
            </a:pPr>
            <a:r>
              <a:rPr lang="en-US" sz="1800" dirty="0">
                <a:solidFill>
                  <a:schemeClr val="tx1"/>
                </a:solidFill>
                <a:hlinkClick r:id="rId7"/>
              </a:rPr>
              <a:t>802.11-18-1535-01</a:t>
            </a:r>
            <a:r>
              <a:rPr lang="en-US" sz="1800" dirty="0">
                <a:solidFill>
                  <a:schemeClr val="tx1"/>
                </a:solidFill>
              </a:rPr>
              <a:t> outer code and more</a:t>
            </a:r>
          </a:p>
          <a:p>
            <a:pPr marL="285750" indent="-285750">
              <a:buFont typeface="Arial" panose="020B0604020202020204" pitchFamily="34" charset="0"/>
              <a:buChar char="•"/>
            </a:pPr>
            <a:r>
              <a:rPr lang="en-US" sz="1800" dirty="0">
                <a:solidFill>
                  <a:schemeClr val="tx1"/>
                </a:solidFill>
              </a:rPr>
              <a:t>May 2018 discussion on multi-antenna technologies that are backwards interoperable with 11p.</a:t>
            </a:r>
          </a:p>
          <a:p>
            <a:endParaRPr lang="en-CA" sz="1800" dirty="0">
              <a:solidFill>
                <a:schemeClr val="tx1"/>
              </a:solidFill>
            </a:endParaRPr>
          </a:p>
          <a:p>
            <a:r>
              <a:rPr lang="en-CA" sz="1800" dirty="0">
                <a:solidFill>
                  <a:schemeClr val="tx1"/>
                </a:solidFill>
              </a:rPr>
              <a:t>This mode involves transmitting a frame in a way that can be received by a legacy 802.11p-only station.  Depending on which technologies are chosen, the 11bd enhanced transmitter may provide benefit only to new 11bd(+11p) receivers or even enhance performance for 11p-only receivers.</a:t>
            </a:r>
            <a:endParaRPr lang="en-US" sz="1800" dirty="0">
              <a:solidFill>
                <a:schemeClr val="tx1"/>
              </a:solidFill>
            </a:endParaRPr>
          </a:p>
        </p:txBody>
      </p:sp>
      <p:sp>
        <p:nvSpPr>
          <p:cNvPr id="11" name="TextBox 10">
            <a:extLst>
              <a:ext uri="{FF2B5EF4-FFF2-40B4-BE49-F238E27FC236}">
                <a16:creationId xmlns:a16="http://schemas.microsoft.com/office/drawing/2014/main" id="{4F6F4DFC-8736-48F9-B50B-9B6713400489}"/>
              </a:ext>
            </a:extLst>
          </p:cNvPr>
          <p:cNvSpPr txBox="1"/>
          <p:nvPr/>
        </p:nvSpPr>
        <p:spPr>
          <a:xfrm>
            <a:off x="8382000" y="2209800"/>
            <a:ext cx="3236591" cy="461665"/>
          </a:xfrm>
          <a:prstGeom prst="rect">
            <a:avLst/>
          </a:prstGeom>
          <a:noFill/>
        </p:spPr>
        <p:txBody>
          <a:bodyPr wrap="square" rtlCol="0">
            <a:spAutoFit/>
          </a:bodyPr>
          <a:lstStyle/>
          <a:p>
            <a:r>
              <a:rPr lang="en-CA" dirty="0"/>
              <a:t>11p enhanced</a:t>
            </a:r>
            <a:endParaRPr lang="en-US" dirty="0"/>
          </a:p>
        </p:txBody>
      </p:sp>
    </p:spTree>
    <p:extLst>
      <p:ext uri="{BB962C8B-B14F-4D97-AF65-F5344CB8AC3E}">
        <p14:creationId xmlns:p14="http://schemas.microsoft.com/office/powerpoint/2010/main" val="2791536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 </a:t>
            </a:r>
            <a:r>
              <a:rPr lang="en-CA" dirty="0">
                <a:solidFill>
                  <a:schemeClr val="tx1"/>
                </a:solidFill>
              </a:rPr>
              <a:t>New NGV rates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21" name="Picture 20">
            <a:extLst>
              <a:ext uri="{FF2B5EF4-FFF2-40B4-BE49-F238E27FC236}">
                <a16:creationId xmlns:a16="http://schemas.microsoft.com/office/drawing/2014/main" id="{999C21A1-B861-4EA3-ACB6-E537B828D73D}"/>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0800000">
            <a:off x="7078662" y="2234062"/>
            <a:ext cx="4364282" cy="3436871"/>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14401" y="1521721"/>
            <a:ext cx="6019799" cy="4801314"/>
          </a:xfrm>
          <a:prstGeom prst="rect">
            <a:avLst/>
          </a:prstGeom>
          <a:noFill/>
        </p:spPr>
        <p:txBody>
          <a:bodyPr wrap="square" rtlCol="0">
            <a:spAutoFit/>
          </a:bodyPr>
          <a:lstStyle/>
          <a:p>
            <a:r>
              <a:rPr lang="en-CA" sz="1800" dirty="0">
                <a:solidFill>
                  <a:schemeClr val="tx1"/>
                </a:solidFill>
              </a:rPr>
              <a:t>From the PAR:</a:t>
            </a:r>
          </a:p>
          <a:p>
            <a:r>
              <a:rPr lang="en-CA" sz="1800" i="1" dirty="0">
                <a:solidFill>
                  <a:schemeClr val="tx1"/>
                </a:solidFill>
              </a:rPr>
              <a:t>This amendment defines at least one mode that achieves at least </a:t>
            </a:r>
            <a:r>
              <a:rPr lang="en-CA" sz="1800" i="1" dirty="0">
                <a:solidFill>
                  <a:srgbClr val="FF0000"/>
                </a:solidFill>
              </a:rPr>
              <a:t>2 times higher throughput </a:t>
            </a:r>
            <a:r>
              <a:rPr lang="en-CA" sz="1800" i="1" dirty="0">
                <a:solidFill>
                  <a:schemeClr val="tx1"/>
                </a:solidFill>
              </a:rPr>
              <a:t>(measured at the MAC data service access point) than as in IEEE </a:t>
            </a:r>
            <a:r>
              <a:rPr lang="en-CA" sz="1800" i="1" dirty="0" err="1">
                <a:solidFill>
                  <a:schemeClr val="tx1"/>
                </a:solidFill>
              </a:rPr>
              <a:t>Std</a:t>
            </a:r>
            <a:r>
              <a:rPr lang="en-CA" sz="1800" i="1" dirty="0">
                <a:solidFill>
                  <a:schemeClr val="tx1"/>
                </a:solidFill>
              </a:rPr>
              <a:t> 802.11™-2016 operating at maximum mandatory data rate as defined in the 5.9 GHz band (12 Mb/s in a 10 MHz channel), in high mobility channel environments at vehicle speeds up to 250 km/h (</a:t>
            </a:r>
            <a:r>
              <a:rPr lang="en-CA" sz="1800" i="1" dirty="0">
                <a:solidFill>
                  <a:srgbClr val="FF0000"/>
                </a:solidFill>
              </a:rPr>
              <a:t>closing speeds up to 500 km/h</a:t>
            </a:r>
            <a:r>
              <a:rPr lang="en-CA" sz="1800" i="1" dirty="0">
                <a:solidFill>
                  <a:schemeClr val="tx1"/>
                </a:solidFill>
              </a:rPr>
              <a:t>); this amendment also defines at least one mode that achieves </a:t>
            </a:r>
            <a:r>
              <a:rPr lang="en-CA" sz="1800" i="1" dirty="0">
                <a:solidFill>
                  <a:srgbClr val="FF0000"/>
                </a:solidFill>
              </a:rPr>
              <a:t>at least 3dB lower sensitivity level (longer range), </a:t>
            </a:r>
            <a:r>
              <a:rPr lang="en-CA" sz="1800" i="1" dirty="0">
                <a:solidFill>
                  <a:schemeClr val="tx1"/>
                </a:solidFill>
              </a:rPr>
              <a:t>than that of the lowest data rate defined in  IEEE </a:t>
            </a:r>
            <a:r>
              <a:rPr lang="en-CA" sz="1800" i="1" dirty="0" err="1">
                <a:solidFill>
                  <a:schemeClr val="tx1"/>
                </a:solidFill>
              </a:rPr>
              <a:t>Std</a:t>
            </a:r>
            <a:r>
              <a:rPr lang="en-CA" sz="1800" i="1" dirty="0">
                <a:solidFill>
                  <a:schemeClr val="tx1"/>
                </a:solidFill>
              </a:rPr>
              <a:t> 802.11™-2016 operating in 5.9 GHz band (3 Mb/s in a 10 MHz channel)</a:t>
            </a:r>
          </a:p>
          <a:p>
            <a:endParaRPr lang="en-CA" sz="1800" dirty="0">
              <a:solidFill>
                <a:schemeClr val="tx1"/>
              </a:solidFill>
            </a:endParaRPr>
          </a:p>
          <a:p>
            <a:r>
              <a:rPr lang="en-CA" sz="1800" dirty="0">
                <a:solidFill>
                  <a:schemeClr val="tx1"/>
                </a:solidFill>
              </a:rPr>
              <a:t>The new set of rates will provide at least 2x throughput, increased range, and 500km/h relative speed.</a:t>
            </a:r>
          </a:p>
          <a:p>
            <a:endParaRPr lang="en-CA" sz="1800" dirty="0">
              <a:solidFill>
                <a:schemeClr val="tx1"/>
              </a:solidFill>
            </a:endParaRPr>
          </a:p>
          <a:p>
            <a:r>
              <a:rPr lang="en-CA" sz="1800" dirty="0">
                <a:solidFill>
                  <a:schemeClr val="tx1"/>
                </a:solidFill>
              </a:rPr>
              <a:t>Reminder: 802.11p has 8 rates, 3 of which are mandatory.</a:t>
            </a:r>
            <a:endParaRPr lang="en-US" sz="1400" dirty="0">
              <a:solidFill>
                <a:schemeClr val="tx1"/>
              </a:solidFill>
            </a:endParaRPr>
          </a:p>
        </p:txBody>
      </p:sp>
      <p:sp>
        <p:nvSpPr>
          <p:cNvPr id="12" name="TextBox 11">
            <a:extLst>
              <a:ext uri="{FF2B5EF4-FFF2-40B4-BE49-F238E27FC236}">
                <a16:creationId xmlns:a16="http://schemas.microsoft.com/office/drawing/2014/main" id="{60B7A620-87C3-4BE0-8A06-9D9F7E940272}"/>
              </a:ext>
            </a:extLst>
          </p:cNvPr>
          <p:cNvSpPr txBox="1"/>
          <p:nvPr/>
        </p:nvSpPr>
        <p:spPr>
          <a:xfrm>
            <a:off x="8991600" y="2324662"/>
            <a:ext cx="1890737" cy="461665"/>
          </a:xfrm>
          <a:prstGeom prst="rect">
            <a:avLst/>
          </a:prstGeom>
          <a:noFill/>
        </p:spPr>
        <p:txBody>
          <a:bodyPr wrap="square" rtlCol="0">
            <a:spAutoFit/>
          </a:bodyPr>
          <a:lstStyle/>
          <a:p>
            <a:r>
              <a:rPr lang="en-CA" dirty="0"/>
              <a:t>11bd rates</a:t>
            </a:r>
            <a:endParaRPr lang="en-US" dirty="0"/>
          </a:p>
        </p:txBody>
      </p:sp>
    </p:spTree>
    <p:extLst>
      <p:ext uri="{BB962C8B-B14F-4D97-AF65-F5344CB8AC3E}">
        <p14:creationId xmlns:p14="http://schemas.microsoft.com/office/powerpoint/2010/main" val="1639756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 </a:t>
            </a:r>
            <a:r>
              <a:rPr lang="en-CA" dirty="0">
                <a:solidFill>
                  <a:schemeClr val="tx1"/>
                </a:solidFill>
              </a:rPr>
              <a:t>60GHz OCB operation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0" name="Picture 9">
            <a:extLst>
              <a:ext uri="{FF2B5EF4-FFF2-40B4-BE49-F238E27FC236}">
                <a16:creationId xmlns:a16="http://schemas.microsoft.com/office/drawing/2014/main" id="{EC179E92-8589-40A2-867F-F00F9F1CFD69}"/>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318"/>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150929" y="1981200"/>
            <a:ext cx="4648200" cy="3660456"/>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29217" y="1710564"/>
            <a:ext cx="6081183" cy="4031873"/>
          </a:xfrm>
          <a:prstGeom prst="rect">
            <a:avLst/>
          </a:prstGeom>
          <a:noFill/>
        </p:spPr>
        <p:txBody>
          <a:bodyPr wrap="square" rtlCol="0">
            <a:spAutoFit/>
          </a:bodyPr>
          <a:lstStyle/>
          <a:p>
            <a:r>
              <a:rPr lang="en-CA" dirty="0">
                <a:solidFill>
                  <a:schemeClr val="tx1"/>
                </a:solidFill>
              </a:rPr>
              <a:t>From the PAR:</a:t>
            </a:r>
          </a:p>
          <a:p>
            <a:r>
              <a:rPr lang="en-CA" sz="2000" i="1" dirty="0">
                <a:solidFill>
                  <a:schemeClr val="tx1"/>
                </a:solidFill>
              </a:rPr>
              <a:t>optionally, in the 60 GHz frequency band (57 GHz to 71 GHz) as defined in clause E.1 of IEEE </a:t>
            </a:r>
            <a:r>
              <a:rPr lang="en-CA" sz="2000" i="1" dirty="0" err="1">
                <a:solidFill>
                  <a:schemeClr val="tx1"/>
                </a:solidFill>
              </a:rPr>
              <a:t>Std</a:t>
            </a:r>
            <a:r>
              <a:rPr lang="en-CA" sz="2000" i="1" dirty="0">
                <a:solidFill>
                  <a:schemeClr val="tx1"/>
                </a:solidFill>
              </a:rPr>
              <a:t> 802.11™-2016</a:t>
            </a:r>
          </a:p>
          <a:p>
            <a:endParaRPr lang="en-CA" dirty="0">
              <a:solidFill>
                <a:schemeClr val="tx1"/>
              </a:solidFill>
            </a:endParaRPr>
          </a:p>
          <a:p>
            <a:r>
              <a:rPr lang="en-CA" dirty="0">
                <a:solidFill>
                  <a:schemeClr val="tx1"/>
                </a:solidFill>
              </a:rPr>
              <a:t>Have not yet seen any feasibility proposals for the 60GHz (millimeter wave) operation.</a:t>
            </a:r>
          </a:p>
          <a:p>
            <a:endParaRPr lang="en-CA" dirty="0">
              <a:solidFill>
                <a:schemeClr val="tx1"/>
              </a:solidFill>
            </a:endParaRPr>
          </a:p>
          <a:p>
            <a:r>
              <a:rPr lang="en-CA" dirty="0">
                <a:solidFill>
                  <a:schemeClr val="tx1"/>
                </a:solidFill>
              </a:rPr>
              <a:t>Lots to work on:</a:t>
            </a:r>
          </a:p>
          <a:p>
            <a:pPr marL="285750" indent="-285750">
              <a:buFont typeface="Arial" panose="020B0604020202020204" pitchFamily="34" charset="0"/>
              <a:buChar char="•"/>
            </a:pPr>
            <a:r>
              <a:rPr lang="en-CA" dirty="0">
                <a:solidFill>
                  <a:schemeClr val="tx1"/>
                </a:solidFill>
              </a:rPr>
              <a:t>Directionality in fast moving scenarios</a:t>
            </a:r>
          </a:p>
          <a:p>
            <a:pPr marL="285750" indent="-285750">
              <a:buFont typeface="Arial" panose="020B0604020202020204" pitchFamily="34" charset="0"/>
              <a:buChar char="•"/>
            </a:pPr>
            <a:r>
              <a:rPr lang="en-CA" dirty="0">
                <a:solidFill>
                  <a:schemeClr val="tx1"/>
                </a:solidFill>
              </a:rPr>
              <a:t>Operation outside the context of a BSS (OCB)</a:t>
            </a:r>
          </a:p>
        </p:txBody>
      </p:sp>
      <p:sp>
        <p:nvSpPr>
          <p:cNvPr id="13" name="TextBox 12">
            <a:extLst>
              <a:ext uri="{FF2B5EF4-FFF2-40B4-BE49-F238E27FC236}">
                <a16:creationId xmlns:a16="http://schemas.microsoft.com/office/drawing/2014/main" id="{51878D37-F7AE-4CCE-900A-1413C80DF828}"/>
              </a:ext>
            </a:extLst>
          </p:cNvPr>
          <p:cNvSpPr txBox="1"/>
          <p:nvPr/>
        </p:nvSpPr>
        <p:spPr>
          <a:xfrm>
            <a:off x="8001000" y="5010308"/>
            <a:ext cx="1784463" cy="461665"/>
          </a:xfrm>
          <a:prstGeom prst="rect">
            <a:avLst/>
          </a:prstGeom>
          <a:noFill/>
        </p:spPr>
        <p:txBody>
          <a:bodyPr wrap="none" rtlCol="0">
            <a:spAutoFit/>
          </a:bodyPr>
          <a:lstStyle/>
          <a:p>
            <a:r>
              <a:rPr lang="en-CA" dirty="0"/>
              <a:t>60GHz OCB</a:t>
            </a:r>
            <a:endParaRPr lang="en-US" dirty="0"/>
          </a:p>
        </p:txBody>
      </p:sp>
    </p:spTree>
    <p:extLst>
      <p:ext uri="{BB962C8B-B14F-4D97-AF65-F5344CB8AC3E}">
        <p14:creationId xmlns:p14="http://schemas.microsoft.com/office/powerpoint/2010/main" val="699390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a:t>
            </a:r>
            <a:r>
              <a:rPr lang="en-CA" dirty="0">
                <a:solidFill>
                  <a:schemeClr val="tx1"/>
                </a:solidFill>
              </a:rPr>
              <a:t>OCB Positioning Service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7" name="Picture 16">
            <a:extLst>
              <a:ext uri="{FF2B5EF4-FFF2-40B4-BE49-F238E27FC236}">
                <a16:creationId xmlns:a16="http://schemas.microsoft.com/office/drawing/2014/main" id="{08324567-34DD-4159-B263-8529BC069B3A}"/>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9227"/>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6200000">
            <a:off x="7687885" y="2150652"/>
            <a:ext cx="4141986" cy="3261813"/>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29217" y="1710564"/>
            <a:ext cx="6919383" cy="3293209"/>
          </a:xfrm>
          <a:prstGeom prst="rect">
            <a:avLst/>
          </a:prstGeom>
          <a:noFill/>
        </p:spPr>
        <p:txBody>
          <a:bodyPr wrap="square" rtlCol="0">
            <a:spAutoFit/>
          </a:bodyPr>
          <a:lstStyle/>
          <a:p>
            <a:r>
              <a:rPr lang="en-CA" dirty="0">
                <a:solidFill>
                  <a:schemeClr val="tx1"/>
                </a:solidFill>
              </a:rPr>
              <a:t>From the PAR:</a:t>
            </a:r>
          </a:p>
          <a:p>
            <a:r>
              <a:rPr lang="en-CA" sz="2000" i="1" dirty="0">
                <a:solidFill>
                  <a:schemeClr val="tx1"/>
                </a:solidFill>
              </a:rPr>
              <a:t>and this amendment defines procedures for at least </a:t>
            </a:r>
            <a:r>
              <a:rPr lang="en-CA" sz="2000" i="1" dirty="0">
                <a:solidFill>
                  <a:srgbClr val="FF0000"/>
                </a:solidFill>
              </a:rPr>
              <a:t>one form of positioning</a:t>
            </a:r>
            <a:r>
              <a:rPr lang="en-CA" sz="2000" i="1" dirty="0">
                <a:solidFill>
                  <a:schemeClr val="tx1"/>
                </a:solidFill>
              </a:rPr>
              <a:t> in conjunction with V2X communications.</a:t>
            </a:r>
          </a:p>
          <a:p>
            <a:endParaRPr lang="en-CA" dirty="0">
              <a:solidFill>
                <a:schemeClr val="tx1"/>
              </a:solidFill>
            </a:endParaRPr>
          </a:p>
          <a:p>
            <a:r>
              <a:rPr lang="en-CA" dirty="0">
                <a:solidFill>
                  <a:schemeClr val="tx1"/>
                </a:solidFill>
              </a:rPr>
              <a:t>Have use cases, not yet seen any feasibility studies.</a:t>
            </a:r>
          </a:p>
          <a:p>
            <a:endParaRPr lang="en-CA" dirty="0">
              <a:solidFill>
                <a:schemeClr val="tx1"/>
              </a:solidFill>
            </a:endParaRPr>
          </a:p>
          <a:p>
            <a:r>
              <a:rPr lang="en-CA" dirty="0">
                <a:solidFill>
                  <a:schemeClr val="tx1"/>
                </a:solidFill>
              </a:rPr>
              <a:t>Lots to work on:</a:t>
            </a:r>
          </a:p>
          <a:p>
            <a:pPr marL="285750" indent="-285750">
              <a:buFont typeface="Arial" panose="020B0604020202020204" pitchFamily="34" charset="0"/>
              <a:buChar char="•"/>
            </a:pPr>
            <a:r>
              <a:rPr lang="en-CA" dirty="0">
                <a:solidFill>
                  <a:schemeClr val="tx1"/>
                </a:solidFill>
              </a:rPr>
              <a:t>10MHz channels</a:t>
            </a:r>
          </a:p>
          <a:p>
            <a:pPr marL="285750" indent="-285750">
              <a:buFont typeface="Arial" panose="020B0604020202020204" pitchFamily="34" charset="0"/>
              <a:buChar char="•"/>
            </a:pPr>
            <a:r>
              <a:rPr lang="en-CA" dirty="0">
                <a:solidFill>
                  <a:schemeClr val="tx1"/>
                </a:solidFill>
              </a:rPr>
              <a:t>Operation outside the context of a BSS (OCB)</a:t>
            </a:r>
          </a:p>
        </p:txBody>
      </p:sp>
      <p:sp>
        <p:nvSpPr>
          <p:cNvPr id="14" name="TextBox 13">
            <a:extLst>
              <a:ext uri="{FF2B5EF4-FFF2-40B4-BE49-F238E27FC236}">
                <a16:creationId xmlns:a16="http://schemas.microsoft.com/office/drawing/2014/main" id="{958EA84E-B4A0-49D1-8878-12585BA37E17}"/>
              </a:ext>
            </a:extLst>
          </p:cNvPr>
          <p:cNvSpPr txBox="1"/>
          <p:nvPr/>
        </p:nvSpPr>
        <p:spPr>
          <a:xfrm>
            <a:off x="8893691" y="5306587"/>
            <a:ext cx="1585690" cy="461665"/>
          </a:xfrm>
          <a:prstGeom prst="rect">
            <a:avLst/>
          </a:prstGeom>
          <a:noFill/>
        </p:spPr>
        <p:txBody>
          <a:bodyPr wrap="none" rtlCol="0">
            <a:spAutoFit/>
          </a:bodyPr>
          <a:lstStyle/>
          <a:p>
            <a:r>
              <a:rPr lang="en-CA" dirty="0"/>
              <a:t>Positioning</a:t>
            </a:r>
            <a:endParaRPr lang="en-US" dirty="0"/>
          </a:p>
        </p:txBody>
      </p:sp>
    </p:spTree>
    <p:extLst>
      <p:ext uri="{BB962C8B-B14F-4D97-AF65-F5344CB8AC3E}">
        <p14:creationId xmlns:p14="http://schemas.microsoft.com/office/powerpoint/2010/main" val="10759447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Overall Observations #1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November 2018</a:t>
            </a:r>
            <a:endParaRPr lang="en-GB" dirty="0"/>
          </a:p>
        </p:txBody>
      </p:sp>
      <p:pic>
        <p:nvPicPr>
          <p:cNvPr id="10" name="Picture 9">
            <a:extLst>
              <a:ext uri="{FF2B5EF4-FFF2-40B4-BE49-F238E27FC236}">
                <a16:creationId xmlns:a16="http://schemas.microsoft.com/office/drawing/2014/main" id="{EC179E92-8589-40A2-867F-F00F9F1CFD69}"/>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318"/>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400800" y="4029458"/>
            <a:ext cx="2261527" cy="1780952"/>
          </a:xfrm>
          <a:prstGeom prst="rect">
            <a:avLst/>
          </a:prstGeom>
        </p:spPr>
      </p:pic>
      <p:pic>
        <p:nvPicPr>
          <p:cNvPr id="17" name="Picture 16">
            <a:extLst>
              <a:ext uri="{FF2B5EF4-FFF2-40B4-BE49-F238E27FC236}">
                <a16:creationId xmlns:a16="http://schemas.microsoft.com/office/drawing/2014/main" id="{08324567-34DD-4159-B263-8529BC069B3A}"/>
              </a:ext>
            </a:extLst>
          </p:cNvPr>
          <p:cNvPicPr>
            <a:picLocks noChangeAspect="1"/>
          </p:cNvPicPr>
          <p:nvPr/>
        </p:nvPicPr>
        <p:blipFill>
          <a:blip r:embed="rId6" cstate="print">
            <a:extLst>
              <a:ext uri="{BEBA8EAE-BF5A-486C-A8C5-ECC9F3942E4B}">
                <a14:imgProps xmlns:a14="http://schemas.microsoft.com/office/drawing/2010/main">
                  <a14:imgLayer r:embed="rId4">
                    <a14:imgEffect>
                      <a14:colorTemperature colorTemp="9227"/>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6200000">
            <a:off x="8555774" y="3789170"/>
            <a:ext cx="2261527" cy="1780952"/>
          </a:xfrm>
          <a:prstGeom prst="rect">
            <a:avLst/>
          </a:prstGeom>
        </p:spPr>
      </p:pic>
      <p:pic>
        <p:nvPicPr>
          <p:cNvPr id="18" name="Picture 17">
            <a:extLst>
              <a:ext uri="{FF2B5EF4-FFF2-40B4-BE49-F238E27FC236}">
                <a16:creationId xmlns:a16="http://schemas.microsoft.com/office/drawing/2014/main" id="{424CE256-B003-4850-80D5-448AEB1DA360}"/>
              </a:ext>
            </a:extLst>
          </p:cNvPr>
          <p:cNvPicPr>
            <a:picLocks noChangeAspect="1"/>
          </p:cNvPicPr>
          <p:nvPr/>
        </p:nvPicPr>
        <p:blipFill>
          <a:blip r:embed="rId7" cstate="print">
            <a:extLst>
              <a:ext uri="{BEBA8EAE-BF5A-486C-A8C5-ECC9F3942E4B}">
                <a14:imgProps xmlns:a14="http://schemas.microsoft.com/office/drawing/2010/main">
                  <a14:imgLayer r:embed="rId4">
                    <a14:imgEffect>
                      <a14:colorTemperature colorTemp="8137"/>
                    </a14:imgEffect>
                    <a14:imgEffect>
                      <a14:brightnessContrast bright="-10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5400000">
            <a:off x="6160513" y="1950853"/>
            <a:ext cx="2261527" cy="1780952"/>
          </a:xfrm>
          <a:prstGeom prst="rect">
            <a:avLst/>
          </a:prstGeom>
          <a:noFill/>
        </p:spPr>
      </p:pic>
      <p:pic>
        <p:nvPicPr>
          <p:cNvPr id="21" name="Picture 20">
            <a:extLst>
              <a:ext uri="{FF2B5EF4-FFF2-40B4-BE49-F238E27FC236}">
                <a16:creationId xmlns:a16="http://schemas.microsoft.com/office/drawing/2014/main" id="{999C21A1-B861-4EA3-ACB6-E537B828D73D}"/>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10800000">
            <a:off x="8315487" y="1710565"/>
            <a:ext cx="2261527" cy="1780952"/>
          </a:xfrm>
          <a:prstGeom prst="rect">
            <a:avLst/>
          </a:prstGeom>
        </p:spPr>
      </p:pic>
      <p:sp>
        <p:nvSpPr>
          <p:cNvPr id="20" name="TextBox 19">
            <a:extLst>
              <a:ext uri="{FF2B5EF4-FFF2-40B4-BE49-F238E27FC236}">
                <a16:creationId xmlns:a16="http://schemas.microsoft.com/office/drawing/2014/main" id="{2991D289-7932-45F0-9726-C0C3469B9950}"/>
              </a:ext>
            </a:extLst>
          </p:cNvPr>
          <p:cNvSpPr txBox="1"/>
          <p:nvPr/>
        </p:nvSpPr>
        <p:spPr>
          <a:xfrm>
            <a:off x="929217" y="1710564"/>
            <a:ext cx="5337849" cy="4893647"/>
          </a:xfrm>
          <a:prstGeom prst="rect">
            <a:avLst/>
          </a:prstGeom>
          <a:noFill/>
        </p:spPr>
        <p:txBody>
          <a:bodyPr wrap="square" rtlCol="0">
            <a:spAutoFit/>
          </a:bodyPr>
          <a:lstStyle/>
          <a:p>
            <a:pPr marL="457200" indent="-457200">
              <a:buFont typeface="+mj-lt"/>
              <a:buAutoNum type="arabicPeriod"/>
            </a:pPr>
            <a:r>
              <a:rPr lang="en-CA" sz="3200" dirty="0">
                <a:solidFill>
                  <a:schemeClr val="tx1"/>
                </a:solidFill>
              </a:rPr>
              <a:t>Mode that is interoperable with 11p devices</a:t>
            </a:r>
          </a:p>
          <a:p>
            <a:pPr marL="1200150" lvl="1" indent="-457200">
              <a:buFont typeface="Arial" panose="020B0604020202020204" pitchFamily="34" charset="0"/>
              <a:buChar char="•"/>
            </a:pPr>
            <a:r>
              <a:rPr lang="en-CA" dirty="0">
                <a:solidFill>
                  <a:schemeClr val="bg1">
                    <a:lumMod val="50000"/>
                  </a:schemeClr>
                </a:solidFill>
              </a:rPr>
              <a:t>Innovation in backwards compatibility.</a:t>
            </a:r>
          </a:p>
          <a:p>
            <a:pPr marL="457200" indent="-457200">
              <a:buFont typeface="+mj-lt"/>
              <a:buAutoNum type="arabicPeriod"/>
            </a:pPr>
            <a:r>
              <a:rPr lang="en-CA" sz="3200" dirty="0">
                <a:solidFill>
                  <a:schemeClr val="tx1"/>
                </a:solidFill>
              </a:rPr>
              <a:t>New NGV rates</a:t>
            </a:r>
          </a:p>
          <a:p>
            <a:pPr marL="1200150" lvl="1" indent="-457200">
              <a:buFont typeface="Arial" panose="020B0604020202020204" pitchFamily="34" charset="0"/>
              <a:buChar char="•"/>
            </a:pPr>
            <a:r>
              <a:rPr lang="en-CA" dirty="0">
                <a:solidFill>
                  <a:schemeClr val="bg1">
                    <a:lumMod val="50000"/>
                  </a:schemeClr>
                </a:solidFill>
              </a:rPr>
              <a:t>This is the bulk of new PHY work.</a:t>
            </a:r>
          </a:p>
          <a:p>
            <a:pPr marL="457200" indent="-457200">
              <a:buFont typeface="+mj-lt"/>
              <a:buAutoNum type="arabicPeriod"/>
            </a:pPr>
            <a:r>
              <a:rPr lang="en-CA" sz="3200" dirty="0">
                <a:solidFill>
                  <a:schemeClr val="tx1"/>
                </a:solidFill>
              </a:rPr>
              <a:t>60GHz OCB operation</a:t>
            </a:r>
          </a:p>
          <a:p>
            <a:pPr marL="1200150" lvl="1" indent="-457200">
              <a:buFont typeface="Arial" panose="020B0604020202020204" pitchFamily="34" charset="0"/>
              <a:buChar char="•"/>
            </a:pPr>
            <a:r>
              <a:rPr lang="en-CA" dirty="0">
                <a:solidFill>
                  <a:schemeClr val="bg1">
                    <a:lumMod val="50000"/>
                  </a:schemeClr>
                </a:solidFill>
              </a:rPr>
              <a:t>OCB operation in a new band</a:t>
            </a:r>
          </a:p>
          <a:p>
            <a:pPr marL="457200" indent="-457200">
              <a:buFont typeface="+mj-lt"/>
              <a:buAutoNum type="arabicPeriod"/>
            </a:pPr>
            <a:r>
              <a:rPr lang="en-CA" sz="3200" dirty="0">
                <a:solidFill>
                  <a:schemeClr val="tx1"/>
                </a:solidFill>
              </a:rPr>
              <a:t>OCB Positioning Service</a:t>
            </a:r>
          </a:p>
          <a:p>
            <a:pPr marL="1200150" lvl="1" indent="-457200">
              <a:buFont typeface="Arial" panose="020B0604020202020204" pitchFamily="34" charset="0"/>
              <a:buChar char="•"/>
            </a:pPr>
            <a:r>
              <a:rPr lang="en-CA" dirty="0">
                <a:solidFill>
                  <a:schemeClr val="bg1">
                    <a:lumMod val="50000"/>
                  </a:schemeClr>
                </a:solidFill>
              </a:rPr>
              <a:t>Positioning service in 5.9GHz</a:t>
            </a:r>
            <a:endParaRPr lang="en-US" dirty="0">
              <a:solidFill>
                <a:schemeClr val="bg1">
                  <a:lumMod val="50000"/>
                </a:schemeClr>
              </a:solidFill>
            </a:endParaRPr>
          </a:p>
        </p:txBody>
      </p:sp>
      <p:sp>
        <p:nvSpPr>
          <p:cNvPr id="11" name="TextBox 10">
            <a:extLst>
              <a:ext uri="{FF2B5EF4-FFF2-40B4-BE49-F238E27FC236}">
                <a16:creationId xmlns:a16="http://schemas.microsoft.com/office/drawing/2014/main" id="{1980C252-3C9D-4415-B6E1-A1A32E9474F7}"/>
              </a:ext>
            </a:extLst>
          </p:cNvPr>
          <p:cNvSpPr txBox="1"/>
          <p:nvPr/>
        </p:nvSpPr>
        <p:spPr>
          <a:xfrm>
            <a:off x="6355058" y="1751014"/>
            <a:ext cx="1872436" cy="461665"/>
          </a:xfrm>
          <a:prstGeom prst="rect">
            <a:avLst/>
          </a:prstGeom>
          <a:noFill/>
        </p:spPr>
        <p:txBody>
          <a:bodyPr wrap="none" rtlCol="0">
            <a:spAutoFit/>
          </a:bodyPr>
          <a:lstStyle/>
          <a:p>
            <a:r>
              <a:rPr lang="en-CA" dirty="0"/>
              <a:t>11p enhanced</a:t>
            </a:r>
            <a:endParaRPr lang="en-US" dirty="0"/>
          </a:p>
        </p:txBody>
      </p:sp>
      <p:sp>
        <p:nvSpPr>
          <p:cNvPr id="12" name="TextBox 11">
            <a:extLst>
              <a:ext uri="{FF2B5EF4-FFF2-40B4-BE49-F238E27FC236}">
                <a16:creationId xmlns:a16="http://schemas.microsoft.com/office/drawing/2014/main" id="{F6883328-119E-4707-9D11-EA4E752DA849}"/>
              </a:ext>
            </a:extLst>
          </p:cNvPr>
          <p:cNvSpPr txBox="1"/>
          <p:nvPr/>
        </p:nvSpPr>
        <p:spPr>
          <a:xfrm>
            <a:off x="8963518" y="1751013"/>
            <a:ext cx="1446037" cy="461665"/>
          </a:xfrm>
          <a:prstGeom prst="rect">
            <a:avLst/>
          </a:prstGeom>
          <a:noFill/>
        </p:spPr>
        <p:txBody>
          <a:bodyPr wrap="none" rtlCol="0">
            <a:spAutoFit/>
          </a:bodyPr>
          <a:lstStyle/>
          <a:p>
            <a:r>
              <a:rPr lang="en-CA" dirty="0"/>
              <a:t>11bd rates</a:t>
            </a:r>
            <a:endParaRPr lang="en-US" dirty="0"/>
          </a:p>
        </p:txBody>
      </p:sp>
      <p:sp>
        <p:nvSpPr>
          <p:cNvPr id="13" name="TextBox 12">
            <a:extLst>
              <a:ext uri="{FF2B5EF4-FFF2-40B4-BE49-F238E27FC236}">
                <a16:creationId xmlns:a16="http://schemas.microsoft.com/office/drawing/2014/main" id="{4DADB6C5-7EB4-4B75-AF59-50880B32415F}"/>
              </a:ext>
            </a:extLst>
          </p:cNvPr>
          <p:cNvSpPr txBox="1"/>
          <p:nvPr/>
        </p:nvSpPr>
        <p:spPr>
          <a:xfrm>
            <a:off x="6355058" y="5306588"/>
            <a:ext cx="1784463" cy="461665"/>
          </a:xfrm>
          <a:prstGeom prst="rect">
            <a:avLst/>
          </a:prstGeom>
          <a:noFill/>
        </p:spPr>
        <p:txBody>
          <a:bodyPr wrap="none" rtlCol="0">
            <a:spAutoFit/>
          </a:bodyPr>
          <a:lstStyle/>
          <a:p>
            <a:r>
              <a:rPr lang="en-CA" dirty="0"/>
              <a:t>60GHz OCB</a:t>
            </a:r>
            <a:endParaRPr lang="en-US" dirty="0"/>
          </a:p>
        </p:txBody>
      </p:sp>
      <p:sp>
        <p:nvSpPr>
          <p:cNvPr id="14" name="TextBox 13">
            <a:extLst>
              <a:ext uri="{FF2B5EF4-FFF2-40B4-BE49-F238E27FC236}">
                <a16:creationId xmlns:a16="http://schemas.microsoft.com/office/drawing/2014/main" id="{DD484280-596A-4338-9D51-75ABA9761109}"/>
              </a:ext>
            </a:extLst>
          </p:cNvPr>
          <p:cNvSpPr txBox="1"/>
          <p:nvPr/>
        </p:nvSpPr>
        <p:spPr>
          <a:xfrm>
            <a:off x="8893691" y="5306587"/>
            <a:ext cx="1585690" cy="461665"/>
          </a:xfrm>
          <a:prstGeom prst="rect">
            <a:avLst/>
          </a:prstGeom>
          <a:noFill/>
        </p:spPr>
        <p:txBody>
          <a:bodyPr wrap="none" rtlCol="0">
            <a:spAutoFit/>
          </a:bodyPr>
          <a:lstStyle/>
          <a:p>
            <a:r>
              <a:rPr lang="en-CA" dirty="0"/>
              <a:t>Positioning</a:t>
            </a:r>
            <a:endParaRPr lang="en-US" dirty="0"/>
          </a:p>
        </p:txBody>
      </p:sp>
    </p:spTree>
    <p:extLst>
      <p:ext uri="{BB962C8B-B14F-4D97-AF65-F5344CB8AC3E}">
        <p14:creationId xmlns:p14="http://schemas.microsoft.com/office/powerpoint/2010/main" val="35824446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652</TotalTime>
  <Words>1214</Words>
  <Application>Microsoft Office PowerPoint</Application>
  <PresentationFormat>Widescreen</PresentationFormat>
  <Paragraphs>165</Paragraphs>
  <Slides>12</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Work breakdown for P802.11bd</vt:lpstr>
      <vt:lpstr>Abstract</vt:lpstr>
      <vt:lpstr>802.11bd PAR</vt:lpstr>
      <vt:lpstr>Four main parts of the PAR</vt:lpstr>
      <vt:lpstr>1) A mode that is interoperable with 11p devices</vt:lpstr>
      <vt:lpstr>2) New NGV rates</vt:lpstr>
      <vt:lpstr>3) 60GHz OCB operation</vt:lpstr>
      <vt:lpstr>4) OCB Positioning Service</vt:lpstr>
      <vt:lpstr>Overall Observations #1</vt:lpstr>
      <vt:lpstr>Overall Observations #2</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Decoding the NGV PAR</dc:title>
  <dc:creator>James Lepp</dc:creator>
  <cp:lastModifiedBy>James Lepp</cp:lastModifiedBy>
  <cp:revision>31</cp:revision>
  <cp:lastPrinted>1601-01-01T00:00:00Z</cp:lastPrinted>
  <dcterms:created xsi:type="dcterms:W3CDTF">2018-11-06T13:50:40Z</dcterms:created>
  <dcterms:modified xsi:type="dcterms:W3CDTF">2018-11-11T10:24:43Z</dcterms:modified>
</cp:coreProperties>
</file>