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3" r:id="rId3"/>
    <p:sldId id="539" r:id="rId4"/>
    <p:sldId id="258" r:id="rId5"/>
    <p:sldId id="261" r:id="rId6"/>
    <p:sldId id="554" r:id="rId7"/>
    <p:sldId id="522" r:id="rId8"/>
    <p:sldId id="523" r:id="rId9"/>
    <p:sldId id="524" r:id="rId10"/>
    <p:sldId id="558" r:id="rId11"/>
    <p:sldId id="557" r:id="rId12"/>
    <p:sldId id="559" r:id="rId13"/>
    <p:sldId id="525" r:id="rId14"/>
    <p:sldId id="561" r:id="rId15"/>
    <p:sldId id="562" r:id="rId16"/>
    <p:sldId id="563" r:id="rId17"/>
    <p:sldId id="564" r:id="rId18"/>
    <p:sldId id="565" r:id="rId19"/>
    <p:sldId id="527" r:id="rId20"/>
    <p:sldId id="566" r:id="rId21"/>
    <p:sldId id="556" r:id="rId22"/>
    <p:sldId id="359" r:id="rId23"/>
    <p:sldId id="567" r:id="rId24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49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776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6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802.11-18/810r1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November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Jerome Henry, Cisco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802.11-18/810r1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2018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Jerome Henry, Cisco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802.11-18/810r1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November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Jerome Henry, Cisco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802.11-18/810r1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November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Jerome Henry, Cisco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6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Jerome Henry, Cisco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797051"/>
            <a:ext cx="8345488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455085"/>
            <a:ext cx="8345488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61134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think-cell Slide" r:id="rId4" imgW="476" imgH="357" progId="">
                  <p:embed/>
                </p:oleObj>
              </mc:Choice>
              <mc:Fallback>
                <p:oleObj name="think-cell Slide" r:id="rId4" imgW="476" imgH="357" progId="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455085"/>
            <a:ext cx="8345488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63523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797051"/>
            <a:ext cx="8345488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3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455085"/>
            <a:ext cx="8345488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5CB05-42D6-F14A-9079-64E8C327C6EA}"/>
              </a:ext>
            </a:extLst>
          </p:cNvPr>
          <p:cNvSpPr txBox="1"/>
          <p:nvPr userDrawn="1"/>
        </p:nvSpPr>
        <p:spPr>
          <a:xfrm>
            <a:off x="8682441" y="6488669"/>
            <a:ext cx="544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3087F34-E2D8-5D40-B151-79C84C88B8BC}" type="slidenum">
              <a:rPr lang="en-US" sz="1000" smtClean="0">
                <a:latin typeface="+mj-lt"/>
              </a:rPr>
              <a:t>‹#›</a:t>
            </a:fld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249552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02317"/>
            <a:ext cx="8277344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455085"/>
            <a:ext cx="8345488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FD1B33-0D62-F642-BDD2-80FF016037E6}"/>
              </a:ext>
            </a:extLst>
          </p:cNvPr>
          <p:cNvSpPr txBox="1"/>
          <p:nvPr userDrawn="1"/>
        </p:nvSpPr>
        <p:spPr>
          <a:xfrm>
            <a:off x="8682441" y="6488669"/>
            <a:ext cx="544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3087F34-E2D8-5D40-B151-79C84C88B8BC}" type="slidenum">
              <a:rPr lang="en-US" sz="1000" smtClean="0">
                <a:latin typeface="+mj-lt"/>
              </a:rPr>
              <a:t>‹#›</a:t>
            </a:fld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418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Jerome Henry, Cisco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Jerome Henry, Cisco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Jerome Henry, Cisco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Jerome Henry, Cisco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Jerome Henry, Cisco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Jerome Henry, Cisco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Jerome Henry, Cisco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Jerome Henry, Cisco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Jerome Henry, Cisco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802.11-18/1940r1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iot-onboarding@ietf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Jerome Henry, Cisco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IoT Onboarding for 802.11</a:t>
            </a:r>
            <a:br>
              <a:rPr lang="en-GB" dirty="0"/>
            </a:b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2018-11-11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401774"/>
              </p:ext>
            </p:extLst>
          </p:nvPr>
        </p:nvGraphicFramePr>
        <p:xfrm>
          <a:off x="511175" y="2997200"/>
          <a:ext cx="7678738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Document" r:id="rId4" imgW="8255000" imgH="1346200" progId="Word.Document.8">
                  <p:embed/>
                </p:oleObj>
              </mc:Choice>
              <mc:Fallback>
                <p:oleObj name="Document" r:id="rId4" imgW="8255000" imgH="13462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2997200"/>
                        <a:ext cx="7678738" cy="124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Provisioning at Scale is not solved yet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03" y="3041127"/>
            <a:ext cx="299348" cy="29934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15FD12B-A107-0448-A5D2-7CDD3301E839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5878163" y="3363310"/>
            <a:ext cx="464880" cy="464413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D733462-ADD8-D549-B1EC-3289C387E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4157FEC-B55E-F246-A4C2-D5D12634A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D1E891B-81BD-144B-A639-32FF5B888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59666" y="3392906"/>
            <a:ext cx="355600" cy="355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63619B-EE2D-C545-8DBA-941DF714E271}"/>
              </a:ext>
            </a:extLst>
          </p:cNvPr>
          <p:cNvSpPr txBox="1"/>
          <p:nvPr/>
        </p:nvSpPr>
        <p:spPr>
          <a:xfrm>
            <a:off x="2617695" y="3605677"/>
            <a:ext cx="29177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Individual P2P communication and provisioning</a:t>
            </a:r>
          </a:p>
          <a:p>
            <a:r>
              <a:rPr lang="en-US" sz="1100" dirty="0">
                <a:solidFill>
                  <a:schemeClr val="tx1"/>
                </a:solidFill>
              </a:rPr>
              <a:t>(times n individual devices)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E3864D-BF7B-BD4A-A9BF-FA47CE81D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44" y="2933550"/>
            <a:ext cx="299348" cy="2993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1938B4-BEF2-7C44-8AB5-0018B547E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73" y="3552115"/>
            <a:ext cx="299348" cy="2993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D1189A-CEFC-1744-93FF-6307E3A5D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679" y="3552115"/>
            <a:ext cx="299348" cy="29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F90D9F-A833-7E46-B3C3-B214E54E0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44" y="3247316"/>
            <a:ext cx="299348" cy="299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E68C19-0F97-654D-B7A2-068151381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73" y="3238350"/>
            <a:ext cx="299348" cy="2993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06747A-FC11-274A-912B-6EE4024A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4" y="3247315"/>
            <a:ext cx="299348" cy="2993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C843A7E-F9CE-B04F-842A-87F5B5C86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974" y="3256280"/>
            <a:ext cx="299348" cy="2993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CEF63D-234D-204F-884A-489C4C848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938" y="2951480"/>
            <a:ext cx="299348" cy="2993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E79B86-5AFC-AB4C-B7FC-2D2A23E57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4" y="2942515"/>
            <a:ext cx="299348" cy="2993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DA2617-1DDF-174E-93CF-41B62FC37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339" y="2933550"/>
            <a:ext cx="299348" cy="299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A96B81-7ACC-1340-8E8F-C5A37D2AE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3" y="3543150"/>
            <a:ext cx="299348" cy="2993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4917B5-BCED-354F-B6D7-8AE7C53D3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867" y="3552115"/>
            <a:ext cx="299348" cy="299348"/>
          </a:xfrm>
          <a:prstGeom prst="rect">
            <a:avLst/>
          </a:prstGeom>
        </p:spPr>
      </p:pic>
      <p:sp>
        <p:nvSpPr>
          <p:cNvPr id="29" name="Rectangle 2">
            <a:extLst>
              <a:ext uri="{FF2B5EF4-FFF2-40B4-BE49-F238E27FC236}">
                <a16:creationId xmlns:a16="http://schemas.microsoft.com/office/drawing/2014/main" id="{06864DDD-39E5-104E-B552-A21D4D996B98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308100"/>
            <a:ext cx="7772400" cy="18034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“Individual scale” provisioning techniques only imperfectly solve the “building scale” case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Potential excessive airtime consumption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“Regular” 802.11 process vs “IoT” process mismatches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84EFC3-E5EF-D148-8B7F-9FD47AF3A0F3}"/>
              </a:ext>
            </a:extLst>
          </p:cNvPr>
          <p:cNvCxnSpPr/>
          <p:nvPr/>
        </p:nvCxnSpPr>
        <p:spPr bwMode="auto">
          <a:xfrm flipH="1">
            <a:off x="2794000" y="3517900"/>
            <a:ext cx="23876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0B53A4FD-11CC-1442-94B6-9D40F3EB1E18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65D7F908-8B7A-F346-8AA0-DE842498E522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10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349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Provisioning at Scale is not solved yet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03" y="3041127"/>
            <a:ext cx="299348" cy="29934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15FD12B-A107-0448-A5D2-7CDD3301E839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5878163" y="3363310"/>
            <a:ext cx="464880" cy="464413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D733462-ADD8-D549-B1EC-3289C387E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4157FEC-B55E-F246-A4C2-D5D12634A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D1E891B-81BD-144B-A639-32FF5B888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59666" y="3392906"/>
            <a:ext cx="355600" cy="355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63619B-EE2D-C545-8DBA-941DF714E271}"/>
              </a:ext>
            </a:extLst>
          </p:cNvPr>
          <p:cNvSpPr txBox="1"/>
          <p:nvPr/>
        </p:nvSpPr>
        <p:spPr>
          <a:xfrm>
            <a:off x="5056095" y="3923177"/>
            <a:ext cx="178446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Infrastructure needs to:</a:t>
            </a:r>
          </a:p>
          <a:p>
            <a:r>
              <a:rPr lang="en-US" sz="1100" dirty="0">
                <a:solidFill>
                  <a:schemeClr val="tx1"/>
                </a:solidFill>
              </a:rPr>
              <a:t>Advertise “IoT friendliness”</a:t>
            </a:r>
          </a:p>
          <a:p>
            <a:r>
              <a:rPr lang="en-US" sz="1100" dirty="0">
                <a:solidFill>
                  <a:schemeClr val="tx1"/>
                </a:solidFill>
              </a:rPr>
              <a:t>Automate provisioning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E3864D-BF7B-BD4A-A9BF-FA47CE81D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44" y="2933550"/>
            <a:ext cx="299348" cy="2993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1938B4-BEF2-7C44-8AB5-0018B547E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73" y="3552115"/>
            <a:ext cx="299348" cy="2993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D1189A-CEFC-1744-93FF-6307E3A5D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679" y="3552115"/>
            <a:ext cx="299348" cy="29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F90D9F-A833-7E46-B3C3-B214E54E0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44" y="3247316"/>
            <a:ext cx="299348" cy="299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E68C19-0F97-654D-B7A2-068151381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73" y="3238350"/>
            <a:ext cx="299348" cy="2993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06747A-FC11-274A-912B-6EE4024A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4" y="3247315"/>
            <a:ext cx="299348" cy="2993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C843A7E-F9CE-B04F-842A-87F5B5C86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974" y="3256280"/>
            <a:ext cx="299348" cy="2993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CEF63D-234D-204F-884A-489C4C848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938" y="2951480"/>
            <a:ext cx="299348" cy="2993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E79B86-5AFC-AB4C-B7FC-2D2A23E57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4" y="2942515"/>
            <a:ext cx="299348" cy="2993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DA2617-1DDF-174E-93CF-41B62FC37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339" y="2933550"/>
            <a:ext cx="299348" cy="299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A96B81-7ACC-1340-8E8F-C5A37D2AE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3" y="3543150"/>
            <a:ext cx="299348" cy="2993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4917B5-BCED-354F-B6D7-8AE7C53D3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867" y="3552115"/>
            <a:ext cx="299348" cy="299348"/>
          </a:xfrm>
          <a:prstGeom prst="rect">
            <a:avLst/>
          </a:prstGeom>
        </p:spPr>
      </p:pic>
      <p:sp>
        <p:nvSpPr>
          <p:cNvPr id="29" name="Rectangle 2">
            <a:extLst>
              <a:ext uri="{FF2B5EF4-FFF2-40B4-BE49-F238E27FC236}">
                <a16:creationId xmlns:a16="http://schemas.microsoft.com/office/drawing/2014/main" id="{06864DDD-39E5-104E-B552-A21D4D996B98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308100"/>
            <a:ext cx="7772400" cy="47879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For “building scale” provisioning, the awaking IoThing needs to detect “IoT SSIDs” through which inline automated onboarding mechanism may exist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r>
              <a:rPr lang="en-US" dirty="0">
                <a:solidFill>
                  <a:schemeClr val="tx1"/>
                </a:solidFill>
              </a:rPr>
              <a:t>802.11u, 802.11aq can advertise IoT support</a:t>
            </a:r>
          </a:p>
          <a:p>
            <a:r>
              <a:rPr lang="en-US" dirty="0">
                <a:solidFill>
                  <a:schemeClr val="tx1"/>
                </a:solidFill>
              </a:rPr>
              <a:t>Temporal tunnel could be used for secure provisioning (e.g. RFC 8110, EAP-TEAP-BRSKI, others)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C0B8AD58-9A53-DB4F-844A-853DAC84391F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C581BCB3-A252-2E43-8DCC-48CE31C6CBBF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11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8828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1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06864DDD-39E5-104E-B552-A21D4D996B98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308100"/>
            <a:ext cx="7772400" cy="47879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/>
              <a:t>802.11 messaging could be augmented to facilitate IoT onboarding at scale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Specific “IoT onboarding” values in 802.11u/</a:t>
            </a:r>
            <a:r>
              <a:rPr lang="en-US" kern="0" dirty="0" err="1">
                <a:solidFill>
                  <a:schemeClr val="tx1"/>
                </a:solidFill>
              </a:rPr>
              <a:t>aq</a:t>
            </a:r>
            <a:r>
              <a:rPr lang="en-US" kern="0" dirty="0">
                <a:solidFill>
                  <a:schemeClr val="tx1"/>
                </a:solidFill>
              </a:rPr>
              <a:t>, in beacons and probe responses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Options could be set to signal secure provisioning (e.g. EAP-TEAP-BRSKI, RFC 8110, others)</a:t>
            </a:r>
            <a:endParaRPr lang="en-US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3CDB7213-3345-7A4D-903F-42ADDE1CBE4C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BD205959-C039-234D-B0BA-151C50AD7C81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12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946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IoThing side Requirements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03" y="3041127"/>
            <a:ext cx="299348" cy="2993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63619B-EE2D-C545-8DBA-941DF714E271}"/>
              </a:ext>
            </a:extLst>
          </p:cNvPr>
          <p:cNvSpPr txBox="1"/>
          <p:nvPr/>
        </p:nvSpPr>
        <p:spPr>
          <a:xfrm>
            <a:off x="2366682" y="2219883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SSID1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3A90D4-5620-044D-B0E7-C4BFDE2F9F02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73529" y="2081306"/>
            <a:ext cx="3251200" cy="3251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E3864D-BF7B-BD4A-A9BF-FA47CE81D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44" y="2933550"/>
            <a:ext cx="299348" cy="2993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1938B4-BEF2-7C44-8AB5-0018B547E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73" y="3552115"/>
            <a:ext cx="299348" cy="2993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D1189A-CEFC-1744-93FF-6307E3A5D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679" y="3552115"/>
            <a:ext cx="299348" cy="29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F90D9F-A833-7E46-B3C3-B214E54E0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44" y="3247316"/>
            <a:ext cx="299348" cy="299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E68C19-0F97-654D-B7A2-068151381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73" y="3238350"/>
            <a:ext cx="299348" cy="2993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06747A-FC11-274A-912B-6EE4024A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4" y="3247315"/>
            <a:ext cx="299348" cy="2993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C843A7E-F9CE-B04F-842A-87F5B5C86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974" y="3256280"/>
            <a:ext cx="299348" cy="2993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CEF63D-234D-204F-884A-489C4C848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938" y="2951480"/>
            <a:ext cx="299348" cy="2993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E79B86-5AFC-AB4C-B7FC-2D2A23E57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4" y="2942515"/>
            <a:ext cx="299348" cy="2993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DA2617-1DDF-174E-93CF-41B62FC37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339" y="2933550"/>
            <a:ext cx="299348" cy="299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A96B81-7ACC-1340-8E8F-C5A37D2AE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3" y="3543150"/>
            <a:ext cx="299348" cy="2993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4917B5-BCED-354F-B6D7-8AE7C53D3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867" y="3552115"/>
            <a:ext cx="299348" cy="29934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04E2CCF-0D9E-C74C-8428-EBB166198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203" y="4783791"/>
            <a:ext cx="438685" cy="39407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798869F-4674-624A-ABB5-B6378EA9AD6D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072328" y="2255854"/>
            <a:ext cx="209575" cy="209364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DEF02CED-6D94-194F-B7B0-057C453014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BC0319-6B83-534E-B5AB-AAE5BB1943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36049A-08C8-5841-9A84-F4F5DFAAAFDE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968799" y="3053713"/>
            <a:ext cx="209575" cy="209364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2C11481-94BF-F444-ABEA-845912707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B9C7CE7-730D-0F46-9FC6-D6988C586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40CC622-71B9-E845-B9C3-D9827DF59D9B}"/>
              </a:ext>
            </a:extLst>
          </p:cNvPr>
          <p:cNvSpPr txBox="1"/>
          <p:nvPr/>
        </p:nvSpPr>
        <p:spPr>
          <a:xfrm>
            <a:off x="2770093" y="2668119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SSID2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4FF7A5-11BD-6A4D-A8FF-76CA0ED4E2B5}"/>
              </a:ext>
            </a:extLst>
          </p:cNvPr>
          <p:cNvSpPr txBox="1"/>
          <p:nvPr/>
        </p:nvSpPr>
        <p:spPr>
          <a:xfrm>
            <a:off x="932329" y="5420283"/>
            <a:ext cx="3305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2: IoT may need to determine the “correct” SSID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3FE1CDBF-8C84-994E-9F98-67DCAED9EED0}"/>
              </a:ext>
            </a:extLst>
          </p:cNvPr>
          <p:cNvSpPr txBox="1">
            <a:spLocks noChangeArrowheads="1"/>
          </p:cNvSpPr>
          <p:nvPr/>
        </p:nvSpPr>
        <p:spPr>
          <a:xfrm>
            <a:off x="3797300" y="1308100"/>
            <a:ext cx="4660900" cy="47879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/>
              <a:t>In multi-tenant scenarios, the IoThing needs to know the ‘right’ SSID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/>
              <a:t>“Honest neighbors” also should not want to onboard the Thing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This can be achieved when the infrastructure proves that it “knows” the IoThing</a:t>
            </a:r>
            <a:endParaRPr lang="en-US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BC811B28-52C0-4D4A-B196-D11471E89C29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66BBBC57-2168-3A46-8F55-1360E95F8973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13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5168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IoThing side Requirements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03" y="3041127"/>
            <a:ext cx="299348" cy="2993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63619B-EE2D-C545-8DBA-941DF714E271}"/>
              </a:ext>
            </a:extLst>
          </p:cNvPr>
          <p:cNvSpPr txBox="1"/>
          <p:nvPr/>
        </p:nvSpPr>
        <p:spPr>
          <a:xfrm>
            <a:off x="2366682" y="2219883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SSID1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98869F-4674-624A-ABB5-B6378EA9AD6D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072328" y="2255854"/>
            <a:ext cx="209575" cy="209364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DEF02CED-6D94-194F-B7B0-057C453014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BC0319-6B83-534E-B5AB-AAE5BB1943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36049A-08C8-5841-9A84-F4F5DFAAAFDE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968799" y="3053713"/>
            <a:ext cx="209575" cy="209364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2C11481-94BF-F444-ABEA-845912707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B9C7CE7-730D-0F46-9FC6-D6988C586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40CC622-71B9-E845-B9C3-D9827DF59D9B}"/>
              </a:ext>
            </a:extLst>
          </p:cNvPr>
          <p:cNvSpPr txBox="1"/>
          <p:nvPr/>
        </p:nvSpPr>
        <p:spPr>
          <a:xfrm>
            <a:off x="2770093" y="2668119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SSID2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4FF7A5-11BD-6A4D-A8FF-76CA0ED4E2B5}"/>
              </a:ext>
            </a:extLst>
          </p:cNvPr>
          <p:cNvSpPr txBox="1"/>
          <p:nvPr/>
        </p:nvSpPr>
        <p:spPr>
          <a:xfrm>
            <a:off x="106829" y="3553383"/>
            <a:ext cx="3305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2: IoT may need to determine the “correct” SSID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3FE1CDBF-8C84-994E-9F98-67DCAED9EED0}"/>
              </a:ext>
            </a:extLst>
          </p:cNvPr>
          <p:cNvSpPr txBox="1">
            <a:spLocks noChangeArrowheads="1"/>
          </p:cNvSpPr>
          <p:nvPr/>
        </p:nvSpPr>
        <p:spPr>
          <a:xfrm>
            <a:off x="3797300" y="1308100"/>
            <a:ext cx="4660900" cy="47879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/>
              <a:t>Requesting IoThing may position an “is it you” question in probe/association request frames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IoThing needs to add an identifier: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MAC address / serial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Vendor identifier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Public key (BRSKI, PKI)</a:t>
            </a:r>
            <a:endParaRPr lang="en-US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F60A93-E95D-EF47-A866-CBA8E3A9B273}"/>
              </a:ext>
            </a:extLst>
          </p:cNvPr>
          <p:cNvCxnSpPr/>
          <p:nvPr/>
        </p:nvCxnSpPr>
        <p:spPr bwMode="auto">
          <a:xfrm flipV="1">
            <a:off x="876300" y="2451100"/>
            <a:ext cx="1104900" cy="635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E3459A-ADA2-E94F-8EE2-BBF80F585257}"/>
              </a:ext>
            </a:extLst>
          </p:cNvPr>
          <p:cNvCxnSpPr/>
          <p:nvPr/>
        </p:nvCxnSpPr>
        <p:spPr bwMode="auto">
          <a:xfrm flipV="1">
            <a:off x="914400" y="3162300"/>
            <a:ext cx="1905000" cy="889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35A3115-3B2D-7048-AA1A-04AE51BB1C3A}"/>
              </a:ext>
            </a:extLst>
          </p:cNvPr>
          <p:cNvSpPr txBox="1"/>
          <p:nvPr/>
        </p:nvSpPr>
        <p:spPr>
          <a:xfrm rot="20790315">
            <a:off x="1033929" y="2829483"/>
            <a:ext cx="1303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Probe + “is it you?”</a:t>
            </a:r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BBC7A7D7-0EB0-C448-9921-CA3385F2DF6A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A693D5D9-90B1-9846-84F2-0FD9D419F848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14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17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IoThing Side Identifier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03" y="3041127"/>
            <a:ext cx="299348" cy="2993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63619B-EE2D-C545-8DBA-941DF714E271}"/>
              </a:ext>
            </a:extLst>
          </p:cNvPr>
          <p:cNvSpPr txBox="1"/>
          <p:nvPr/>
        </p:nvSpPr>
        <p:spPr>
          <a:xfrm>
            <a:off x="2366682" y="2219883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SSID1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98869F-4674-624A-ABB5-B6378EA9AD6D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072328" y="2255854"/>
            <a:ext cx="209575" cy="209364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DEF02CED-6D94-194F-B7B0-057C453014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BC0319-6B83-534E-B5AB-AAE5BB1943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36049A-08C8-5841-9A84-F4F5DFAAAFDE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968799" y="3053713"/>
            <a:ext cx="209575" cy="209364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2C11481-94BF-F444-ABEA-845912707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B9C7CE7-730D-0F46-9FC6-D6988C586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40CC622-71B9-E845-B9C3-D9827DF59D9B}"/>
              </a:ext>
            </a:extLst>
          </p:cNvPr>
          <p:cNvSpPr txBox="1"/>
          <p:nvPr/>
        </p:nvSpPr>
        <p:spPr>
          <a:xfrm>
            <a:off x="2770093" y="2668119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SSID2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4FF7A5-11BD-6A4D-A8FF-76CA0ED4E2B5}"/>
              </a:ext>
            </a:extLst>
          </p:cNvPr>
          <p:cNvSpPr txBox="1"/>
          <p:nvPr/>
        </p:nvSpPr>
        <p:spPr>
          <a:xfrm>
            <a:off x="106829" y="3553383"/>
            <a:ext cx="3305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2: IoT may need to determine the “correct” SSID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3FE1CDBF-8C84-994E-9F98-67DCAED9EED0}"/>
              </a:ext>
            </a:extLst>
          </p:cNvPr>
          <p:cNvSpPr txBox="1">
            <a:spLocks noChangeArrowheads="1"/>
          </p:cNvSpPr>
          <p:nvPr/>
        </p:nvSpPr>
        <p:spPr>
          <a:xfrm>
            <a:off x="3797300" y="1308100"/>
            <a:ext cx="4660900" cy="47879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/>
              <a:t>Some verticals will only need “what is that thing” value (object category)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Other verticals will need individual thing identification (thou </a:t>
            </a:r>
            <a:r>
              <a:rPr lang="en-US" kern="0" dirty="0" err="1">
                <a:solidFill>
                  <a:schemeClr val="tx1"/>
                </a:solidFill>
              </a:rPr>
              <a:t>shalst</a:t>
            </a:r>
            <a:r>
              <a:rPr lang="en-US" kern="0" dirty="0">
                <a:solidFill>
                  <a:schemeClr val="tx1"/>
                </a:solidFill>
              </a:rPr>
              <a:t> not onboard your neighbor lightbulb even if they use the same brand as yours)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Other verticals will mandate anti-spoofing provisions</a:t>
            </a:r>
            <a:endParaRPr lang="en-US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F60A93-E95D-EF47-A866-CBA8E3A9B273}"/>
              </a:ext>
            </a:extLst>
          </p:cNvPr>
          <p:cNvCxnSpPr/>
          <p:nvPr/>
        </p:nvCxnSpPr>
        <p:spPr bwMode="auto">
          <a:xfrm flipV="1">
            <a:off x="876300" y="2451100"/>
            <a:ext cx="1104900" cy="635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E3459A-ADA2-E94F-8EE2-BBF80F585257}"/>
              </a:ext>
            </a:extLst>
          </p:cNvPr>
          <p:cNvCxnSpPr/>
          <p:nvPr/>
        </p:nvCxnSpPr>
        <p:spPr bwMode="auto">
          <a:xfrm flipV="1">
            <a:off x="914400" y="3162300"/>
            <a:ext cx="1905000" cy="889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35A3115-3B2D-7048-AA1A-04AE51BB1C3A}"/>
              </a:ext>
            </a:extLst>
          </p:cNvPr>
          <p:cNvSpPr txBox="1"/>
          <p:nvPr/>
        </p:nvSpPr>
        <p:spPr>
          <a:xfrm rot="20790315">
            <a:off x="1033929" y="2829483"/>
            <a:ext cx="1303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Probe + “is it you?”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4578BF61-BA6A-9A47-9A59-EE1EC4C50426}"/>
              </a:ext>
            </a:extLst>
          </p:cNvPr>
          <p:cNvSpPr txBox="1">
            <a:spLocks noChangeArrowheads="1"/>
          </p:cNvSpPr>
          <p:nvPr/>
        </p:nvSpPr>
        <p:spPr>
          <a:xfrm>
            <a:off x="444500" y="5397500"/>
            <a:ext cx="8229600" cy="15621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kern="0" dirty="0"/>
              <a:t>These different requirements are great area of potential cooperation with the IETF BRSKI* effort</a:t>
            </a:r>
            <a:endParaRPr lang="en-GB" sz="2000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59E2EF-8AA0-C241-8324-9A59563FEC8E}"/>
              </a:ext>
            </a:extLst>
          </p:cNvPr>
          <p:cNvSpPr txBox="1"/>
          <p:nvPr/>
        </p:nvSpPr>
        <p:spPr>
          <a:xfrm>
            <a:off x="4254500" y="6261100"/>
            <a:ext cx="24416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*Bootstrapping Remote Secure Key Infrastructures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B7F65C-BFD9-C64D-8373-769D42C3672F}"/>
              </a:ext>
            </a:extLst>
          </p:cNvPr>
          <p:cNvSpPr txBox="1"/>
          <p:nvPr/>
        </p:nvSpPr>
        <p:spPr>
          <a:xfrm>
            <a:off x="112806" y="4028513"/>
            <a:ext cx="39228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2: AP only accepts the right client, with the right credentials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1B64919-6D5B-E64D-B91E-E23F44A3F1B7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1EFA53C8-5D93-734E-85EC-47886059F45E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15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7859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Side knowledge proof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03" y="3041127"/>
            <a:ext cx="299348" cy="2993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63619B-EE2D-C545-8DBA-941DF714E271}"/>
              </a:ext>
            </a:extLst>
          </p:cNvPr>
          <p:cNvSpPr txBox="1"/>
          <p:nvPr/>
        </p:nvSpPr>
        <p:spPr>
          <a:xfrm>
            <a:off x="2366682" y="2219883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SSID1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98869F-4674-624A-ABB5-B6378EA9AD6D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072328" y="2255854"/>
            <a:ext cx="209575" cy="209364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DEF02CED-6D94-194F-B7B0-057C453014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BC0319-6B83-534E-B5AB-AAE5BB1943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36049A-08C8-5841-9A84-F4F5DFAAAFDE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968799" y="3053713"/>
            <a:ext cx="209575" cy="209364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2C11481-94BF-F444-ABEA-845912707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B9C7CE7-730D-0F46-9FC6-D6988C586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40CC622-71B9-E845-B9C3-D9827DF59D9B}"/>
              </a:ext>
            </a:extLst>
          </p:cNvPr>
          <p:cNvSpPr txBox="1"/>
          <p:nvPr/>
        </p:nvSpPr>
        <p:spPr>
          <a:xfrm>
            <a:off x="2770093" y="2668119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SSID2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4FF7A5-11BD-6A4D-A8FF-76CA0ED4E2B5}"/>
              </a:ext>
            </a:extLst>
          </p:cNvPr>
          <p:cNvSpPr txBox="1"/>
          <p:nvPr/>
        </p:nvSpPr>
        <p:spPr>
          <a:xfrm>
            <a:off x="106829" y="3553383"/>
            <a:ext cx="3305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2: IoT may need to determine the “correct” SSID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3FE1CDBF-8C84-994E-9F98-67DCAED9EED0}"/>
              </a:ext>
            </a:extLst>
          </p:cNvPr>
          <p:cNvSpPr txBox="1">
            <a:spLocks noChangeArrowheads="1"/>
          </p:cNvSpPr>
          <p:nvPr/>
        </p:nvSpPr>
        <p:spPr>
          <a:xfrm>
            <a:off x="3797300" y="1308100"/>
            <a:ext cx="4660900" cy="47879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/>
              <a:t>The AP can return a sign, or proof of knowledge, confirming that the IoThing communicates with the ‘right’ SSID: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Complementary value (e.g. serial)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Bloom filter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BRSKI Voucher, PKI</a:t>
            </a:r>
            <a:endParaRPr lang="en-US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E3459A-ADA2-E94F-8EE2-BBF80F585257}"/>
              </a:ext>
            </a:extLst>
          </p:cNvPr>
          <p:cNvCxnSpPr/>
          <p:nvPr/>
        </p:nvCxnSpPr>
        <p:spPr bwMode="auto">
          <a:xfrm flipV="1">
            <a:off x="914400" y="3162300"/>
            <a:ext cx="1905000" cy="889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35A3115-3B2D-7048-AA1A-04AE51BB1C3A}"/>
              </a:ext>
            </a:extLst>
          </p:cNvPr>
          <p:cNvSpPr txBox="1"/>
          <p:nvPr/>
        </p:nvSpPr>
        <p:spPr>
          <a:xfrm rot="21355285">
            <a:off x="1089720" y="2956484"/>
            <a:ext cx="1420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Proof that I know you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4578BF61-BA6A-9A47-9A59-EE1EC4C50426}"/>
              </a:ext>
            </a:extLst>
          </p:cNvPr>
          <p:cNvSpPr txBox="1">
            <a:spLocks noChangeArrowheads="1"/>
          </p:cNvSpPr>
          <p:nvPr/>
        </p:nvSpPr>
        <p:spPr>
          <a:xfrm>
            <a:off x="444500" y="5397500"/>
            <a:ext cx="8229600" cy="15621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kern="0" dirty="0"/>
              <a:t>Complementary value, bloom filter are for IoThing level 2 needs,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kern="0" dirty="0"/>
              <a:t>PKI, BRSKI can fulfill infrastructure level 2 needs</a:t>
            </a:r>
            <a:endParaRPr lang="en-GB" sz="2000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kern="0" dirty="0"/>
          </a:p>
        </p:txBody>
      </p:sp>
      <p:sp>
        <p:nvSpPr>
          <p:cNvPr id="2" name="&quot;No&quot; Symbol 1">
            <a:extLst>
              <a:ext uri="{FF2B5EF4-FFF2-40B4-BE49-F238E27FC236}">
                <a16:creationId xmlns:a16="http://schemas.microsoft.com/office/drawing/2014/main" id="{9062143F-39C6-4C4F-B702-8A1DCB2C92E0}"/>
              </a:ext>
            </a:extLst>
          </p:cNvPr>
          <p:cNvSpPr/>
          <p:nvPr/>
        </p:nvSpPr>
        <p:spPr bwMode="auto">
          <a:xfrm>
            <a:off x="1714500" y="2387600"/>
            <a:ext cx="304800" cy="266700"/>
          </a:xfrm>
          <a:prstGeom prst="noSmoking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5C9D8B-92D6-0B4A-80E1-4040090F79F7}"/>
              </a:ext>
            </a:extLst>
          </p:cNvPr>
          <p:cNvSpPr txBox="1"/>
          <p:nvPr/>
        </p:nvSpPr>
        <p:spPr>
          <a:xfrm rot="20790315">
            <a:off x="1362297" y="2156384"/>
            <a:ext cx="6976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No proof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7C2FED-66F2-BA4D-BCE6-884829744F70}"/>
              </a:ext>
            </a:extLst>
          </p:cNvPr>
          <p:cNvSpPr txBox="1"/>
          <p:nvPr/>
        </p:nvSpPr>
        <p:spPr>
          <a:xfrm>
            <a:off x="112806" y="4028513"/>
            <a:ext cx="39228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2: AP only accepts the right client, with the right credentials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8072612-E4B0-7546-87CB-46DD2C73BDD5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FBA83CE8-823F-6840-9F9F-C5175D87E2AF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16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05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Side knowledge proof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03" y="3041127"/>
            <a:ext cx="299348" cy="29934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436049A-08C8-5841-9A84-F4F5DFAAAFDE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2968799" y="3053713"/>
            <a:ext cx="209575" cy="209364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2C11481-94BF-F444-ABEA-845912707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B9C7CE7-730D-0F46-9FC6-D6988C586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chemeClr val="tx1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40CC622-71B9-E845-B9C3-D9827DF59D9B}"/>
              </a:ext>
            </a:extLst>
          </p:cNvPr>
          <p:cNvSpPr txBox="1"/>
          <p:nvPr/>
        </p:nvSpPr>
        <p:spPr>
          <a:xfrm>
            <a:off x="2770093" y="2668119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SSID2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4FF7A5-11BD-6A4D-A8FF-76CA0ED4E2B5}"/>
              </a:ext>
            </a:extLst>
          </p:cNvPr>
          <p:cNvSpPr txBox="1"/>
          <p:nvPr/>
        </p:nvSpPr>
        <p:spPr>
          <a:xfrm>
            <a:off x="233829" y="2042083"/>
            <a:ext cx="3305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2: IoT may need to determine the “correct” SSID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3FE1CDBF-8C84-994E-9F98-67DCAED9EED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4254500"/>
            <a:ext cx="8318500" cy="18415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/>
              <a:t>If the proof is given at the probe phase, the AP may need to go search for an answer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This process may require a comeback phase</a:t>
            </a:r>
            <a:endParaRPr lang="en-US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E3459A-ADA2-E94F-8EE2-BBF80F585257}"/>
              </a:ext>
            </a:extLst>
          </p:cNvPr>
          <p:cNvCxnSpPr>
            <a:cxnSpLocks/>
          </p:cNvCxnSpPr>
          <p:nvPr/>
        </p:nvCxnSpPr>
        <p:spPr bwMode="auto">
          <a:xfrm>
            <a:off x="914400" y="3162300"/>
            <a:ext cx="1905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6744CB-A742-5541-B731-66CB1DA266C7}"/>
              </a:ext>
            </a:extLst>
          </p:cNvPr>
          <p:cNvCxnSpPr>
            <a:cxnSpLocks/>
          </p:cNvCxnSpPr>
          <p:nvPr/>
        </p:nvCxnSpPr>
        <p:spPr bwMode="auto">
          <a:xfrm>
            <a:off x="927100" y="3530600"/>
            <a:ext cx="1905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FC75E16-CF0B-2744-9E0F-9F912246F7D4}"/>
              </a:ext>
            </a:extLst>
          </p:cNvPr>
          <p:cNvCxnSpPr>
            <a:cxnSpLocks/>
          </p:cNvCxnSpPr>
          <p:nvPr/>
        </p:nvCxnSpPr>
        <p:spPr bwMode="auto">
          <a:xfrm>
            <a:off x="965200" y="3962400"/>
            <a:ext cx="1905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FBE5A07-DD32-7C43-A93C-D1156B877885}"/>
              </a:ext>
            </a:extLst>
          </p:cNvPr>
          <p:cNvCxnSpPr>
            <a:cxnSpLocks/>
          </p:cNvCxnSpPr>
          <p:nvPr/>
        </p:nvCxnSpPr>
        <p:spPr bwMode="auto">
          <a:xfrm>
            <a:off x="977900" y="4330700"/>
            <a:ext cx="1905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DBEEF96-EE7F-C546-9762-415F44ADF8FC}"/>
              </a:ext>
            </a:extLst>
          </p:cNvPr>
          <p:cNvSpPr txBox="1"/>
          <p:nvPr/>
        </p:nvSpPr>
        <p:spPr>
          <a:xfrm>
            <a:off x="1503829" y="2931083"/>
            <a:ext cx="7072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Is it you?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A65D43-DB7E-014C-A6CC-48A4DAC07794}"/>
              </a:ext>
            </a:extLst>
          </p:cNvPr>
          <p:cNvSpPr txBox="1"/>
          <p:nvPr/>
        </p:nvSpPr>
        <p:spPr>
          <a:xfrm>
            <a:off x="1262529" y="3286683"/>
            <a:ext cx="1446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Response + comeback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69B8DD-A79F-BD4E-8A5B-BB37B67C4F59}"/>
              </a:ext>
            </a:extLst>
          </p:cNvPr>
          <p:cNvSpPr txBox="1"/>
          <p:nvPr/>
        </p:nvSpPr>
        <p:spPr>
          <a:xfrm>
            <a:off x="1237129" y="4086783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Response + proof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326E32-1EE5-EE41-8CF9-6F9B6F3B261C}"/>
              </a:ext>
            </a:extLst>
          </p:cNvPr>
          <p:cNvSpPr txBox="1"/>
          <p:nvPr/>
        </p:nvSpPr>
        <p:spPr>
          <a:xfrm>
            <a:off x="1516529" y="3718483"/>
            <a:ext cx="7072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Is it you?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7C4ED30-0652-8945-A22C-CFC66E84003B}"/>
              </a:ext>
            </a:extLst>
          </p:cNvPr>
          <p:cNvCxnSpPr>
            <a:cxnSpLocks/>
          </p:cNvCxnSpPr>
          <p:nvPr/>
        </p:nvCxnSpPr>
        <p:spPr bwMode="auto">
          <a:xfrm>
            <a:off x="3784600" y="3683000"/>
            <a:ext cx="1905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95A5684-EC9D-774A-B405-B1418DB95995}"/>
              </a:ext>
            </a:extLst>
          </p:cNvPr>
          <p:cNvSpPr txBox="1"/>
          <p:nvPr/>
        </p:nvSpPr>
        <p:spPr>
          <a:xfrm>
            <a:off x="3840629" y="3400983"/>
            <a:ext cx="16065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Backend proof collection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A53A6A8-89B5-1344-A6CC-D70C638D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181" y="3366994"/>
            <a:ext cx="572247" cy="572247"/>
          </a:xfrm>
          <a:prstGeom prst="rect">
            <a:avLst/>
          </a:prstGeom>
        </p:spPr>
      </p:pic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75B25A48-79FB-9B4A-8E5D-92F4661D0F31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42" name="Slide Number Placeholder 3">
            <a:extLst>
              <a:ext uri="{FF2B5EF4-FFF2-40B4-BE49-F238E27FC236}">
                <a16:creationId xmlns:a16="http://schemas.microsoft.com/office/drawing/2014/main" id="{9C29408D-FC42-844F-9E3F-43B5B2013986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17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3236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2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06864DDD-39E5-104E-B552-A21D4D996B98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308100"/>
            <a:ext cx="7772400" cy="47879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Specific “IoT identifiers” fields could be added to probe/association requests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Identifiers may be associated with exchange type (in following slides)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AP probe/association response could include comeback values, proof IE values</a:t>
            </a:r>
            <a:endParaRPr lang="en-US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40403-12FA-BA4B-A3E2-B530DFD92555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4F08998-1E21-EC47-8195-A93E61DBFAA2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18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1901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3 for Secure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384" y="3310068"/>
            <a:ext cx="493517" cy="4935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15FD12B-A107-0448-A5D2-7CDD3301E839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5878163" y="3363310"/>
            <a:ext cx="464880" cy="464413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D733462-ADD8-D549-B1EC-3289C387E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4157FEC-B55E-F246-A4C2-D5D12634A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D1E891B-81BD-144B-A639-32FF5B888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59666" y="3392906"/>
            <a:ext cx="355600" cy="35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58F530-BD5C-D140-BFF9-9F9322C00D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56489" y="3446694"/>
            <a:ext cx="355600" cy="35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8B9556-3295-FB42-B84A-BF3E0F55117E}"/>
              </a:ext>
            </a:extLst>
          </p:cNvPr>
          <p:cNvSpPr txBox="1"/>
          <p:nvPr/>
        </p:nvSpPr>
        <p:spPr>
          <a:xfrm>
            <a:off x="681319" y="3950072"/>
            <a:ext cx="30332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3: prove that you are allowed to onboard 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63619B-EE2D-C545-8DBA-941DF714E271}"/>
              </a:ext>
            </a:extLst>
          </p:cNvPr>
          <p:cNvSpPr txBox="1"/>
          <p:nvPr/>
        </p:nvSpPr>
        <p:spPr>
          <a:xfrm>
            <a:off x="4849907" y="3914214"/>
            <a:ext cx="28969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3: prove that you are allowed to onboard, 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and were not tampered with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A1EF01-4D01-3149-B1A9-77AEB2BFAAE2}"/>
              </a:ext>
            </a:extLst>
          </p:cNvPr>
          <p:cNvSpPr txBox="1"/>
          <p:nvPr/>
        </p:nvSpPr>
        <p:spPr>
          <a:xfrm>
            <a:off x="5199530" y="2721906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AAA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FADE1F-2B12-7E40-A096-8978C3E4B58B}"/>
              </a:ext>
            </a:extLst>
          </p:cNvPr>
          <p:cNvSpPr txBox="1"/>
          <p:nvPr/>
        </p:nvSpPr>
        <p:spPr>
          <a:xfrm>
            <a:off x="5656729" y="2721906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Registrar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7033E4-5629-654A-9418-FB1E4CD4F4CD}"/>
              </a:ext>
            </a:extLst>
          </p:cNvPr>
          <p:cNvSpPr txBox="1"/>
          <p:nvPr/>
        </p:nvSpPr>
        <p:spPr>
          <a:xfrm>
            <a:off x="6338047" y="2730870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MASA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6FE360-EA36-0143-998D-4A8245EBFD22}"/>
              </a:ext>
            </a:extLst>
          </p:cNvPr>
          <p:cNvSpPr txBox="1"/>
          <p:nvPr/>
        </p:nvSpPr>
        <p:spPr>
          <a:xfrm>
            <a:off x="7494494" y="2094376"/>
            <a:ext cx="984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Manufacturer 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FC95C3A0-A9FF-274C-9503-7062116C084A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371600"/>
            <a:ext cx="8318500" cy="47244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/>
              <a:t>For higher security networks, and/or critical objects, a third level of security may be needed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kern="0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kern="0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kern="0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kern="0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kern="0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IoThing may need anti-evil twin protection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>
                <a:solidFill>
                  <a:schemeClr val="tx1"/>
                </a:solidFill>
              </a:rPr>
              <a:t>Network may need anti-tempering (open boxes) measures for new </a:t>
            </a:r>
            <a:r>
              <a:rPr lang="en-US" kern="0" dirty="0" err="1">
                <a:solidFill>
                  <a:schemeClr val="tx1"/>
                </a:solidFill>
              </a:rPr>
              <a:t>IoThings</a:t>
            </a:r>
            <a:endParaRPr lang="en-US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A204A1CE-0390-D045-8D11-E9BEE84538DA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7402B11A-2640-FD45-8B89-7B8E67E876DE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19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87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Jerome Henry, Cisco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document presents challenges around IoT onboarding for 802.11 based on IETF BRSKI work, and suggests a few areas of possible cooperation between 802.11 and IETF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51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3 for Secure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384" y="3310068"/>
            <a:ext cx="493517" cy="4935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15FD12B-A107-0448-A5D2-7CDD3301E839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5878163" y="3363310"/>
            <a:ext cx="464880" cy="464413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D733462-ADD8-D549-B1EC-3289C387E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4157FEC-B55E-F246-A4C2-D5D12634A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D1E891B-81BD-144B-A639-32FF5B888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59666" y="3392906"/>
            <a:ext cx="355600" cy="35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58F530-BD5C-D140-BFF9-9F9322C00D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56489" y="3446694"/>
            <a:ext cx="355600" cy="35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8B9556-3295-FB42-B84A-BF3E0F55117E}"/>
              </a:ext>
            </a:extLst>
          </p:cNvPr>
          <p:cNvSpPr txBox="1"/>
          <p:nvPr/>
        </p:nvSpPr>
        <p:spPr>
          <a:xfrm>
            <a:off x="681319" y="3950072"/>
            <a:ext cx="30332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3: prove that you are allowed to onboard 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63619B-EE2D-C545-8DBA-941DF714E271}"/>
              </a:ext>
            </a:extLst>
          </p:cNvPr>
          <p:cNvSpPr txBox="1"/>
          <p:nvPr/>
        </p:nvSpPr>
        <p:spPr>
          <a:xfrm>
            <a:off x="4849907" y="3914214"/>
            <a:ext cx="28969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3: prove that you are allowed to onboard, 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and were not tampered with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28CBE8-C757-AA47-8EDD-7EAB227D85A9}"/>
              </a:ext>
            </a:extLst>
          </p:cNvPr>
          <p:cNvSpPr txBox="1"/>
          <p:nvPr/>
        </p:nvSpPr>
        <p:spPr>
          <a:xfrm>
            <a:off x="1133289" y="4455830"/>
            <a:ext cx="324800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IoThing provides a public cert</a:t>
            </a:r>
          </a:p>
          <a:p>
            <a:r>
              <a:rPr lang="en-US" sz="1100" dirty="0">
                <a:solidFill>
                  <a:schemeClr val="tx1"/>
                </a:solidFill>
              </a:rPr>
              <a:t>Cert is verified by MASA/Manufacturer and approved</a:t>
            </a:r>
          </a:p>
          <a:p>
            <a:r>
              <a:rPr lang="en-US" sz="1100" dirty="0">
                <a:solidFill>
                  <a:schemeClr val="tx1"/>
                </a:solidFill>
              </a:rPr>
              <a:t>Proof of ownership is returned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366A55-5B5A-E44E-B980-24B8EF568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411" y="2254624"/>
            <a:ext cx="572247" cy="572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D59724-0329-AD4A-B80B-A68668C7A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681" y="1627094"/>
            <a:ext cx="572247" cy="5722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A1EE72-AC3F-2B4C-BA8D-01E359208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705" y="2254624"/>
            <a:ext cx="572247" cy="572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4D5CCD-2318-C84E-AA89-E5C92FE7A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117" y="2245659"/>
            <a:ext cx="572247" cy="5722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A1EF01-4D01-3149-B1A9-77AEB2BFAAE2}"/>
              </a:ext>
            </a:extLst>
          </p:cNvPr>
          <p:cNvSpPr txBox="1"/>
          <p:nvPr/>
        </p:nvSpPr>
        <p:spPr>
          <a:xfrm>
            <a:off x="5199530" y="2721906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AAA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FADE1F-2B12-7E40-A096-8978C3E4B58B}"/>
              </a:ext>
            </a:extLst>
          </p:cNvPr>
          <p:cNvSpPr txBox="1"/>
          <p:nvPr/>
        </p:nvSpPr>
        <p:spPr>
          <a:xfrm>
            <a:off x="5656729" y="2721906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Registrar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7033E4-5629-654A-9418-FB1E4CD4F4CD}"/>
              </a:ext>
            </a:extLst>
          </p:cNvPr>
          <p:cNvSpPr txBox="1"/>
          <p:nvPr/>
        </p:nvSpPr>
        <p:spPr>
          <a:xfrm>
            <a:off x="6338047" y="2730870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MASA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6FE360-EA36-0143-998D-4A8245EBFD22}"/>
              </a:ext>
            </a:extLst>
          </p:cNvPr>
          <p:cNvSpPr txBox="1"/>
          <p:nvPr/>
        </p:nvSpPr>
        <p:spPr>
          <a:xfrm>
            <a:off x="7494494" y="2094376"/>
            <a:ext cx="984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Manufacturer 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E0803B3C-C085-F049-929D-9C005438C4D4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5092700"/>
            <a:ext cx="8318500" cy="10033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kern="0" dirty="0"/>
              <a:t>BRSKI allows for such level 3 requirements on both sides</a:t>
            </a:r>
            <a:endParaRPr lang="en-US" dirty="0">
              <a:solidFill>
                <a:schemeClr val="tx1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6C6942-566E-8043-9901-FBF3EC9D224C}"/>
              </a:ext>
            </a:extLst>
          </p:cNvPr>
          <p:cNvCxnSpPr/>
          <p:nvPr/>
        </p:nvCxnSpPr>
        <p:spPr bwMode="auto">
          <a:xfrm>
            <a:off x="3073400" y="3632200"/>
            <a:ext cx="22225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AA42B8C-D031-6449-BD00-0D363EE8A97B}"/>
              </a:ext>
            </a:extLst>
          </p:cNvPr>
          <p:cNvCxnSpPr>
            <a:cxnSpLocks/>
          </p:cNvCxnSpPr>
          <p:nvPr/>
        </p:nvCxnSpPr>
        <p:spPr bwMode="auto">
          <a:xfrm flipV="1">
            <a:off x="5448300" y="3048000"/>
            <a:ext cx="0" cy="2159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080DCFB-F771-CA46-9EDD-244AA4573333}"/>
              </a:ext>
            </a:extLst>
          </p:cNvPr>
          <p:cNvCxnSpPr>
            <a:cxnSpLocks/>
          </p:cNvCxnSpPr>
          <p:nvPr/>
        </p:nvCxnSpPr>
        <p:spPr bwMode="auto">
          <a:xfrm>
            <a:off x="5397500" y="2146300"/>
            <a:ext cx="19558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534BC5-9D50-A442-A55E-03D13B1B834F}"/>
              </a:ext>
            </a:extLst>
          </p:cNvPr>
          <p:cNvCxnSpPr>
            <a:cxnSpLocks/>
          </p:cNvCxnSpPr>
          <p:nvPr/>
        </p:nvCxnSpPr>
        <p:spPr bwMode="auto">
          <a:xfrm>
            <a:off x="5740400" y="3048000"/>
            <a:ext cx="21336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29B24C-42E7-F440-988E-0DFECEDA5F09}"/>
              </a:ext>
            </a:extLst>
          </p:cNvPr>
          <p:cNvCxnSpPr>
            <a:cxnSpLocks/>
          </p:cNvCxnSpPr>
          <p:nvPr/>
        </p:nvCxnSpPr>
        <p:spPr bwMode="auto">
          <a:xfrm flipV="1">
            <a:off x="5702300" y="3098800"/>
            <a:ext cx="0" cy="2159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5C70BF6-98A9-4D49-9B1C-B7D1A49415BF}"/>
              </a:ext>
            </a:extLst>
          </p:cNvPr>
          <p:cNvCxnSpPr/>
          <p:nvPr/>
        </p:nvCxnSpPr>
        <p:spPr bwMode="auto">
          <a:xfrm>
            <a:off x="3086100" y="4381500"/>
            <a:ext cx="22225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4831A31F-16CE-9843-9172-C59AD16E5CFA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D0C80F78-8AAB-0243-BB48-7987C953CB7A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20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7862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B21C-435E-2645-BC2F-83E781DF4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08" y="915535"/>
            <a:ext cx="8345488" cy="731837"/>
          </a:xfrm>
        </p:spPr>
        <p:txBody>
          <a:bodyPr/>
          <a:lstStyle/>
          <a:p>
            <a:r>
              <a:rPr lang="en-US" dirty="0"/>
              <a:t>Approaches to onboarding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FB95BA-F310-6649-9C74-7D021B08B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996604"/>
              </p:ext>
            </p:extLst>
          </p:nvPr>
        </p:nvGraphicFramePr>
        <p:xfrm>
          <a:off x="212796" y="1835151"/>
          <a:ext cx="8563201" cy="37895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1319">
                  <a:extLst>
                    <a:ext uri="{9D8B030D-6E8A-4147-A177-3AD203B41FA5}">
                      <a16:colId xmlns:a16="http://schemas.microsoft.com/office/drawing/2014/main" val="2565129476"/>
                    </a:ext>
                  </a:extLst>
                </a:gridCol>
                <a:gridCol w="674915">
                  <a:extLst>
                    <a:ext uri="{9D8B030D-6E8A-4147-A177-3AD203B41FA5}">
                      <a16:colId xmlns:a16="http://schemas.microsoft.com/office/drawing/2014/main" val="4236255655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1562272406"/>
                    </a:ext>
                  </a:extLst>
                </a:gridCol>
                <a:gridCol w="1303282">
                  <a:extLst>
                    <a:ext uri="{9D8B030D-6E8A-4147-A177-3AD203B41FA5}">
                      <a16:colId xmlns:a16="http://schemas.microsoft.com/office/drawing/2014/main" val="1556747799"/>
                    </a:ext>
                  </a:extLst>
                </a:gridCol>
                <a:gridCol w="1273004">
                  <a:extLst>
                    <a:ext uri="{9D8B030D-6E8A-4147-A177-3AD203B41FA5}">
                      <a16:colId xmlns:a16="http://schemas.microsoft.com/office/drawing/2014/main" val="183767116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27182535"/>
                    </a:ext>
                  </a:extLst>
                </a:gridCol>
                <a:gridCol w="1322910">
                  <a:extLst>
                    <a:ext uri="{9D8B030D-6E8A-4147-A177-3AD203B41FA5}">
                      <a16:colId xmlns:a16="http://schemas.microsoft.com/office/drawing/2014/main" val="3197048207"/>
                    </a:ext>
                  </a:extLst>
                </a:gridCol>
              </a:tblGrid>
              <a:tr h="515343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WPS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Simple Serial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DPP /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WiFI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Easy Connect </a:t>
                      </a:r>
                      <a:r>
                        <a:rPr lang="en-US" sz="1200" baseline="30000" dirty="0">
                          <a:solidFill>
                            <a:schemeClr val="bg1"/>
                          </a:solidFill>
                        </a:rPr>
                        <a:t>tm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BRSKI w/ sales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BRSKI no sales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BRSKI with POP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577515"/>
                  </a:ext>
                </a:extLst>
              </a:tr>
              <a:tr h="449335">
                <a:tc>
                  <a:txBody>
                    <a:bodyPr/>
                    <a:lstStyle/>
                    <a:p>
                      <a:r>
                        <a:rPr lang="en-US" sz="1200" dirty="0"/>
                        <a:t>Correct Network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942096"/>
                  </a:ext>
                </a:extLst>
              </a:tr>
              <a:tr h="449335">
                <a:tc>
                  <a:txBody>
                    <a:bodyPr/>
                    <a:lstStyle/>
                    <a:p>
                      <a:r>
                        <a:rPr lang="en-US" sz="1200" dirty="0"/>
                        <a:t>Onboard without </a:t>
                      </a:r>
                    </a:p>
                    <a:p>
                      <a:r>
                        <a:rPr lang="en-US" sz="1200" dirty="0"/>
                        <a:t>Internet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310307"/>
                  </a:ext>
                </a:extLst>
              </a:tr>
              <a:tr h="269601">
                <a:tc>
                  <a:txBody>
                    <a:bodyPr/>
                    <a:lstStyle/>
                    <a:p>
                      <a:r>
                        <a:rPr lang="en-US" sz="1200" dirty="0"/>
                        <a:t>Proof of ownership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298322"/>
                  </a:ext>
                </a:extLst>
              </a:tr>
              <a:tr h="269601">
                <a:tc>
                  <a:txBody>
                    <a:bodyPr/>
                    <a:lstStyle/>
                    <a:p>
                      <a:r>
                        <a:rPr lang="en-US" sz="1200" dirty="0"/>
                        <a:t>Supply chain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150754"/>
                  </a:ext>
                </a:extLst>
              </a:tr>
              <a:tr h="269601">
                <a:tc>
                  <a:txBody>
                    <a:bodyPr/>
                    <a:lstStyle/>
                    <a:p>
                      <a:r>
                        <a:rPr lang="en-US" sz="1200"/>
                        <a:t>Hands free*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719249"/>
                  </a:ext>
                </a:extLst>
              </a:tr>
              <a:tr h="269601">
                <a:tc>
                  <a:txBody>
                    <a:bodyPr/>
                    <a:lstStyle/>
                    <a:p>
                      <a:r>
                        <a:rPr lang="en-US" sz="1200"/>
                        <a:t>Well secured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Maybe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Yes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949951"/>
                  </a:ext>
                </a:extLst>
              </a:tr>
              <a:tr h="449335">
                <a:tc>
                  <a:txBody>
                    <a:bodyPr/>
                    <a:lstStyle/>
                    <a:p>
                      <a:r>
                        <a:rPr lang="en-US" sz="1200"/>
                        <a:t>Status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Here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Not planned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Std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Partially standardized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Partially standardized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Beginning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702440"/>
                  </a:ext>
                </a:extLst>
              </a:tr>
              <a:tr h="348133">
                <a:tc>
                  <a:txBody>
                    <a:bodyPr/>
                    <a:lstStyle/>
                    <a:p>
                      <a:r>
                        <a:rPr lang="en-US" sz="1200" dirty="0"/>
                        <a:t>Key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Ser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Asym</a:t>
                      </a:r>
                      <a:r>
                        <a:rPr lang="en-US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X.509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X.509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X.509 + private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354820"/>
                  </a:ext>
                </a:extLst>
              </a:tr>
              <a:tr h="348133">
                <a:tc>
                  <a:txBody>
                    <a:bodyPr/>
                    <a:lstStyle/>
                    <a:p>
                      <a:r>
                        <a:rPr lang="en-US" sz="1200" dirty="0"/>
                        <a:t>Manufacturing </a:t>
                      </a:r>
                    </a:p>
                    <a:p>
                      <a:r>
                        <a:rPr lang="en-US" sz="1200" dirty="0"/>
                        <a:t>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Nvram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Serial#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Public Key + label/BOM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Cert+Back</a:t>
                      </a:r>
                      <a:r>
                        <a:rPr lang="en-US" sz="1200" dirty="0"/>
                        <a:t> End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Cert+label</a:t>
                      </a:r>
                      <a:r>
                        <a:rPr lang="en-US" sz="1200" dirty="0"/>
                        <a:t>/BOM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66109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24E5986-B1AE-BE41-A1BC-43E489E61FB4}"/>
              </a:ext>
            </a:extLst>
          </p:cNvPr>
          <p:cNvSpPr txBox="1"/>
          <p:nvPr/>
        </p:nvSpPr>
        <p:spPr>
          <a:xfrm>
            <a:off x="5227481" y="5700906"/>
            <a:ext cx="33409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+mn-lt"/>
              </a:rPr>
              <a:t>*Hands free = no label or BOM integration</a:t>
            </a:r>
          </a:p>
          <a:p>
            <a:r>
              <a:rPr lang="en-US" sz="1000" dirty="0">
                <a:solidFill>
                  <a:schemeClr val="tx1"/>
                </a:solidFill>
                <a:latin typeface="+mn-lt"/>
              </a:rPr>
              <a:t>**Assumes protection of proof of ownership</a:t>
            </a:r>
          </a:p>
          <a:p>
            <a:r>
              <a:rPr lang="en-US" sz="1000" dirty="0">
                <a:solidFill>
                  <a:schemeClr val="tx1"/>
                </a:solidFill>
                <a:latin typeface="+mn-lt"/>
              </a:rPr>
              <a:t>***Assumes Internet access to enterprise AAA at some point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5306B-9F24-454B-9590-961550F8BD10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8CD1D0-F8D9-CF40-8D9A-0553A328E26B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21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826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2E3E-94CD-40A6-8D00-65219088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0EEF6-D625-42AD-8B98-9E2800E526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B77F-B625-49D7-ACCC-A65C0C6309F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Jerome Henry, Cisco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EEA5B4-D477-40A0-9187-4B72BCD2E5A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49338E-87B6-4593-A298-DD7D0FD47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17784"/>
            <a:ext cx="7770813" cy="427663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IoT onboarding presents new requirements for 802.11 exchanges</a:t>
            </a:r>
          </a:p>
          <a:p>
            <a:pPr>
              <a:buFont typeface="Arial" charset="0"/>
              <a:buChar char="•"/>
            </a:pPr>
            <a:r>
              <a:rPr lang="en-US" dirty="0"/>
              <a:t>Collaboration with IETF may help better refine the associated needs for 802.11</a:t>
            </a:r>
          </a:p>
          <a:p>
            <a:pPr>
              <a:buFont typeface="Arial" charset="0"/>
              <a:buChar char="•"/>
            </a:pPr>
            <a:r>
              <a:rPr lang="en-US" dirty="0"/>
              <a:t>New IEs in existing or new frames may be proposed to solve the various use cases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0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2E3E-94CD-40A6-8D00-65219088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0EEF6-D625-42AD-8B98-9E2800E526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B77F-B625-49D7-ACCC-A65C0C6309F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Jerome Henry, Cisco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EEA5B4-D477-40A0-9187-4B72BCD2E5A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2018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49338E-87B6-4593-A298-DD7D0FD47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17784"/>
            <a:ext cx="7770813" cy="427663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BRSKI over IEEE 802.11, draft-friel-anima-brski-over-802dot11-00, https://</a:t>
            </a:r>
            <a:r>
              <a:rPr lang="en-US" dirty="0" err="1"/>
              <a:t>datatracker.ietf.org</a:t>
            </a:r>
            <a:r>
              <a:rPr lang="en-US" dirty="0"/>
              <a:t>/doc/draft-friel-anima-brski-over-802dot11/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Proof of Possession to Devices for Onboarding, draft-lear-brski-pop-00, https://</a:t>
            </a:r>
            <a:r>
              <a:rPr lang="en-US" dirty="0" err="1"/>
              <a:t>datatracker.ietf.org</a:t>
            </a:r>
            <a:r>
              <a:rPr lang="en-US" dirty="0"/>
              <a:t>/doc/draft-</a:t>
            </a:r>
            <a:r>
              <a:rPr lang="en-US" dirty="0" err="1"/>
              <a:t>lear</a:t>
            </a:r>
            <a:r>
              <a:rPr lang="en-US" dirty="0"/>
              <a:t>-</a:t>
            </a:r>
            <a:r>
              <a:rPr lang="en-US" dirty="0" err="1"/>
              <a:t>brski</a:t>
            </a:r>
            <a:r>
              <a:rPr lang="en-US" dirty="0"/>
              <a:t>-pop/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Worth noting: IETF </a:t>
            </a:r>
            <a:r>
              <a:rPr lang="en-US" dirty="0" err="1"/>
              <a:t>opsawg</a:t>
            </a:r>
            <a:r>
              <a:rPr lang="en-US" dirty="0"/>
              <a:t> and anima mailing lists, upcoming </a:t>
            </a:r>
            <a:r>
              <a:rPr lang="en-US" b="0" dirty="0">
                <a:hlinkClick r:id="rId2"/>
              </a:rPr>
              <a:t>iot-onboarding@ietf.org</a:t>
            </a:r>
            <a:r>
              <a:rPr lang="en-US" b="0" dirty="0"/>
              <a:t> </a:t>
            </a:r>
            <a:r>
              <a:rPr lang="en-US" dirty="0"/>
              <a:t>mailing list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3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8F0F61-9AAF-6545-87E9-D61165678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144" y="364688"/>
            <a:ext cx="8258503" cy="1075230"/>
          </a:xfrm>
        </p:spPr>
        <p:txBody>
          <a:bodyPr/>
          <a:lstStyle/>
          <a:p>
            <a:pPr algn="l"/>
            <a:r>
              <a:rPr lang="en-US" dirty="0"/>
              <a:t>Bootstrapping with wired (ANIMA BRSKI)</a:t>
            </a:r>
          </a:p>
        </p:txBody>
      </p:sp>
      <p:pic>
        <p:nvPicPr>
          <p:cNvPr id="1028" name="Picture 4" descr="http://sjc-web10-lnx.cisco.com:1086/cgi-bin/cdraw?lz=UGFydGljaXBhbnQgUGxlZGdlCgAHDFN3aXRjaAAGDVJlZ2lzdHJhcgAcDU1BU0EKCgA8BjwtPgAyBjogRGlzY292ZXJ5IChNRE5TKQAYCgA-CTogSW5pdGlhdGUgVExTIChIVFRQUykgY29ubmVjdGlvbgpOb3RlIG92ZXIAgRoIIlByb3Zpc2lvbmFsIFRydXN0IiBvZgCBEAogQ2VydApFbmQgTm90ZQpuADAQdXNlcyBlaXRoZXIgdGhlIENBIGNlcnQgcHJvdmlkZWQKb3IgcmVxdWVzdHMgYQAWCXZpYSBFU1QgZm9yIHB1cnBvc2VzCm9mIHZhbGlkYXRpbmcuCmVuZCBub3RlAIIEBwCBWw12b3VjaGVyLQBUBy8AgWUFAIETCwCCUApBcHByb3ZlIG9yIERlbnkATAoKAIJ1CS0-TUFTQTogVgBPBiBSAIEqBgoAgWMLAIMPBUxvZwCBRAgAPRpQYXJhbGxlbCB7CiAgAINHBQCDFA0AXQcKICAAg3QKLT4AhCkGABQKfQCCWBEsAIQhCwCEVwUgbm93IHRydXN0cyBsb2NhbCBkZXBsb3ltZW50CkVTVCBwcm9jZWVkcyBmcm9tIGhlcmUu&amp;s=earth&amp;h=-UKTl9H8md3a_-03">
            <a:extLst>
              <a:ext uri="{FF2B5EF4-FFF2-40B4-BE49-F238E27FC236}">
                <a16:creationId xmlns:a16="http://schemas.microsoft.com/office/drawing/2014/main" id="{66208D81-00F5-1848-A23C-EEBBCCEE4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934" y="1219532"/>
            <a:ext cx="5627266" cy="477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16DA7-CB16-6448-9ECF-3C18773E6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421" y="3591911"/>
            <a:ext cx="6400800" cy="1752600"/>
          </a:xfrm>
        </p:spPr>
        <p:txBody>
          <a:bodyPr/>
          <a:lstStyle/>
          <a:p>
            <a:pPr algn="l"/>
            <a:r>
              <a:rPr lang="en-US" sz="1200" dirty="0"/>
              <a:t>Pledge=Device</a:t>
            </a:r>
          </a:p>
          <a:p>
            <a:pPr algn="l"/>
            <a:r>
              <a:rPr lang="en-US" sz="1200" dirty="0"/>
              <a:t>Registrar=Store of known devices (tied to AAA infrastructure)</a:t>
            </a:r>
          </a:p>
          <a:p>
            <a:pPr algn="l"/>
            <a:r>
              <a:rPr lang="en-US" sz="1200" dirty="0"/>
              <a:t>MASA=”Manufacturer Authorized Signing Authority”</a:t>
            </a:r>
          </a:p>
          <a:p>
            <a:pPr algn="l"/>
            <a:r>
              <a:rPr lang="en-US" sz="1200" dirty="0"/>
              <a:t>EST -enrollment over secure transport</a:t>
            </a:r>
          </a:p>
          <a:p>
            <a:pPr algn="l"/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EDE84-286C-EB4D-B8CF-6F3857491C02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06EED24-49B8-8948-B814-B6E356CFFE95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3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0498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ACB1-7611-FF4C-8401-81A038C1C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489" y="427750"/>
            <a:ext cx="8668408" cy="886044"/>
          </a:xfrm>
        </p:spPr>
        <p:txBody>
          <a:bodyPr/>
          <a:lstStyle/>
          <a:p>
            <a:r>
              <a:rPr lang="en-US" dirty="0"/>
              <a:t>Client gets a certificate via EST (RFC 7030)</a:t>
            </a:r>
          </a:p>
        </p:txBody>
      </p:sp>
      <p:pic>
        <p:nvPicPr>
          <p:cNvPr id="2050" name="Picture 2" descr="http://sjc-web10-lnx.cisco.com:1086/cgi-bin/cdraw?lz=UGFydGljaXBhbnQgRW5kcG9pbnQKAAkMU3dpdGNoAAYNUmVnaXN0cmFyCgpOb3RlIG92ZXIANAksABQKRGV2aWNlIGFscmVhZHkgaGFzIGEgZGVwbG95bWVudCBjZXJ0aWZpY2F0ZQphbmQgY2FuIGNvbW11bgAPBSB3aXRoIHRoZSByAGgJRW5kIE5vdGUKCgCBJQg8LT4AgQcJOiBJbml0aWF0ZSBUTFMgY29ubmVjdGlvbiBpZiBuZWNlc3NhcnkAMgkALQ1TaW1wbGVFbnJvbGwoQ1NSKQoAgV4JLT4AghIIOiBIZXJlJ3MgYQCBOAUAgVombm93AIF1B2xvY2FsAIFrFy4KODAyLjFYIEF1dGhlbnRpY2F0aW9ucyBvciBzaW1pbGFyAIIcBWZvbGxvdy4AggEJ&amp;s=earth&amp;h=JzUpCIaB4frKhlnK">
            <a:extLst>
              <a:ext uri="{FF2B5EF4-FFF2-40B4-BE49-F238E27FC236}">
                <a16:creationId xmlns:a16="http://schemas.microsoft.com/office/drawing/2014/main" id="{7838AF95-8FB3-3044-817A-840637AC8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981" y="1930400"/>
            <a:ext cx="4971059" cy="35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90735-9FA4-144A-8A16-267AD0366191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E82DFF0-F2D3-0E41-9184-70A9AF0A8CC7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4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769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7BCF61-5AE6-3B4F-9AE8-7AF7A2360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020" y="417238"/>
            <a:ext cx="7772400" cy="1470025"/>
          </a:xfrm>
        </p:spPr>
        <p:txBody>
          <a:bodyPr/>
          <a:lstStyle/>
          <a:p>
            <a:pPr algn="l"/>
            <a:r>
              <a:rPr lang="en-US" dirty="0"/>
              <a:t>Getting there with</a:t>
            </a:r>
            <a:br>
              <a:rPr lang="en-US" dirty="0"/>
            </a:br>
            <a:r>
              <a:rPr lang="en-US" dirty="0"/>
              <a:t>wireless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67C74-5872-7541-8F12-B91F4180D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93" y="1784131"/>
            <a:ext cx="3862552" cy="1752600"/>
          </a:xfrm>
        </p:spPr>
        <p:txBody>
          <a:bodyPr/>
          <a:lstStyle/>
          <a:p>
            <a:pPr algn="l"/>
            <a:r>
              <a:rPr lang="en-US" dirty="0"/>
              <a:t>Use existing management path in the network: EAP</a:t>
            </a:r>
          </a:p>
          <a:p>
            <a:pPr algn="l"/>
            <a:r>
              <a:rPr lang="en-US" dirty="0"/>
              <a:t>Keep onboarding capabilities in interface “bring up”</a:t>
            </a:r>
          </a:p>
          <a:p>
            <a:pPr algn="l"/>
            <a:r>
              <a:rPr lang="en-US" dirty="0"/>
              <a:t>Reuse as much as possible</a:t>
            </a:r>
          </a:p>
          <a:p>
            <a:pPr marL="57150" indent="0" algn="l">
              <a:buNone/>
            </a:pPr>
            <a:r>
              <a:rPr lang="en-US" dirty="0"/>
              <a:t>draft-</a:t>
            </a:r>
            <a:r>
              <a:rPr lang="en-US" dirty="0" err="1"/>
              <a:t>lear</a:t>
            </a:r>
            <a:r>
              <a:rPr lang="en-US" dirty="0"/>
              <a:t>-</a:t>
            </a:r>
            <a:r>
              <a:rPr lang="en-US" dirty="0" err="1"/>
              <a:t>eap-teap-brski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16B4B-F5D4-D54E-AFBB-2721F55E2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68" y="977899"/>
            <a:ext cx="2603500" cy="4950317"/>
          </a:xfrm>
          <a:prstGeom prst="rect">
            <a:avLst/>
          </a:prstGeom>
        </p:spPr>
      </p:pic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F2D40AEF-DDC2-3347-B584-5A4D46252CF5}"/>
              </a:ext>
            </a:extLst>
          </p:cNvPr>
          <p:cNvSpPr/>
          <p:nvPr/>
        </p:nvSpPr>
        <p:spPr>
          <a:xfrm>
            <a:off x="6603999" y="1449917"/>
            <a:ext cx="2328334" cy="1092200"/>
          </a:xfrm>
          <a:prstGeom prst="wedgeRoundRectCallout">
            <a:avLst>
              <a:gd name="adj1" fmla="val -69560"/>
              <a:gd name="adj2" fmla="val 96609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Can do EAP-Success here if we recognize local cert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D3148A92-1D8B-E241-B92D-5C4556EB06D8}"/>
              </a:ext>
            </a:extLst>
          </p:cNvPr>
          <p:cNvSpPr/>
          <p:nvPr/>
        </p:nvSpPr>
        <p:spPr>
          <a:xfrm>
            <a:off x="6663266" y="3168650"/>
            <a:ext cx="2328334" cy="1092200"/>
          </a:xfrm>
          <a:prstGeom prst="wedgeRoundRectCallout">
            <a:avLst>
              <a:gd name="adj1" fmla="val -69560"/>
              <a:gd name="adj2" fmla="val -57655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Can skip BRSKI and go right to enroll if we need to re-enroll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5716C79-B9CC-6F40-B6B5-E59E5A994190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143589A-87E2-FE4C-97DB-64A0A05E0BB5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5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3369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B2E3B7-18FF-544D-8C26-5E5264B7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needed to get a device to join a network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9B19D0F-FA0B-9241-A791-FCCF3B554FE4}"/>
              </a:ext>
            </a:extLst>
          </p:cNvPr>
          <p:cNvSpPr/>
          <p:nvPr/>
        </p:nvSpPr>
        <p:spPr>
          <a:xfrm>
            <a:off x="296112" y="2659982"/>
            <a:ext cx="1875824" cy="750329"/>
          </a:xfrm>
          <a:custGeom>
            <a:avLst/>
            <a:gdLst>
              <a:gd name="connsiteX0" fmla="*/ 0 w 1875824"/>
              <a:gd name="connsiteY0" fmla="*/ 0 h 750329"/>
              <a:gd name="connsiteX1" fmla="*/ 1500660 w 1875824"/>
              <a:gd name="connsiteY1" fmla="*/ 0 h 750329"/>
              <a:gd name="connsiteX2" fmla="*/ 1875824 w 1875824"/>
              <a:gd name="connsiteY2" fmla="*/ 375165 h 750329"/>
              <a:gd name="connsiteX3" fmla="*/ 1500660 w 1875824"/>
              <a:gd name="connsiteY3" fmla="*/ 750329 h 750329"/>
              <a:gd name="connsiteX4" fmla="*/ 0 w 1875824"/>
              <a:gd name="connsiteY4" fmla="*/ 750329 h 750329"/>
              <a:gd name="connsiteX5" fmla="*/ 375165 w 1875824"/>
              <a:gd name="connsiteY5" fmla="*/ 375165 h 750329"/>
              <a:gd name="connsiteX6" fmla="*/ 0 w 1875824"/>
              <a:gd name="connsiteY6" fmla="*/ 0 h 75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5824" h="750329">
                <a:moveTo>
                  <a:pt x="0" y="0"/>
                </a:moveTo>
                <a:lnTo>
                  <a:pt x="1500660" y="0"/>
                </a:lnTo>
                <a:lnTo>
                  <a:pt x="1875824" y="375165"/>
                </a:lnTo>
                <a:lnTo>
                  <a:pt x="1500660" y="750329"/>
                </a:lnTo>
                <a:lnTo>
                  <a:pt x="0" y="750329"/>
                </a:lnTo>
                <a:lnTo>
                  <a:pt x="375165" y="3751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172" tIns="18669" rIns="393833" bIns="1866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solidFill>
                  <a:schemeClr val="bg1"/>
                </a:solidFill>
              </a:rPr>
              <a:t>Out of the box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9E2EEF5-B3DD-004B-AD41-CDE7A7EE0A0C}"/>
              </a:ext>
            </a:extLst>
          </p:cNvPr>
          <p:cNvSpPr/>
          <p:nvPr/>
        </p:nvSpPr>
        <p:spPr>
          <a:xfrm>
            <a:off x="1984355" y="2659982"/>
            <a:ext cx="1875824" cy="750329"/>
          </a:xfrm>
          <a:custGeom>
            <a:avLst/>
            <a:gdLst>
              <a:gd name="connsiteX0" fmla="*/ 0 w 1875824"/>
              <a:gd name="connsiteY0" fmla="*/ 0 h 750329"/>
              <a:gd name="connsiteX1" fmla="*/ 1500660 w 1875824"/>
              <a:gd name="connsiteY1" fmla="*/ 0 h 750329"/>
              <a:gd name="connsiteX2" fmla="*/ 1875824 w 1875824"/>
              <a:gd name="connsiteY2" fmla="*/ 375165 h 750329"/>
              <a:gd name="connsiteX3" fmla="*/ 1500660 w 1875824"/>
              <a:gd name="connsiteY3" fmla="*/ 750329 h 750329"/>
              <a:gd name="connsiteX4" fmla="*/ 0 w 1875824"/>
              <a:gd name="connsiteY4" fmla="*/ 750329 h 750329"/>
              <a:gd name="connsiteX5" fmla="*/ 375165 w 1875824"/>
              <a:gd name="connsiteY5" fmla="*/ 375165 h 750329"/>
              <a:gd name="connsiteX6" fmla="*/ 0 w 1875824"/>
              <a:gd name="connsiteY6" fmla="*/ 0 h 75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5824" h="750329">
                <a:moveTo>
                  <a:pt x="0" y="0"/>
                </a:moveTo>
                <a:lnTo>
                  <a:pt x="1500660" y="0"/>
                </a:lnTo>
                <a:lnTo>
                  <a:pt x="1875824" y="375165"/>
                </a:lnTo>
                <a:lnTo>
                  <a:pt x="1500660" y="750329"/>
                </a:lnTo>
                <a:lnTo>
                  <a:pt x="0" y="750329"/>
                </a:lnTo>
                <a:lnTo>
                  <a:pt x="375165" y="375165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172" tIns="18669" rIns="393833" bIns="1866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solidFill>
                  <a:schemeClr val="tx1"/>
                </a:solidFill>
              </a:rPr>
              <a:t>Device learns which network to join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CC6D5DF-8BCC-0C46-8B6D-E5E2C0FDC77B}"/>
              </a:ext>
            </a:extLst>
          </p:cNvPr>
          <p:cNvSpPr/>
          <p:nvPr/>
        </p:nvSpPr>
        <p:spPr>
          <a:xfrm>
            <a:off x="3672597" y="2659982"/>
            <a:ext cx="1875824" cy="750329"/>
          </a:xfrm>
          <a:custGeom>
            <a:avLst/>
            <a:gdLst>
              <a:gd name="connsiteX0" fmla="*/ 0 w 1875824"/>
              <a:gd name="connsiteY0" fmla="*/ 0 h 750329"/>
              <a:gd name="connsiteX1" fmla="*/ 1500660 w 1875824"/>
              <a:gd name="connsiteY1" fmla="*/ 0 h 750329"/>
              <a:gd name="connsiteX2" fmla="*/ 1875824 w 1875824"/>
              <a:gd name="connsiteY2" fmla="*/ 375165 h 750329"/>
              <a:gd name="connsiteX3" fmla="*/ 1500660 w 1875824"/>
              <a:gd name="connsiteY3" fmla="*/ 750329 h 750329"/>
              <a:gd name="connsiteX4" fmla="*/ 0 w 1875824"/>
              <a:gd name="connsiteY4" fmla="*/ 750329 h 750329"/>
              <a:gd name="connsiteX5" fmla="*/ 375165 w 1875824"/>
              <a:gd name="connsiteY5" fmla="*/ 375165 h 750329"/>
              <a:gd name="connsiteX6" fmla="*/ 0 w 1875824"/>
              <a:gd name="connsiteY6" fmla="*/ 0 h 75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5824" h="750329">
                <a:moveTo>
                  <a:pt x="0" y="0"/>
                </a:moveTo>
                <a:lnTo>
                  <a:pt x="1500660" y="0"/>
                </a:lnTo>
                <a:lnTo>
                  <a:pt x="1875824" y="375165"/>
                </a:lnTo>
                <a:lnTo>
                  <a:pt x="1500660" y="750329"/>
                </a:lnTo>
                <a:lnTo>
                  <a:pt x="0" y="750329"/>
                </a:lnTo>
                <a:lnTo>
                  <a:pt x="375165" y="3751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172" tIns="18669" rIns="393833" bIns="1866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solidFill>
                  <a:schemeClr val="bg1"/>
                </a:solidFill>
              </a:rPr>
              <a:t>Provision device to trust network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B913941-4B65-F945-950A-37FC91153423}"/>
              </a:ext>
            </a:extLst>
          </p:cNvPr>
          <p:cNvSpPr/>
          <p:nvPr/>
        </p:nvSpPr>
        <p:spPr>
          <a:xfrm>
            <a:off x="5360839" y="2659982"/>
            <a:ext cx="1875824" cy="750329"/>
          </a:xfrm>
          <a:custGeom>
            <a:avLst/>
            <a:gdLst>
              <a:gd name="connsiteX0" fmla="*/ 0 w 1875824"/>
              <a:gd name="connsiteY0" fmla="*/ 0 h 750329"/>
              <a:gd name="connsiteX1" fmla="*/ 1500660 w 1875824"/>
              <a:gd name="connsiteY1" fmla="*/ 0 h 750329"/>
              <a:gd name="connsiteX2" fmla="*/ 1875824 w 1875824"/>
              <a:gd name="connsiteY2" fmla="*/ 375165 h 750329"/>
              <a:gd name="connsiteX3" fmla="*/ 1500660 w 1875824"/>
              <a:gd name="connsiteY3" fmla="*/ 750329 h 750329"/>
              <a:gd name="connsiteX4" fmla="*/ 0 w 1875824"/>
              <a:gd name="connsiteY4" fmla="*/ 750329 h 750329"/>
              <a:gd name="connsiteX5" fmla="*/ 375165 w 1875824"/>
              <a:gd name="connsiteY5" fmla="*/ 375165 h 750329"/>
              <a:gd name="connsiteX6" fmla="*/ 0 w 1875824"/>
              <a:gd name="connsiteY6" fmla="*/ 0 h 75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5824" h="750329">
                <a:moveTo>
                  <a:pt x="0" y="0"/>
                </a:moveTo>
                <a:lnTo>
                  <a:pt x="1500660" y="0"/>
                </a:lnTo>
                <a:lnTo>
                  <a:pt x="1875824" y="375165"/>
                </a:lnTo>
                <a:lnTo>
                  <a:pt x="1500660" y="750329"/>
                </a:lnTo>
                <a:lnTo>
                  <a:pt x="0" y="750329"/>
                </a:lnTo>
                <a:lnTo>
                  <a:pt x="375165" y="375165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172" tIns="18669" rIns="393833" bIns="1866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solidFill>
                  <a:schemeClr val="tx2"/>
                </a:solidFill>
              </a:rPr>
              <a:t>Provision network to trust device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7F1EE80-1554-4C4A-A370-73347247DC12}"/>
              </a:ext>
            </a:extLst>
          </p:cNvPr>
          <p:cNvSpPr/>
          <p:nvPr/>
        </p:nvSpPr>
        <p:spPr>
          <a:xfrm>
            <a:off x="7049082" y="2659982"/>
            <a:ext cx="1875824" cy="750329"/>
          </a:xfrm>
          <a:custGeom>
            <a:avLst/>
            <a:gdLst>
              <a:gd name="connsiteX0" fmla="*/ 0 w 1875824"/>
              <a:gd name="connsiteY0" fmla="*/ 0 h 750329"/>
              <a:gd name="connsiteX1" fmla="*/ 1500660 w 1875824"/>
              <a:gd name="connsiteY1" fmla="*/ 0 h 750329"/>
              <a:gd name="connsiteX2" fmla="*/ 1875824 w 1875824"/>
              <a:gd name="connsiteY2" fmla="*/ 375165 h 750329"/>
              <a:gd name="connsiteX3" fmla="*/ 1500660 w 1875824"/>
              <a:gd name="connsiteY3" fmla="*/ 750329 h 750329"/>
              <a:gd name="connsiteX4" fmla="*/ 0 w 1875824"/>
              <a:gd name="connsiteY4" fmla="*/ 750329 h 750329"/>
              <a:gd name="connsiteX5" fmla="*/ 375165 w 1875824"/>
              <a:gd name="connsiteY5" fmla="*/ 375165 h 750329"/>
              <a:gd name="connsiteX6" fmla="*/ 0 w 1875824"/>
              <a:gd name="connsiteY6" fmla="*/ 0 h 75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5824" h="750329">
                <a:moveTo>
                  <a:pt x="0" y="0"/>
                </a:moveTo>
                <a:lnTo>
                  <a:pt x="1500660" y="0"/>
                </a:lnTo>
                <a:lnTo>
                  <a:pt x="1875824" y="375165"/>
                </a:lnTo>
                <a:lnTo>
                  <a:pt x="1500660" y="750329"/>
                </a:lnTo>
                <a:lnTo>
                  <a:pt x="0" y="750329"/>
                </a:lnTo>
                <a:lnTo>
                  <a:pt x="375165" y="3751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172" tIns="18669" rIns="393833" bIns="1866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>
                <a:solidFill>
                  <a:schemeClr val="bg1"/>
                </a:solidFill>
              </a:rPr>
              <a:t>Operational State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14DAFB0-EAC5-3144-B3C5-942A9455F4DB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614A44D-BB6E-6D4F-9747-AFAE2B327F14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6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8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onboarding is simple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384" y="3310068"/>
            <a:ext cx="493517" cy="4935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15FD12B-A107-0448-A5D2-7CDD3301E839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5878163" y="3363310"/>
            <a:ext cx="464880" cy="464413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D733462-ADD8-D549-B1EC-3289C387E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4157FEC-B55E-F246-A4C2-D5D12634A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D1E891B-81BD-144B-A639-32FF5B888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59666" y="3392906"/>
            <a:ext cx="355600" cy="35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58F530-BD5C-D140-BFF9-9F9322C00D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56489" y="3446694"/>
            <a:ext cx="355600" cy="35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8B9556-3295-FB42-B84A-BF3E0F55117E}"/>
              </a:ext>
            </a:extLst>
          </p:cNvPr>
          <p:cNvSpPr txBox="1"/>
          <p:nvPr/>
        </p:nvSpPr>
        <p:spPr>
          <a:xfrm>
            <a:off x="1147484" y="3959037"/>
            <a:ext cx="21050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1: just need the SSID / PSK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63619B-EE2D-C545-8DBA-941DF714E271}"/>
              </a:ext>
            </a:extLst>
          </p:cNvPr>
          <p:cNvSpPr txBox="1"/>
          <p:nvPr/>
        </p:nvSpPr>
        <p:spPr>
          <a:xfrm>
            <a:off x="4849907" y="3914213"/>
            <a:ext cx="3145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1: I accept any client with the right credentials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11484FB-5EF8-9346-A201-CEDCCD01E264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A headless IoT device needs to be told the SSID and its associated credentials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At this basic level (“level 1”), connectivity is the main objective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1422116-E4A1-A74E-88A1-7DF388C48101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BE242B4-84F1-8347-8832-01F7B592DB3B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7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5282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Provisioning is simple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384" y="3310068"/>
            <a:ext cx="493517" cy="4935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15FD12B-A107-0448-A5D2-7CDD3301E839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5878163" y="3363310"/>
            <a:ext cx="464880" cy="464413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D733462-ADD8-D549-B1EC-3289C387E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4157FEC-B55E-F246-A4C2-D5D12634A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D1E891B-81BD-144B-A639-32FF5B888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59666" y="3392906"/>
            <a:ext cx="355600" cy="35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58F530-BD5C-D140-BFF9-9F9322C00D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56489" y="3446694"/>
            <a:ext cx="355600" cy="35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8B9556-3295-FB42-B84A-BF3E0F55117E}"/>
              </a:ext>
            </a:extLst>
          </p:cNvPr>
          <p:cNvSpPr txBox="1"/>
          <p:nvPr/>
        </p:nvSpPr>
        <p:spPr>
          <a:xfrm>
            <a:off x="1147484" y="3959037"/>
            <a:ext cx="21050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1: just need the SSID / PSK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63619B-EE2D-C545-8DBA-941DF714E271}"/>
              </a:ext>
            </a:extLst>
          </p:cNvPr>
          <p:cNvSpPr txBox="1"/>
          <p:nvPr/>
        </p:nvSpPr>
        <p:spPr>
          <a:xfrm>
            <a:off x="4849907" y="3914213"/>
            <a:ext cx="3145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Level 1: I accept any client with the right credentials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A830BE-8B64-334E-9747-21889BDA8F04}"/>
              </a:ext>
            </a:extLst>
          </p:cNvPr>
          <p:cNvCxnSpPr/>
          <p:nvPr/>
        </p:nvCxnSpPr>
        <p:spPr>
          <a:xfrm>
            <a:off x="1721225" y="2865344"/>
            <a:ext cx="340659" cy="412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358039-9BC1-2245-A9EB-CA2CF51B7445}"/>
              </a:ext>
            </a:extLst>
          </p:cNvPr>
          <p:cNvCxnSpPr/>
          <p:nvPr/>
        </p:nvCxnSpPr>
        <p:spPr>
          <a:xfrm>
            <a:off x="1595719" y="2937061"/>
            <a:ext cx="340659" cy="412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3599502-E4D5-E34F-9D34-5ECBBEAD4B06}"/>
              </a:ext>
            </a:extLst>
          </p:cNvPr>
          <p:cNvSpPr txBox="1"/>
          <p:nvPr/>
        </p:nvSpPr>
        <p:spPr>
          <a:xfrm>
            <a:off x="1129553" y="2578475"/>
            <a:ext cx="1980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OOB (NFC, BT etc.) or P2P Wi-Fi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73A8EA-4625-FF40-ABF3-DECBE90EB347}"/>
              </a:ext>
            </a:extLst>
          </p:cNvPr>
          <p:cNvSpPr txBox="1"/>
          <p:nvPr/>
        </p:nvSpPr>
        <p:spPr>
          <a:xfrm>
            <a:off x="609601" y="3089460"/>
            <a:ext cx="1168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SSID, credentials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092D56-B643-9449-A805-8BA2A17AF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44" y="2426074"/>
            <a:ext cx="641350" cy="641350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4E5D94F7-91C1-2443-B2D0-C728E03A1095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Several solutions have been developed to solve this provisioning problem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This can be seen as an “individual scale” provisioning problem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EDF9744-F6D9-2844-A9B5-C79C8E73C66F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CE043FD0-BF2A-E445-9B64-38D468E26BB8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8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3742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4DA699-105A-C645-8521-2675A3FB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Provisioning at Scale is not solved yet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6FA3-ED55-9347-8FD7-A8276F24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03" y="3041127"/>
            <a:ext cx="299348" cy="29934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15FD12B-A107-0448-A5D2-7CDD3301E839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5878163" y="3363310"/>
            <a:ext cx="464880" cy="464413"/>
            <a:chOff x="5827455" y="1832687"/>
            <a:chExt cx="326502" cy="331214"/>
          </a:xfrm>
          <a:solidFill>
            <a:srgbClr val="2968AF"/>
          </a:solidFill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D733462-ADD8-D549-B1EC-3289C387E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8680" y="1925262"/>
              <a:ext cx="144052" cy="146064"/>
            </a:xfrm>
            <a:custGeom>
              <a:avLst/>
              <a:gdLst>
                <a:gd name="T0" fmla="*/ 384 w 511"/>
                <a:gd name="T1" fmla="*/ 0 h 511"/>
                <a:gd name="T2" fmla="*/ 127 w 511"/>
                <a:gd name="T3" fmla="*/ 0 h 511"/>
                <a:gd name="T4" fmla="*/ 0 w 511"/>
                <a:gd name="T5" fmla="*/ 127 h 511"/>
                <a:gd name="T6" fmla="*/ 0 w 511"/>
                <a:gd name="T7" fmla="*/ 384 h 511"/>
                <a:gd name="T8" fmla="*/ 127 w 511"/>
                <a:gd name="T9" fmla="*/ 511 h 511"/>
                <a:gd name="T10" fmla="*/ 384 w 511"/>
                <a:gd name="T11" fmla="*/ 511 h 511"/>
                <a:gd name="T12" fmla="*/ 511 w 511"/>
                <a:gd name="T13" fmla="*/ 384 h 511"/>
                <a:gd name="T14" fmla="*/ 511 w 511"/>
                <a:gd name="T15" fmla="*/ 127 h 511"/>
                <a:gd name="T16" fmla="*/ 384 w 511"/>
                <a:gd name="T17" fmla="*/ 0 h 511"/>
                <a:gd name="T18" fmla="*/ 275 w 511"/>
                <a:gd name="T19" fmla="*/ 85 h 511"/>
                <a:gd name="T20" fmla="*/ 236 w 511"/>
                <a:gd name="T21" fmla="*/ 85 h 511"/>
                <a:gd name="T22" fmla="*/ 236 w 511"/>
                <a:gd name="T23" fmla="*/ 45 h 511"/>
                <a:gd name="T24" fmla="*/ 275 w 511"/>
                <a:gd name="T25" fmla="*/ 45 h 511"/>
                <a:gd name="T26" fmla="*/ 275 w 511"/>
                <a:gd name="T27" fmla="*/ 8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1" h="511">
                  <a:moveTo>
                    <a:pt x="384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54"/>
                    <a:pt x="57" y="511"/>
                    <a:pt x="127" y="511"/>
                  </a:cubicBezTo>
                  <a:cubicBezTo>
                    <a:pt x="384" y="511"/>
                    <a:pt x="384" y="511"/>
                    <a:pt x="384" y="511"/>
                  </a:cubicBezTo>
                  <a:cubicBezTo>
                    <a:pt x="454" y="511"/>
                    <a:pt x="511" y="454"/>
                    <a:pt x="511" y="384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57"/>
                    <a:pt x="454" y="0"/>
                    <a:pt x="384" y="0"/>
                  </a:cubicBezTo>
                  <a:close/>
                  <a:moveTo>
                    <a:pt x="275" y="85"/>
                  </a:moveTo>
                  <a:cubicBezTo>
                    <a:pt x="236" y="85"/>
                    <a:pt x="236" y="85"/>
                    <a:pt x="236" y="8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75" y="45"/>
                    <a:pt x="275" y="45"/>
                    <a:pt x="275" y="45"/>
                  </a:cubicBezTo>
                  <a:lnTo>
                    <a:pt x="275" y="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4157FEC-B55E-F246-A4C2-D5D12634A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7455" y="1832687"/>
              <a:ext cx="326502" cy="331214"/>
            </a:xfrm>
            <a:custGeom>
              <a:avLst/>
              <a:gdLst>
                <a:gd name="T0" fmla="*/ 885 w 1159"/>
                <a:gd name="T1" fmla="*/ 0 h 1159"/>
                <a:gd name="T2" fmla="*/ 274 w 1159"/>
                <a:gd name="T3" fmla="*/ 0 h 1159"/>
                <a:gd name="T4" fmla="*/ 0 w 1159"/>
                <a:gd name="T5" fmla="*/ 274 h 1159"/>
                <a:gd name="T6" fmla="*/ 0 w 1159"/>
                <a:gd name="T7" fmla="*/ 885 h 1159"/>
                <a:gd name="T8" fmla="*/ 274 w 1159"/>
                <a:gd name="T9" fmla="*/ 1159 h 1159"/>
                <a:gd name="T10" fmla="*/ 885 w 1159"/>
                <a:gd name="T11" fmla="*/ 1159 h 1159"/>
                <a:gd name="T12" fmla="*/ 1159 w 1159"/>
                <a:gd name="T13" fmla="*/ 885 h 1159"/>
                <a:gd name="T14" fmla="*/ 1159 w 1159"/>
                <a:gd name="T15" fmla="*/ 274 h 1159"/>
                <a:gd name="T16" fmla="*/ 885 w 1159"/>
                <a:gd name="T17" fmla="*/ 0 h 1159"/>
                <a:gd name="T18" fmla="*/ 867 w 1159"/>
                <a:gd name="T19" fmla="*/ 708 h 1159"/>
                <a:gd name="T20" fmla="*/ 708 w 1159"/>
                <a:gd name="T21" fmla="*/ 867 h 1159"/>
                <a:gd name="T22" fmla="*/ 451 w 1159"/>
                <a:gd name="T23" fmla="*/ 867 h 1159"/>
                <a:gd name="T24" fmla="*/ 292 w 1159"/>
                <a:gd name="T25" fmla="*/ 708 h 1159"/>
                <a:gd name="T26" fmla="*/ 292 w 1159"/>
                <a:gd name="T27" fmla="*/ 451 h 1159"/>
                <a:gd name="T28" fmla="*/ 451 w 1159"/>
                <a:gd name="T29" fmla="*/ 292 h 1159"/>
                <a:gd name="T30" fmla="*/ 708 w 1159"/>
                <a:gd name="T31" fmla="*/ 292 h 1159"/>
                <a:gd name="T32" fmla="*/ 867 w 1159"/>
                <a:gd name="T33" fmla="*/ 451 h 1159"/>
                <a:gd name="T34" fmla="*/ 867 w 1159"/>
                <a:gd name="T35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9" h="1159">
                  <a:moveTo>
                    <a:pt x="885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1036"/>
                    <a:pt x="123" y="1159"/>
                    <a:pt x="274" y="1159"/>
                  </a:cubicBezTo>
                  <a:cubicBezTo>
                    <a:pt x="885" y="1159"/>
                    <a:pt x="885" y="1159"/>
                    <a:pt x="885" y="1159"/>
                  </a:cubicBezTo>
                  <a:cubicBezTo>
                    <a:pt x="1036" y="1159"/>
                    <a:pt x="1159" y="1036"/>
                    <a:pt x="1159" y="885"/>
                  </a:cubicBezTo>
                  <a:cubicBezTo>
                    <a:pt x="1159" y="274"/>
                    <a:pt x="1159" y="274"/>
                    <a:pt x="1159" y="274"/>
                  </a:cubicBezTo>
                  <a:cubicBezTo>
                    <a:pt x="1159" y="123"/>
                    <a:pt x="1036" y="0"/>
                    <a:pt x="885" y="0"/>
                  </a:cubicBezTo>
                  <a:close/>
                  <a:moveTo>
                    <a:pt x="867" y="708"/>
                  </a:moveTo>
                  <a:cubicBezTo>
                    <a:pt x="867" y="796"/>
                    <a:pt x="796" y="867"/>
                    <a:pt x="708" y="867"/>
                  </a:cubicBezTo>
                  <a:cubicBezTo>
                    <a:pt x="451" y="867"/>
                    <a:pt x="451" y="867"/>
                    <a:pt x="451" y="867"/>
                  </a:cubicBezTo>
                  <a:cubicBezTo>
                    <a:pt x="363" y="867"/>
                    <a:pt x="292" y="796"/>
                    <a:pt x="292" y="708"/>
                  </a:cubicBezTo>
                  <a:cubicBezTo>
                    <a:pt x="292" y="451"/>
                    <a:pt x="292" y="451"/>
                    <a:pt x="292" y="451"/>
                  </a:cubicBezTo>
                  <a:cubicBezTo>
                    <a:pt x="292" y="363"/>
                    <a:pt x="363" y="292"/>
                    <a:pt x="451" y="292"/>
                  </a:cubicBezTo>
                  <a:cubicBezTo>
                    <a:pt x="708" y="292"/>
                    <a:pt x="708" y="292"/>
                    <a:pt x="708" y="292"/>
                  </a:cubicBezTo>
                  <a:cubicBezTo>
                    <a:pt x="796" y="292"/>
                    <a:pt x="867" y="363"/>
                    <a:pt x="867" y="451"/>
                  </a:cubicBezTo>
                  <a:lnTo>
                    <a:pt x="867" y="7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/>
            <a:lstStyle/>
            <a:p>
              <a:pPr defTabSz="457200" eaLnBrk="1" hangingPunct="1">
                <a:buClrTx/>
                <a:buSzTx/>
                <a:defRPr/>
              </a:pPr>
              <a:endParaRPr lang="en-US" sz="1100" kern="0" dirty="0">
                <a:solidFill>
                  <a:srgbClr val="007F00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D1E891B-81BD-144B-A639-32FF5B888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59666" y="3392906"/>
            <a:ext cx="355600" cy="355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3A90D4-5620-044D-B0E7-C4BFDE2F9F02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73529" y="2081306"/>
            <a:ext cx="3251200" cy="3251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E3864D-BF7B-BD4A-A9BF-FA47CE81D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44" y="2933550"/>
            <a:ext cx="299348" cy="2993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1938B4-BEF2-7C44-8AB5-0018B547E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73" y="3552115"/>
            <a:ext cx="299348" cy="2993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D1189A-CEFC-1744-93FF-6307E3A5D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679" y="3552115"/>
            <a:ext cx="299348" cy="29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F90D9F-A833-7E46-B3C3-B214E54E0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44" y="3247316"/>
            <a:ext cx="299348" cy="299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E68C19-0F97-654D-B7A2-068151381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73" y="3238350"/>
            <a:ext cx="299348" cy="2993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06747A-FC11-274A-912B-6EE4024A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4" y="3247315"/>
            <a:ext cx="299348" cy="2993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C843A7E-F9CE-B04F-842A-87F5B5C86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974" y="3256280"/>
            <a:ext cx="299348" cy="2993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CEF63D-234D-204F-884A-489C4C848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938" y="2951480"/>
            <a:ext cx="299348" cy="2993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E79B86-5AFC-AB4C-B7FC-2D2A23E57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4" y="2942515"/>
            <a:ext cx="299348" cy="2993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DA2617-1DDF-174E-93CF-41B62FC37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339" y="2933550"/>
            <a:ext cx="299348" cy="299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A96B81-7ACC-1340-8E8F-C5A37D2AE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73" y="3543150"/>
            <a:ext cx="299348" cy="2993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4917B5-BCED-354F-B6D7-8AE7C53D3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867" y="3552115"/>
            <a:ext cx="299348" cy="29934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04E2CCF-0D9E-C74C-8428-EBB166198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203" y="4783791"/>
            <a:ext cx="438685" cy="394073"/>
          </a:xfrm>
          <a:prstGeom prst="rect">
            <a:avLst/>
          </a:prstGeom>
        </p:spPr>
      </p:pic>
      <p:sp>
        <p:nvSpPr>
          <p:cNvPr id="29" name="Rectangle 2">
            <a:extLst>
              <a:ext uri="{FF2B5EF4-FFF2-40B4-BE49-F238E27FC236}">
                <a16:creationId xmlns:a16="http://schemas.microsoft.com/office/drawing/2014/main" id="{06864DDD-39E5-104E-B552-A21D4D996B98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768600"/>
            <a:ext cx="7772400" cy="33274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“individual scale” provisioning solutions are challenged for “building scale” provisioning scenarios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F9AC6349-50A1-114D-99B6-7446925B0EE6}"/>
              </a:ext>
            </a:extLst>
          </p:cNvPr>
          <p:cNvSpPr txBox="1">
            <a:spLocks/>
          </p:cNvSpPr>
          <p:nvPr/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</a:rPr>
              <a:t>Jerome Henry, Cisco</a:t>
            </a: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C29855AC-AF57-6D4C-B1A1-DB38C3F083D4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747712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</a:rPr>
              <a:pPr/>
              <a:t>9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8368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30136</TotalTime>
  <Words>1450</Words>
  <Application>Microsoft Macintosh PowerPoint</Application>
  <PresentationFormat>On-screen Show (4:3)</PresentationFormat>
  <Paragraphs>315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 Unicode MS</vt:lpstr>
      <vt:lpstr>MS Gothic</vt:lpstr>
      <vt:lpstr>ＭＳ Ｐゴシック</vt:lpstr>
      <vt:lpstr>Arial</vt:lpstr>
      <vt:lpstr>CiscoSans ExtraLight</vt:lpstr>
      <vt:lpstr>CiscoSansTT Thin</vt:lpstr>
      <vt:lpstr>Times New Roman</vt:lpstr>
      <vt:lpstr>Office Theme</vt:lpstr>
      <vt:lpstr>think-cell Slide</vt:lpstr>
      <vt:lpstr>Document</vt:lpstr>
      <vt:lpstr>IoT Onboarding for 802.11 </vt:lpstr>
      <vt:lpstr>Abstract</vt:lpstr>
      <vt:lpstr>Bootstrapping with wired (ANIMA BRSKI)</vt:lpstr>
      <vt:lpstr>Client gets a certificate via EST (RFC 7030)</vt:lpstr>
      <vt:lpstr>Getting there with wireless</vt:lpstr>
      <vt:lpstr>Steps needed to get a device to join a network</vt:lpstr>
      <vt:lpstr>Basic onboarding is simple</vt:lpstr>
      <vt:lpstr>Basic Provisioning is simple</vt:lpstr>
      <vt:lpstr>Provisioning at Scale is not solved yet</vt:lpstr>
      <vt:lpstr>Provisioning at Scale is not solved yet</vt:lpstr>
      <vt:lpstr>Provisioning at Scale is not solved yet</vt:lpstr>
      <vt:lpstr>Conclusion 1</vt:lpstr>
      <vt:lpstr>Increased IoThing side Requirements</vt:lpstr>
      <vt:lpstr>Increased IoThing side Requirements</vt:lpstr>
      <vt:lpstr>IoThing Side Identifier Challenges</vt:lpstr>
      <vt:lpstr>Infrastructure Side knowledge proof</vt:lpstr>
      <vt:lpstr>Infrastructure Side knowledge proof</vt:lpstr>
      <vt:lpstr>Conclusion 2</vt:lpstr>
      <vt:lpstr>Level 3 for Secure networks</vt:lpstr>
      <vt:lpstr>Level 3 for Secure networks</vt:lpstr>
      <vt:lpstr>Approaches to onboarding</vt:lpstr>
      <vt:lpstr>Conclusion 3</vt:lpstr>
      <vt:lpstr>References</vt:lpstr>
    </vt:vector>
  </TitlesOfParts>
  <Company>Ericsson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CID 1195</dc:title>
  <dc:creator>Ericsson</dc:creator>
  <cp:lastModifiedBy>Jerome Henry</cp:lastModifiedBy>
  <cp:revision>234</cp:revision>
  <cp:lastPrinted>1601-01-01T00:00:00Z</cp:lastPrinted>
  <dcterms:created xsi:type="dcterms:W3CDTF">2018-04-24T13:33:11Z</dcterms:created>
  <dcterms:modified xsi:type="dcterms:W3CDTF">2018-11-12T13:58:07Z</dcterms:modified>
</cp:coreProperties>
</file>