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5"/>
  </p:notesMasterIdLst>
  <p:handoutMasterIdLst>
    <p:handoutMasterId r:id="rId16"/>
  </p:handoutMasterIdLst>
  <p:sldIdLst>
    <p:sldId id="256" r:id="rId2"/>
    <p:sldId id="276" r:id="rId3"/>
    <p:sldId id="273" r:id="rId4"/>
    <p:sldId id="299" r:id="rId5"/>
    <p:sldId id="332" r:id="rId6"/>
    <p:sldId id="336" r:id="rId7"/>
    <p:sldId id="333" r:id="rId8"/>
    <p:sldId id="337" r:id="rId9"/>
    <p:sldId id="334" r:id="rId10"/>
    <p:sldId id="338" r:id="rId11"/>
    <p:sldId id="335" r:id="rId12"/>
    <p:sldId id="323" r:id="rId13"/>
    <p:sldId id="284"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94619" autoAdjust="0"/>
  </p:normalViewPr>
  <p:slideViewPr>
    <p:cSldViewPr>
      <p:cViewPr varScale="1">
        <p:scale>
          <a:sx n="107" d="100"/>
          <a:sy n="107" d="100"/>
        </p:scale>
        <p:origin x="65" y="54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101" d="100"/>
          <a:sy n="101" d="100"/>
        </p:scale>
        <p:origin x="2894" y="6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Kome Oteri (</a:t>
            </a:r>
            <a:r>
              <a:rPr lang="en-GB" dirty="0" err="1"/>
              <a:t>InterDigital</a:t>
            </a:r>
            <a:r>
              <a:rPr lang="en-GB" dirty="0"/>
              <a: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802.11-18/1938r0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151081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2606793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8541629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911649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388318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802.11-18/1938r0</a:t>
            </a:r>
          </a:p>
        </p:txBody>
      </p:sp>
      <p:sp>
        <p:nvSpPr>
          <p:cNvPr id="5" name="Date Placeholder 4"/>
          <p:cNvSpPr>
            <a:spLocks noGrp="1"/>
          </p:cNvSpPr>
          <p:nvPr>
            <p:ph type="dt" idx="11"/>
          </p:nvPr>
        </p:nvSpPr>
        <p:spPr/>
        <p:txBody>
          <a:bodyPr/>
          <a:lstStyle/>
          <a:p>
            <a:r>
              <a:rPr lang="en-US" dirty="0"/>
              <a:t>November 2018</a:t>
            </a:r>
          </a:p>
        </p:txBody>
      </p:sp>
      <p:sp>
        <p:nvSpPr>
          <p:cNvPr id="6" name="Footer Placeholder 5"/>
          <p:cNvSpPr>
            <a:spLocks noGrp="1"/>
          </p:cNvSpPr>
          <p:nvPr>
            <p:ph type="ftr" idx="12"/>
          </p:nvPr>
        </p:nvSpPr>
        <p:spPr/>
        <p:txBody>
          <a:bodyPr/>
          <a:lstStyle/>
          <a:p>
            <a:r>
              <a:rPr lang="en-GB" dirty="0"/>
              <a:t>Kome Oteri (InterDigital)</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18537687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(InterDigital)</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922882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(InterDigital)</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246648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7670279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14869482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81031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2018</a:t>
            </a:r>
            <a:endParaRPr lang="en-GB" dirty="0"/>
          </a:p>
        </p:txBody>
      </p:sp>
      <p:sp>
        <p:nvSpPr>
          <p:cNvPr id="5" name="Footer Placeholder 4"/>
          <p:cNvSpPr>
            <a:spLocks noGrp="1"/>
          </p:cNvSpPr>
          <p:nvPr>
            <p:ph type="ftr" idx="11"/>
          </p:nvPr>
        </p:nvSpPr>
        <p:spPr/>
        <p:txBody>
          <a:bodyPr/>
          <a:lstStyle>
            <a:lvl1pPr>
              <a:defRPr/>
            </a:lvl1pPr>
          </a:lstStyle>
          <a:p>
            <a:r>
              <a:rPr lang="en-GB"/>
              <a:t>(InterDigital)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(InterDigital)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2018</a:t>
            </a:r>
            <a:endParaRPr lang="en-GB" dirty="0"/>
          </a:p>
        </p:txBody>
      </p:sp>
      <p:sp>
        <p:nvSpPr>
          <p:cNvPr id="5" name="Footer Placeholder 4"/>
          <p:cNvSpPr>
            <a:spLocks noGrp="1"/>
          </p:cNvSpPr>
          <p:nvPr>
            <p:ph type="ftr" idx="11"/>
          </p:nvPr>
        </p:nvSpPr>
        <p:spPr/>
        <p:txBody>
          <a:bodyPr/>
          <a:lstStyle>
            <a:lvl1pPr>
              <a:defRPr/>
            </a:lvl1pPr>
          </a:lstStyle>
          <a:p>
            <a:r>
              <a:rPr lang="en-GB"/>
              <a:t>(InterDigital)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2018</a:t>
            </a:r>
            <a:endParaRPr lang="en-GB" dirty="0"/>
          </a:p>
        </p:txBody>
      </p:sp>
      <p:sp>
        <p:nvSpPr>
          <p:cNvPr id="6" name="Footer Placeholder 5"/>
          <p:cNvSpPr>
            <a:spLocks noGrp="1"/>
          </p:cNvSpPr>
          <p:nvPr>
            <p:ph type="ftr" idx="11"/>
          </p:nvPr>
        </p:nvSpPr>
        <p:spPr/>
        <p:txBody>
          <a:bodyPr/>
          <a:lstStyle>
            <a:lvl1pPr>
              <a:defRPr/>
            </a:lvl1pPr>
          </a:lstStyle>
          <a:p>
            <a:r>
              <a:rPr lang="en-GB"/>
              <a:t>(InterDigital)</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(InterDigital)</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2018</a:t>
            </a:r>
            <a:endParaRPr lang="en-GB" dirty="0"/>
          </a:p>
        </p:txBody>
      </p:sp>
      <p:sp>
        <p:nvSpPr>
          <p:cNvPr id="4" name="Footer Placeholder 3"/>
          <p:cNvSpPr>
            <a:spLocks noGrp="1"/>
          </p:cNvSpPr>
          <p:nvPr>
            <p:ph type="ftr" idx="11"/>
          </p:nvPr>
        </p:nvSpPr>
        <p:spPr/>
        <p:txBody>
          <a:bodyPr/>
          <a:lstStyle>
            <a:lvl1pPr>
              <a:defRPr/>
            </a:lvl1pPr>
          </a:lstStyle>
          <a:p>
            <a:r>
              <a:rPr lang="en-GB"/>
              <a:t>(InterDigital)</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2018</a:t>
            </a:r>
            <a:endParaRPr lang="en-GB" dirty="0"/>
          </a:p>
        </p:txBody>
      </p:sp>
      <p:sp>
        <p:nvSpPr>
          <p:cNvPr id="3" name="Footer Placeholder 2"/>
          <p:cNvSpPr>
            <a:spLocks noGrp="1"/>
          </p:cNvSpPr>
          <p:nvPr>
            <p:ph type="ftr" idx="11"/>
          </p:nvPr>
        </p:nvSpPr>
        <p:spPr/>
        <p:txBody>
          <a:bodyPr/>
          <a:lstStyle>
            <a:lvl1pPr>
              <a:defRPr/>
            </a:lvl1pPr>
          </a:lstStyle>
          <a:p>
            <a:r>
              <a:rPr lang="en-GB"/>
              <a:t>(InterDigital)</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2018</a:t>
            </a:r>
            <a:endParaRPr lang="en-GB" dirty="0"/>
          </a:p>
        </p:txBody>
      </p:sp>
      <p:sp>
        <p:nvSpPr>
          <p:cNvPr id="5" name="Footer Placeholder 4"/>
          <p:cNvSpPr>
            <a:spLocks noGrp="1"/>
          </p:cNvSpPr>
          <p:nvPr>
            <p:ph type="ftr" idx="11"/>
          </p:nvPr>
        </p:nvSpPr>
        <p:spPr/>
        <p:txBody>
          <a:bodyPr/>
          <a:lstStyle>
            <a:lvl1pPr>
              <a:defRPr/>
            </a:lvl1pPr>
          </a:lstStyle>
          <a:p>
            <a:r>
              <a:rPr lang="en-GB"/>
              <a:t>(InterDigital)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2018</a:t>
            </a:r>
            <a:endParaRPr lang="en-GB" dirty="0"/>
          </a:p>
        </p:txBody>
      </p:sp>
      <p:sp>
        <p:nvSpPr>
          <p:cNvPr id="5" name="Footer Placeholder 4"/>
          <p:cNvSpPr>
            <a:spLocks noGrp="1"/>
          </p:cNvSpPr>
          <p:nvPr>
            <p:ph type="ftr" idx="11"/>
          </p:nvPr>
        </p:nvSpPr>
        <p:spPr/>
        <p:txBody>
          <a:bodyPr/>
          <a:lstStyle>
            <a:lvl1pPr>
              <a:defRPr/>
            </a:lvl1pPr>
          </a:lstStyle>
          <a:p>
            <a:r>
              <a:rPr lang="en-GB"/>
              <a:t>(InterDigital)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2018</a:t>
            </a:r>
            <a:endParaRPr lang="en-GB" dirty="0"/>
          </a:p>
        </p:txBody>
      </p:sp>
      <p:sp>
        <p:nvSpPr>
          <p:cNvPr id="1028" name="Rectangle 4"/>
          <p:cNvSpPr>
            <a:spLocks noGrp="1" noChangeArrowheads="1"/>
          </p:cNvSpPr>
          <p:nvPr>
            <p:ph type="ftr"/>
          </p:nvPr>
        </p:nvSpPr>
        <p:spPr bwMode="auto">
          <a:xfrm>
            <a:off x="715211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t>
            </a:r>
            <a:r>
              <a:rPr lang="en-GB" dirty="0" err="1"/>
              <a:t>InterDigital</a:t>
            </a:r>
            <a:r>
              <a:rPr lang="en-GB" dirty="0"/>
              <a:t>)</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802.11-18/1938r0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7262" y="288875"/>
            <a:ext cx="2303451" cy="273050"/>
          </a:xfrm>
        </p:spPr>
        <p:txBody>
          <a:bodyPr/>
          <a:lstStyle/>
          <a:p>
            <a:r>
              <a:rPr lang="en-US"/>
              <a:t>November 2018</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a:t>Kome Oteri (</a:t>
            </a:r>
            <a:r>
              <a:rPr lang="en-GB" dirty="0" err="1"/>
              <a:t>InterDigital</a:t>
            </a:r>
            <a:r>
              <a:rPr lang="en-GB" dirty="0"/>
              <a:t>)</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87827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Discussion on The EHT Timeline and PAR Definition</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2018-11-11</a:t>
            </a:r>
          </a:p>
        </p:txBody>
      </p:sp>
      <p:graphicFrame>
        <p:nvGraphicFramePr>
          <p:cNvPr id="3075" name="Object 3"/>
          <p:cNvGraphicFramePr>
            <a:graphicFrameLocks noChangeAspect="1"/>
          </p:cNvGraphicFramePr>
          <p:nvPr>
            <p:extLst>
              <p:ext uri="{D42A27DB-BD31-4B8C-83A1-F6EECF244321}">
                <p14:modId xmlns:p14="http://schemas.microsoft.com/office/powerpoint/2010/main" val="2267768491"/>
              </p:ext>
            </p:extLst>
          </p:nvPr>
        </p:nvGraphicFramePr>
        <p:xfrm>
          <a:off x="2424113" y="3357563"/>
          <a:ext cx="7815262" cy="2492375"/>
        </p:xfrm>
        <a:graphic>
          <a:graphicData uri="http://schemas.openxmlformats.org/presentationml/2006/ole">
            <mc:AlternateContent xmlns:mc="http://schemas.openxmlformats.org/markup-compatibility/2006">
              <mc:Choice xmlns:v="urn:schemas-microsoft-com:vml" Requires="v">
                <p:oleObj spid="_x0000_s1042" name="Document" r:id="rId4" imgW="8305270" imgH="2634552" progId="Word.Document.8">
                  <p:embed/>
                </p:oleObj>
              </mc:Choice>
              <mc:Fallback>
                <p:oleObj name="Document" r:id="rId4" imgW="8305270" imgH="2634552" progId="Word.Document.8">
                  <p:embed/>
                  <p:pic>
                    <p:nvPicPr>
                      <p:cNvPr id="3075" name="Object 3"/>
                      <p:cNvPicPr>
                        <a:picLocks noChangeAspect="1" noChangeArrowheads="1"/>
                      </p:cNvPicPr>
                      <p:nvPr/>
                    </p:nvPicPr>
                    <p:blipFill>
                      <a:blip r:embed="rId5"/>
                      <a:srcRect/>
                      <a:stretch>
                        <a:fillRect/>
                      </a:stretch>
                    </p:blipFill>
                    <p:spPr bwMode="auto">
                      <a:xfrm>
                        <a:off x="2424113" y="3357563"/>
                        <a:ext cx="7815262" cy="2492375"/>
                      </a:xfrm>
                      <a:prstGeom prst="rect">
                        <a:avLst/>
                      </a:prstGeom>
                      <a:noFill/>
                      <a:extLst/>
                    </p:spPr>
                  </p:pic>
                </p:oleObj>
              </mc:Fallback>
            </mc:AlternateContent>
          </a:graphicData>
        </a:graphic>
      </p:graphicFrame>
      <p:sp>
        <p:nvSpPr>
          <p:cNvPr id="3076" name="Rectangle 4"/>
          <p:cNvSpPr>
            <a:spLocks noChangeArrowheads="1"/>
          </p:cNvSpPr>
          <p:nvPr/>
        </p:nvSpPr>
        <p:spPr bwMode="auto">
          <a:xfrm>
            <a:off x="1991544" y="261228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1464" y="347564"/>
            <a:ext cx="9505057" cy="1065213"/>
          </a:xfrm>
        </p:spPr>
        <p:txBody>
          <a:bodyPr/>
          <a:lstStyle/>
          <a:p>
            <a:r>
              <a:rPr lang="en-US" sz="2800" dirty="0"/>
              <a:t>Views on the EHT PAR Scope Definition (2/3)</a:t>
            </a:r>
          </a:p>
        </p:txBody>
      </p:sp>
      <p:sp>
        <p:nvSpPr>
          <p:cNvPr id="3" name="Content Placeholder 2"/>
          <p:cNvSpPr>
            <a:spLocks noGrp="1"/>
          </p:cNvSpPr>
          <p:nvPr>
            <p:ph idx="1"/>
          </p:nvPr>
        </p:nvSpPr>
        <p:spPr>
          <a:xfrm>
            <a:off x="493114" y="1124744"/>
            <a:ext cx="11305256" cy="5040560"/>
          </a:xfrm>
        </p:spPr>
        <p:txBody>
          <a:bodyPr/>
          <a:lstStyle/>
          <a:p>
            <a:pPr marL="514350" indent="-457200">
              <a:buFont typeface="Arial" panose="020B0604020202020204" pitchFamily="34" charset="0"/>
              <a:buChar char="•"/>
            </a:pPr>
            <a:r>
              <a:rPr lang="en-US" dirty="0">
                <a:solidFill>
                  <a:schemeClr val="tx1"/>
                </a:solidFill>
              </a:rPr>
              <a:t>Making a decision on set of features may be premature at this point</a:t>
            </a:r>
          </a:p>
          <a:p>
            <a:pPr marL="914400" lvl="1" indent="-457200">
              <a:buFont typeface="Arial" panose="020B0604020202020204" pitchFamily="34" charset="0"/>
              <a:buChar char="•"/>
            </a:pPr>
            <a:r>
              <a:rPr lang="en-US" dirty="0"/>
              <a:t>PAR scope should include measurable high level system requirements that are desired for EHT devices</a:t>
            </a:r>
          </a:p>
          <a:p>
            <a:pPr marL="914400" lvl="1" indent="-457200">
              <a:buFont typeface="Arial" panose="020B0604020202020204" pitchFamily="34" charset="0"/>
              <a:buChar char="•"/>
            </a:pPr>
            <a:r>
              <a:rPr lang="en-US" dirty="0"/>
              <a:t>Currently, the EHT SG has not come to consensus on measurable, high level system requirements</a:t>
            </a:r>
          </a:p>
          <a:p>
            <a:pPr marL="1314450" lvl="2" indent="-457200">
              <a:buFont typeface="Arial" panose="020B0604020202020204" pitchFamily="34" charset="0"/>
              <a:buChar char="•"/>
            </a:pPr>
            <a:r>
              <a:rPr lang="en-US" dirty="0"/>
              <a:t>The following primary objectives for EHT SG have been agreed [5]:</a:t>
            </a:r>
          </a:p>
          <a:p>
            <a:pPr lvl="3">
              <a:spcBef>
                <a:spcPts val="600"/>
              </a:spcBef>
              <a:spcAft>
                <a:spcPts val="600"/>
              </a:spcAft>
              <a:buFont typeface="Courier New" panose="02070309020205020404" pitchFamily="49" charset="0"/>
              <a:buChar char="o"/>
            </a:pPr>
            <a:r>
              <a:rPr lang="en-US" dirty="0">
                <a:cs typeface="Times New Roman" panose="02020603050405020304" pitchFamily="18" charset="0"/>
              </a:rPr>
              <a:t>To increase peak throughput and improve efficiency</a:t>
            </a:r>
          </a:p>
          <a:p>
            <a:pPr lvl="3">
              <a:spcBef>
                <a:spcPts val="600"/>
              </a:spcBef>
              <a:spcAft>
                <a:spcPts val="600"/>
              </a:spcAft>
              <a:buFont typeface="Courier New" panose="02070309020205020404" pitchFamily="49" charset="0"/>
              <a:buChar char="o"/>
            </a:pPr>
            <a:r>
              <a:rPr lang="en-US" dirty="0">
                <a:cs typeface="Times New Roman" panose="02020603050405020304" pitchFamily="18" charset="0"/>
              </a:rPr>
              <a:t>To support high throughput and low latency applications such as video-over-WLAN, gaming, AR and VR</a:t>
            </a:r>
          </a:p>
          <a:p>
            <a:pPr marL="1314450" lvl="2" indent="-457200">
              <a:buFont typeface="Arial" panose="020B0604020202020204" pitchFamily="34" charset="0"/>
              <a:buChar char="•"/>
            </a:pPr>
            <a:r>
              <a:rPr lang="en-US" dirty="0"/>
              <a:t>These requirements are not detailed enough to clearly define the goals of a TG </a:t>
            </a:r>
          </a:p>
          <a:p>
            <a:pPr marL="914400" lvl="1" indent="-457200">
              <a:buFont typeface="Arial" panose="020B0604020202020204" pitchFamily="34" charset="0"/>
              <a:buChar char="•"/>
            </a:pPr>
            <a:r>
              <a:rPr lang="en-US" dirty="0"/>
              <a:t>Without clear consensus on the system requirements, fair and objective feature evaluation and selection are difficult to achieve, e.g., due to some of the following questions</a:t>
            </a:r>
          </a:p>
          <a:p>
            <a:pPr marL="1314450" lvl="2" indent="-457200">
              <a:buFont typeface="Arial" panose="020B0604020202020204" pitchFamily="34" charset="0"/>
              <a:buChar char="•"/>
            </a:pPr>
            <a:r>
              <a:rPr lang="en-US" dirty="0"/>
              <a:t>Is one feature better than the other?</a:t>
            </a:r>
          </a:p>
          <a:p>
            <a:pPr marL="1314450" lvl="2" indent="-457200">
              <a:buFont typeface="Arial" panose="020B0604020202020204" pitchFamily="34" charset="0"/>
              <a:buChar char="•"/>
            </a:pPr>
            <a:r>
              <a:rPr lang="en-US" dirty="0"/>
              <a:t>Why would one design of a feature be selected out of a set of designs that can achieve the same system requirement?</a:t>
            </a:r>
          </a:p>
          <a:p>
            <a:pPr marL="1314450" lvl="2" indent="-457200">
              <a:buFont typeface="Arial" panose="020B0604020202020204" pitchFamily="34" charset="0"/>
              <a:buChar char="•"/>
            </a:pPr>
            <a:r>
              <a:rPr lang="en-US" dirty="0"/>
              <a:t>Is the feature desirable for EHT devices?</a:t>
            </a:r>
          </a:p>
          <a:p>
            <a:pPr marL="914400" lvl="1" indent="-457200">
              <a:buFont typeface="Arial" panose="020B0604020202020204" pitchFamily="34" charset="0"/>
              <a:buChar char="•"/>
            </a:pPr>
            <a:r>
              <a:rPr lang="en-US" b="1" dirty="0"/>
              <a:t>Feature discussion should be initiated after setting the overall system requirements</a:t>
            </a:r>
          </a:p>
          <a:p>
            <a:pPr marL="1314450" lvl="2" indent="-457200">
              <a:buFont typeface="Arial" panose="020B0604020202020204" pitchFamily="34" charset="0"/>
              <a:buChar char="•"/>
            </a:pPr>
            <a:endParaRPr lang="en-US" b="1"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Kome Oteri (</a:t>
            </a:r>
            <a:r>
              <a:rPr lang="en-GB" dirty="0" err="1"/>
              <a:t>InterDigital</a:t>
            </a:r>
            <a:r>
              <a:rPr lang="en-GB" dirty="0"/>
              <a:t>)</a:t>
            </a:r>
          </a:p>
        </p:txBody>
      </p:sp>
      <p:sp>
        <p:nvSpPr>
          <p:cNvPr id="6" name="Date Placeholder 5"/>
          <p:cNvSpPr>
            <a:spLocks noGrp="1"/>
          </p:cNvSpPr>
          <p:nvPr>
            <p:ph type="dt" idx="15"/>
          </p:nvPr>
        </p:nvSpPr>
        <p:spPr/>
        <p:txBody>
          <a:bodyPr/>
          <a:lstStyle/>
          <a:p>
            <a:r>
              <a:rPr lang="en-US"/>
              <a:t>November 2018</a:t>
            </a:r>
            <a:endParaRPr lang="en-GB" dirty="0"/>
          </a:p>
        </p:txBody>
      </p:sp>
    </p:spTree>
    <p:extLst>
      <p:ext uri="{BB962C8B-B14F-4D97-AF65-F5344CB8AC3E}">
        <p14:creationId xmlns:p14="http://schemas.microsoft.com/office/powerpoint/2010/main" val="3602926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1464" y="347564"/>
            <a:ext cx="9505057" cy="1065213"/>
          </a:xfrm>
        </p:spPr>
        <p:txBody>
          <a:bodyPr/>
          <a:lstStyle/>
          <a:p>
            <a:r>
              <a:rPr lang="en-US" sz="2800" dirty="0"/>
              <a:t>Views on the EHT PAR Scope Definition (3/3)</a:t>
            </a:r>
          </a:p>
        </p:txBody>
      </p:sp>
      <p:sp>
        <p:nvSpPr>
          <p:cNvPr id="3" name="Content Placeholder 2"/>
          <p:cNvSpPr>
            <a:spLocks noGrp="1"/>
          </p:cNvSpPr>
          <p:nvPr>
            <p:ph idx="1"/>
          </p:nvPr>
        </p:nvSpPr>
        <p:spPr>
          <a:xfrm>
            <a:off x="493114" y="1628800"/>
            <a:ext cx="11305256" cy="2016224"/>
          </a:xfrm>
        </p:spPr>
        <p:txBody>
          <a:bodyPr/>
          <a:lstStyle/>
          <a:p>
            <a:pPr marL="857250" lvl="2" indent="0"/>
            <a:endParaRPr lang="en-US" sz="1200" dirty="0"/>
          </a:p>
          <a:p>
            <a:pPr marL="514350" indent="-457200">
              <a:buFont typeface="Arial" panose="020B0604020202020204" pitchFamily="34" charset="0"/>
              <a:buChar char="•"/>
            </a:pPr>
            <a:r>
              <a:rPr lang="en-US" sz="3200" dirty="0"/>
              <a:t>We propose the following direction for the PAR scope definition:</a:t>
            </a:r>
          </a:p>
          <a:p>
            <a:pPr marL="914400" lvl="1" indent="-457200">
              <a:buFont typeface="Arial" panose="020B0604020202020204" pitchFamily="34" charset="0"/>
              <a:buChar char="•"/>
            </a:pPr>
            <a:r>
              <a:rPr lang="en-US" sz="2800" dirty="0"/>
              <a:t>The PAR scope should include high level system requirements/goals that are measurable:</a:t>
            </a:r>
          </a:p>
          <a:p>
            <a:pPr marL="1314450" lvl="2" indent="-457200">
              <a:buFont typeface="Arial" panose="020B0604020202020204" pitchFamily="34" charset="0"/>
              <a:buChar char="•"/>
            </a:pPr>
            <a:r>
              <a:rPr lang="en-US" sz="2400" dirty="0"/>
              <a:t>Examples may include: peak throughput, system efficiency improvement, latency, etc.</a:t>
            </a:r>
          </a:p>
          <a:p>
            <a:pPr marL="1314450" lvl="2" indent="-457200">
              <a:buFont typeface="Arial" panose="020B0604020202020204" pitchFamily="34" charset="0"/>
              <a:buChar char="•"/>
            </a:pPr>
            <a:r>
              <a:rPr lang="en-US" sz="2400" dirty="0"/>
              <a:t>A list of features may be included as examples that may satisfy the high level system requirements/goals </a:t>
            </a:r>
            <a:endParaRPr lang="en-US" sz="2400" strike="sngStrike" dirty="0">
              <a:solidFill>
                <a:srgbClr val="FF0000"/>
              </a:solidFill>
            </a:endParaRPr>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Kome Oteri (</a:t>
            </a:r>
            <a:r>
              <a:rPr lang="en-GB" dirty="0" err="1"/>
              <a:t>InterDigital</a:t>
            </a:r>
            <a:r>
              <a:rPr lang="en-GB" dirty="0"/>
              <a:t>)</a:t>
            </a:r>
          </a:p>
        </p:txBody>
      </p:sp>
      <p:sp>
        <p:nvSpPr>
          <p:cNvPr id="6" name="Date Placeholder 5"/>
          <p:cNvSpPr>
            <a:spLocks noGrp="1"/>
          </p:cNvSpPr>
          <p:nvPr>
            <p:ph type="dt" idx="15"/>
          </p:nvPr>
        </p:nvSpPr>
        <p:spPr/>
        <p:txBody>
          <a:bodyPr/>
          <a:lstStyle/>
          <a:p>
            <a:r>
              <a:rPr lang="en-US"/>
              <a:t>November 2018</a:t>
            </a:r>
            <a:endParaRPr lang="en-GB" dirty="0"/>
          </a:p>
        </p:txBody>
      </p:sp>
    </p:spTree>
    <p:extLst>
      <p:ext uri="{BB962C8B-B14F-4D97-AF65-F5344CB8AC3E}">
        <p14:creationId xmlns:p14="http://schemas.microsoft.com/office/powerpoint/2010/main" val="3387026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5560" y="548680"/>
            <a:ext cx="7770813" cy="1065213"/>
          </a:xfrm>
        </p:spPr>
        <p:txBody>
          <a:bodyPr/>
          <a:lstStyle/>
          <a:p>
            <a:r>
              <a:rPr lang="en-US" dirty="0"/>
              <a:t>Conclusion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Kome Oteri (</a:t>
            </a:r>
            <a:r>
              <a:rPr lang="en-GB" dirty="0" err="1"/>
              <a:t>InterDigital</a:t>
            </a:r>
            <a:r>
              <a:rPr lang="en-GB" dirty="0"/>
              <a:t>)</a:t>
            </a:r>
          </a:p>
        </p:txBody>
      </p:sp>
      <p:sp>
        <p:nvSpPr>
          <p:cNvPr id="6" name="Date Placeholder 5"/>
          <p:cNvSpPr>
            <a:spLocks noGrp="1"/>
          </p:cNvSpPr>
          <p:nvPr>
            <p:ph type="dt" idx="15"/>
          </p:nvPr>
        </p:nvSpPr>
        <p:spPr/>
        <p:txBody>
          <a:bodyPr/>
          <a:lstStyle/>
          <a:p>
            <a:r>
              <a:rPr lang="en-US"/>
              <a:t>November 2018</a:t>
            </a:r>
            <a:endParaRPr lang="en-GB" dirty="0"/>
          </a:p>
        </p:txBody>
      </p:sp>
      <p:sp>
        <p:nvSpPr>
          <p:cNvPr id="3" name="Content Placeholder 2"/>
          <p:cNvSpPr>
            <a:spLocks noGrp="1"/>
          </p:cNvSpPr>
          <p:nvPr>
            <p:ph idx="1"/>
          </p:nvPr>
        </p:nvSpPr>
        <p:spPr>
          <a:xfrm>
            <a:off x="119336" y="1484784"/>
            <a:ext cx="11928648" cy="4113213"/>
          </a:xfrm>
        </p:spPr>
        <p:txBody>
          <a:bodyPr/>
          <a:lstStyle/>
          <a:p>
            <a:pPr>
              <a:buFont typeface="Arial" panose="020B0604020202020204" pitchFamily="34" charset="0"/>
              <a:buChar char="•"/>
            </a:pPr>
            <a:r>
              <a:rPr lang="en-US" dirty="0"/>
              <a:t>In this contribution, we discussed a number of procedural changes that can help with speeding up the EHT timeline, e.g.,</a:t>
            </a:r>
          </a:p>
          <a:p>
            <a:pPr marL="914400" lvl="1" indent="-457200">
              <a:buFont typeface="Arial" panose="020B0604020202020204" pitchFamily="34" charset="0"/>
              <a:buChar char="•"/>
            </a:pPr>
            <a:r>
              <a:rPr lang="en-US" dirty="0"/>
              <a:t>Early contribution submissions</a:t>
            </a:r>
          </a:p>
          <a:p>
            <a:pPr marL="914400" lvl="1" indent="-457200">
              <a:buFont typeface="Arial" panose="020B0604020202020204" pitchFamily="34" charset="0"/>
              <a:buChar char="•"/>
            </a:pPr>
            <a:r>
              <a:rPr lang="en-US" dirty="0"/>
              <a:t>Better utilization of the email reflector as a discussion platform</a:t>
            </a:r>
          </a:p>
          <a:p>
            <a:pPr marL="914400" lvl="1" indent="-457200">
              <a:buFont typeface="Arial" panose="020B0604020202020204" pitchFamily="34" charset="0"/>
              <a:buChar char="•"/>
            </a:pPr>
            <a:r>
              <a:rPr lang="en-US" dirty="0"/>
              <a:t>More frequent teleconference discussions</a:t>
            </a:r>
          </a:p>
          <a:p>
            <a:pPr marL="914400" lvl="1" indent="-457200">
              <a:buFont typeface="Arial" panose="020B0604020202020204" pitchFamily="34" charset="0"/>
              <a:buChar char="•"/>
            </a:pPr>
            <a:r>
              <a:rPr lang="en-US" dirty="0"/>
              <a:t>Simulation calibration and objective evaluation of new proposals</a:t>
            </a:r>
          </a:p>
          <a:p>
            <a:pPr marL="457200" lvl="1" indent="0"/>
            <a:endParaRPr lang="en-US" dirty="0"/>
          </a:p>
          <a:p>
            <a:pPr>
              <a:buFont typeface="Arial" panose="020B0604020202020204" pitchFamily="34" charset="0"/>
              <a:buChar char="•"/>
            </a:pPr>
            <a:r>
              <a:rPr lang="en-US" dirty="0"/>
              <a:t>Our view is that the PAR scope should include system requirements and goals for EHT</a:t>
            </a:r>
          </a:p>
          <a:p>
            <a:pPr marL="914400" lvl="1" indent="-457200">
              <a:buFont typeface="Arial" panose="020B0604020202020204" pitchFamily="34" charset="0"/>
              <a:buChar char="•"/>
            </a:pPr>
            <a:r>
              <a:rPr lang="en-US" dirty="0"/>
              <a:t>System requirements/goals should include peak performance, latency, etc.</a:t>
            </a:r>
          </a:p>
          <a:p>
            <a:pPr marL="914400" lvl="1" indent="-457200">
              <a:buFont typeface="Arial" panose="020B0604020202020204" pitchFamily="34" charset="0"/>
              <a:buChar char="•"/>
            </a:pPr>
            <a:r>
              <a:rPr lang="en-US" dirty="0"/>
              <a:t>The EHT PAR scope should not restrict features or dictate that certain features have already been selected. </a:t>
            </a:r>
          </a:p>
          <a:p>
            <a:pPr marL="914400" lvl="1" indent="-457200">
              <a:buFont typeface="Arial" panose="020B0604020202020204" pitchFamily="34" charset="0"/>
              <a:buChar char="•"/>
            </a:pPr>
            <a:r>
              <a:rPr lang="en-US" dirty="0"/>
              <a:t>Features should be selected based on thorough and objective evaluation of how the feature will enable the requirements/goals to be met. </a:t>
            </a:r>
          </a:p>
        </p:txBody>
      </p:sp>
    </p:spTree>
    <p:extLst>
      <p:ext uri="{BB962C8B-B14F-4D97-AF65-F5344CB8AC3E}">
        <p14:creationId xmlns:p14="http://schemas.microsoft.com/office/powerpoint/2010/main" val="390993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2018</a:t>
            </a:r>
            <a:endParaRPr lang="en-GB" dirty="0"/>
          </a:p>
        </p:txBody>
      </p:sp>
      <p:sp>
        <p:nvSpPr>
          <p:cNvPr id="3" name="Footer Placeholder 2"/>
          <p:cNvSpPr>
            <a:spLocks noGrp="1"/>
          </p:cNvSpPr>
          <p:nvPr>
            <p:ph type="ftr" idx="11"/>
          </p:nvPr>
        </p:nvSpPr>
        <p:spPr/>
        <p:txBody>
          <a:bodyPr/>
          <a:lstStyle/>
          <a:p>
            <a:r>
              <a:rPr lang="en-GB" dirty="0"/>
              <a:t>Kome Oteri (</a:t>
            </a:r>
            <a:r>
              <a:rPr lang="en-GB" dirty="0" err="1"/>
              <a:t>InterDigital</a:t>
            </a:r>
            <a:r>
              <a:rPr lang="en-GB" dirty="0"/>
              <a:t>)</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13</a:t>
            </a:fld>
            <a:endParaRPr lang="en-GB" dirty="0"/>
          </a:p>
        </p:txBody>
      </p:sp>
      <p:sp>
        <p:nvSpPr>
          <p:cNvPr id="6" name="Rectangle 1"/>
          <p:cNvSpPr txBox="1">
            <a:spLocks noChangeArrowheads="1"/>
          </p:cNvSpPr>
          <p:nvPr/>
        </p:nvSpPr>
        <p:spPr>
          <a:xfrm>
            <a:off x="2209800" y="685800"/>
            <a:ext cx="77724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References</a:t>
            </a:r>
          </a:p>
        </p:txBody>
      </p:sp>
      <p:sp>
        <p:nvSpPr>
          <p:cNvPr id="7" name="Rectangle 2"/>
          <p:cNvSpPr txBox="1">
            <a:spLocks noChangeArrowheads="1"/>
          </p:cNvSpPr>
          <p:nvPr/>
        </p:nvSpPr>
        <p:spPr>
          <a:xfrm>
            <a:off x="1019436" y="1700808"/>
            <a:ext cx="10153128" cy="420846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2000" kern="0" dirty="0"/>
              <a:t>[1] IEEE 802.11-18/0789r9 Extreme Throughput (XT) 802.11, May 2018</a:t>
            </a:r>
          </a:p>
          <a:p>
            <a:pPr marL="0" indent="0"/>
            <a:endParaRPr lang="en-US" sz="2000" kern="0" dirty="0"/>
          </a:p>
          <a:p>
            <a:pPr marL="0" indent="0"/>
            <a:r>
              <a:rPr lang="en-US" sz="2000" kern="0" dirty="0"/>
              <a:t>[2] IEEE 802.11-18/0846r2 Next Generation PHY/MAC in Sub-7GHz, May 2018</a:t>
            </a:r>
          </a:p>
          <a:p>
            <a:pPr marL="0" indent="0"/>
            <a:endParaRPr lang="en-US" sz="2000" kern="0" dirty="0"/>
          </a:p>
          <a:p>
            <a:pPr marL="0" indent="0"/>
            <a:r>
              <a:rPr lang="en-US" sz="2000" kern="0" dirty="0"/>
              <a:t>[3] IEEE 802.11-18/1550r0 Recommended Development Process, Sept. 2018</a:t>
            </a:r>
          </a:p>
          <a:p>
            <a:pPr marL="0" indent="0"/>
            <a:endParaRPr lang="en-US" sz="2000" kern="0" dirty="0"/>
          </a:p>
          <a:p>
            <a:pPr marL="0" indent="0"/>
            <a:r>
              <a:rPr lang="en-US" sz="2000" kern="0" dirty="0"/>
              <a:t>[4] IEEE 802.11-18/1116r0 Distributed MU-MIMO and HARQ Support for EHT, July 2018</a:t>
            </a:r>
          </a:p>
          <a:p>
            <a:pPr marL="0" indent="0"/>
            <a:endParaRPr lang="en-US" sz="2000" kern="0" dirty="0"/>
          </a:p>
          <a:p>
            <a:pPr marL="0" indent="0"/>
            <a:r>
              <a:rPr lang="en-US" sz="2000" kern="0" dirty="0"/>
              <a:t>[5] IEEE 802.11-18/1263r0 EHT Subgroup Formation Motion, July 2018</a:t>
            </a:r>
          </a:p>
          <a:p>
            <a:pPr marL="0" indent="0"/>
            <a:endParaRPr lang="en-US" sz="2000" kern="0" dirty="0"/>
          </a:p>
          <a:p>
            <a:pPr marL="0" indent="0"/>
            <a:endParaRPr lang="en-US" sz="2000" kern="0" dirty="0"/>
          </a:p>
          <a:p>
            <a:pPr marL="0" indent="0"/>
            <a:endParaRPr lang="en-US" sz="2000" kern="0" dirty="0"/>
          </a:p>
          <a:p>
            <a:pPr marL="0" indent="0"/>
            <a:endParaRPr lang="en-US" sz="2000" dirty="0"/>
          </a:p>
        </p:txBody>
      </p:sp>
    </p:spTree>
    <p:extLst>
      <p:ext uri="{BB962C8B-B14F-4D97-AF65-F5344CB8AC3E}">
        <p14:creationId xmlns:p14="http://schemas.microsoft.com/office/powerpoint/2010/main" val="2535682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a:t>November 2018</a:t>
            </a:r>
            <a:endParaRPr lang="en-GB" dirty="0"/>
          </a:p>
        </p:txBody>
      </p:sp>
      <p:sp>
        <p:nvSpPr>
          <p:cNvPr id="4" name="Footer Placeholder 3"/>
          <p:cNvSpPr>
            <a:spLocks noGrp="1"/>
          </p:cNvSpPr>
          <p:nvPr>
            <p:ph type="ftr" idx="11"/>
          </p:nvPr>
        </p:nvSpPr>
        <p:spPr/>
        <p:txBody>
          <a:bodyPr/>
          <a:lstStyle/>
          <a:p>
            <a:r>
              <a:rPr lang="en-GB" dirty="0"/>
              <a:t>Kome Oteri (</a:t>
            </a:r>
            <a:r>
              <a:rPr lang="en-GB" dirty="0" err="1"/>
              <a:t>InterDigital</a:t>
            </a:r>
            <a:r>
              <a:rPr lang="en-GB" dirty="0"/>
              <a:t>)</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Abstract</a:t>
            </a:r>
          </a:p>
        </p:txBody>
      </p:sp>
      <p:sp>
        <p:nvSpPr>
          <p:cNvPr id="8" name="Rectangle 2"/>
          <p:cNvSpPr txBox="1">
            <a:spLocks noChangeArrowheads="1"/>
          </p:cNvSpPr>
          <p:nvPr/>
        </p:nvSpPr>
        <p:spPr>
          <a:xfrm>
            <a:off x="1127448" y="2276872"/>
            <a:ext cx="9577064"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In this contribution, we propose a number of procedural improvements that are likely to speed up the EHT timeline as well as provide inputs on the drafting of the EHT PAR.</a:t>
            </a:r>
          </a:p>
        </p:txBody>
      </p:sp>
    </p:spTree>
    <p:extLst>
      <p:ext uri="{BB962C8B-B14F-4D97-AF65-F5344CB8AC3E}">
        <p14:creationId xmlns:p14="http://schemas.microsoft.com/office/powerpoint/2010/main" val="380014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Introduction</a:t>
            </a:r>
          </a:p>
        </p:txBody>
      </p:sp>
      <p:sp>
        <p:nvSpPr>
          <p:cNvPr id="3" name="Content Placeholder 2"/>
          <p:cNvSpPr>
            <a:spLocks noGrp="1"/>
          </p:cNvSpPr>
          <p:nvPr>
            <p:ph idx="1"/>
          </p:nvPr>
        </p:nvSpPr>
        <p:spPr>
          <a:xfrm>
            <a:off x="407368" y="1187996"/>
            <a:ext cx="10982416" cy="4833292"/>
          </a:xfrm>
        </p:spPr>
        <p:txBody>
          <a:bodyPr/>
          <a:lstStyle/>
          <a:p>
            <a:pPr>
              <a:buFont typeface="Arial" panose="020B0604020202020204" pitchFamily="34" charset="0"/>
              <a:buChar char="•"/>
            </a:pPr>
            <a:r>
              <a:rPr lang="en-US" dirty="0"/>
              <a:t>Several standard development approaches have been discussed for EHT in the WNG and in the EHT TIG/SG [1][2][3][4]</a:t>
            </a:r>
          </a:p>
          <a:p>
            <a:pPr lvl="1">
              <a:buFont typeface="Arial" panose="020B0604020202020204" pitchFamily="34" charset="0"/>
              <a:buChar char="•"/>
            </a:pPr>
            <a:r>
              <a:rPr lang="en-US" dirty="0"/>
              <a:t>Some proposals suggest to have the EHT TG operate in one or more waves/phases, with each wave/phase having a limited set of features defined in the PAR, out of concern for standard development cycles being too long</a:t>
            </a:r>
          </a:p>
          <a:p>
            <a:pPr lvl="1">
              <a:buFont typeface="Arial" panose="020B0604020202020204" pitchFamily="34" charset="0"/>
              <a:buChar char="•"/>
            </a:pPr>
            <a:r>
              <a:rPr lang="en-US" dirty="0"/>
              <a:t>Other proposals suggest that a fast standard development process with a limited feature set may not provide enough time for major feature development, or may not include sufficient customer feedback</a:t>
            </a:r>
          </a:p>
          <a:p>
            <a:pPr marL="457200" lvl="1" indent="0"/>
            <a:endParaRPr lang="en-US" dirty="0"/>
          </a:p>
          <a:p>
            <a:pPr>
              <a:buFont typeface="Arial" panose="020B0604020202020204" pitchFamily="34" charset="0"/>
              <a:buChar char="•"/>
            </a:pPr>
            <a:r>
              <a:rPr lang="en-US" dirty="0"/>
              <a:t>We propose a number of procedure improvements for EHT, </a:t>
            </a:r>
            <a:r>
              <a:rPr lang="en-US" dirty="0">
                <a:solidFill>
                  <a:schemeClr val="tx1"/>
                </a:solidFill>
              </a:rPr>
              <a:t>which led by Chair and supported by the group , should </a:t>
            </a:r>
            <a:r>
              <a:rPr lang="en-US" dirty="0"/>
              <a:t>shorten the standard development cycle</a:t>
            </a:r>
          </a:p>
          <a:p>
            <a:pPr marL="0" indent="0"/>
            <a:endParaRPr lang="en-US" strike="sngStrike" dirty="0"/>
          </a:p>
          <a:p>
            <a:pPr>
              <a:buFont typeface="Arial" panose="020B0604020202020204" pitchFamily="34" charset="0"/>
              <a:buChar char="•"/>
            </a:pPr>
            <a:r>
              <a:rPr lang="en-US" dirty="0"/>
              <a:t>In addition, we provide our views on the definition of the scope of the EHT PAR</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Kome Oteri (</a:t>
            </a:r>
            <a:r>
              <a:rPr lang="en-GB" dirty="0" err="1"/>
              <a:t>InterDigital</a:t>
            </a:r>
            <a:r>
              <a:rPr lang="en-GB" dirty="0"/>
              <a:t>)</a:t>
            </a:r>
          </a:p>
        </p:txBody>
      </p:sp>
      <p:sp>
        <p:nvSpPr>
          <p:cNvPr id="6" name="Date Placeholder 5"/>
          <p:cNvSpPr>
            <a:spLocks noGrp="1"/>
          </p:cNvSpPr>
          <p:nvPr>
            <p:ph type="dt" idx="15"/>
          </p:nvPr>
        </p:nvSpPr>
        <p:spPr/>
        <p:txBody>
          <a:bodyPr/>
          <a:lstStyle/>
          <a:p>
            <a:r>
              <a:rPr lang="en-US"/>
              <a:t>November 2018</a:t>
            </a:r>
            <a:endParaRPr lang="en-GB" dirty="0"/>
          </a:p>
        </p:txBody>
      </p:sp>
    </p:spTree>
    <p:extLst>
      <p:ext uri="{BB962C8B-B14F-4D97-AF65-F5344CB8AC3E}">
        <p14:creationId xmlns:p14="http://schemas.microsoft.com/office/powerpoint/2010/main" val="84317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1464" y="347564"/>
            <a:ext cx="9505057" cy="1065213"/>
          </a:xfrm>
        </p:spPr>
        <p:txBody>
          <a:bodyPr/>
          <a:lstStyle/>
          <a:p>
            <a:r>
              <a:rPr lang="en-US" sz="2800" dirty="0"/>
              <a:t>Procedural Changes to Speed Up EHT Timeline (1/5)</a:t>
            </a:r>
          </a:p>
        </p:txBody>
      </p:sp>
      <p:sp>
        <p:nvSpPr>
          <p:cNvPr id="3" name="Content Placeholder 2"/>
          <p:cNvSpPr>
            <a:spLocks noGrp="1"/>
          </p:cNvSpPr>
          <p:nvPr>
            <p:ph idx="1"/>
          </p:nvPr>
        </p:nvSpPr>
        <p:spPr>
          <a:xfrm>
            <a:off x="623392" y="1412777"/>
            <a:ext cx="11089232" cy="4680519"/>
          </a:xfrm>
        </p:spPr>
        <p:txBody>
          <a:bodyPr/>
          <a:lstStyle/>
          <a:p>
            <a:pPr algn="just">
              <a:buFont typeface="Arial" panose="020B0604020202020204" pitchFamily="34" charset="0"/>
              <a:buChar char="•"/>
            </a:pPr>
            <a:r>
              <a:rPr lang="en-US" dirty="0"/>
              <a:t>In order to speed up EHT development, it is important to improve the process and communications among the TG members to foster faster convergence of features and designs. Better communication and processes should provide:</a:t>
            </a:r>
            <a:endParaRPr lang="en-US" strike="sngStrike" dirty="0"/>
          </a:p>
          <a:p>
            <a:pPr lvl="1" algn="just">
              <a:buFont typeface="Arial" panose="020B0604020202020204" pitchFamily="34" charset="0"/>
              <a:buChar char="•"/>
            </a:pPr>
            <a:r>
              <a:rPr lang="en-US" dirty="0"/>
              <a:t>Better understanding of proposals</a:t>
            </a:r>
          </a:p>
          <a:p>
            <a:pPr lvl="1" algn="just">
              <a:buFont typeface="Arial" panose="020B0604020202020204" pitchFamily="34" charset="0"/>
              <a:buChar char="•"/>
            </a:pPr>
            <a:r>
              <a:rPr lang="en-US" dirty="0"/>
              <a:t>Better understanding of concerns regarding proposals</a:t>
            </a:r>
          </a:p>
          <a:p>
            <a:pPr lvl="1" algn="just">
              <a:buFont typeface="Arial" panose="020B0604020202020204" pitchFamily="34" charset="0"/>
              <a:buChar char="•"/>
            </a:pPr>
            <a:r>
              <a:rPr lang="en-US" dirty="0"/>
              <a:t>Objective evaluation of proposals</a:t>
            </a:r>
          </a:p>
          <a:p>
            <a:pPr marL="457200" lvl="1" indent="0" algn="just"/>
            <a:endParaRPr lang="en-US" dirty="0"/>
          </a:p>
          <a:p>
            <a:pPr algn="just">
              <a:buFont typeface="Arial" panose="020B0604020202020204" pitchFamily="34" charset="0"/>
              <a:buChar char="•"/>
            </a:pPr>
            <a:r>
              <a:rPr lang="en-US" dirty="0"/>
              <a:t>Several improvements in procedures may, among others, improve communication and the process: </a:t>
            </a:r>
          </a:p>
          <a:p>
            <a:pPr marL="914400" lvl="1" indent="-457200" algn="just">
              <a:buFont typeface="+mj-lt"/>
              <a:buAutoNum type="arabicPeriod"/>
            </a:pPr>
            <a:r>
              <a:rPr lang="en-US" dirty="0"/>
              <a:t>Early contribution submissions</a:t>
            </a:r>
          </a:p>
          <a:p>
            <a:pPr marL="914400" lvl="1" indent="-457200" algn="just">
              <a:buFont typeface="+mj-lt"/>
              <a:buAutoNum type="arabicPeriod"/>
            </a:pPr>
            <a:r>
              <a:rPr lang="en-US" dirty="0"/>
              <a:t>Better utilization of the email reflector as a discussion platform</a:t>
            </a:r>
          </a:p>
          <a:p>
            <a:pPr marL="914400" lvl="1" indent="-457200" algn="just">
              <a:buFont typeface="+mj-lt"/>
              <a:buAutoNum type="arabicPeriod"/>
            </a:pPr>
            <a:r>
              <a:rPr lang="en-US" dirty="0"/>
              <a:t>More frequent teleconference discussions</a:t>
            </a:r>
          </a:p>
          <a:p>
            <a:pPr marL="914400" lvl="1" indent="-457200" algn="just">
              <a:buFont typeface="+mj-lt"/>
              <a:buAutoNum type="arabicPeriod"/>
            </a:pPr>
            <a:r>
              <a:rPr lang="en-US" dirty="0"/>
              <a:t>Simulation calibration and objective evaluation of new proposals</a:t>
            </a:r>
          </a:p>
          <a:p>
            <a:pPr lvl="2" algn="just">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Kome Oteri (</a:t>
            </a:r>
            <a:r>
              <a:rPr lang="en-GB" dirty="0" err="1"/>
              <a:t>InterDigital</a:t>
            </a:r>
            <a:r>
              <a:rPr lang="en-GB" dirty="0"/>
              <a:t>)</a:t>
            </a:r>
          </a:p>
        </p:txBody>
      </p:sp>
      <p:sp>
        <p:nvSpPr>
          <p:cNvPr id="6" name="Date Placeholder 5"/>
          <p:cNvSpPr>
            <a:spLocks noGrp="1"/>
          </p:cNvSpPr>
          <p:nvPr>
            <p:ph type="dt" idx="15"/>
          </p:nvPr>
        </p:nvSpPr>
        <p:spPr/>
        <p:txBody>
          <a:bodyPr/>
          <a:lstStyle/>
          <a:p>
            <a:r>
              <a:rPr lang="en-US"/>
              <a:t>November 2018</a:t>
            </a:r>
            <a:endParaRPr lang="en-GB" dirty="0"/>
          </a:p>
        </p:txBody>
      </p:sp>
    </p:spTree>
    <p:extLst>
      <p:ext uri="{BB962C8B-B14F-4D97-AF65-F5344CB8AC3E}">
        <p14:creationId xmlns:p14="http://schemas.microsoft.com/office/powerpoint/2010/main" val="2826197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1464" y="347564"/>
            <a:ext cx="9505057" cy="1065213"/>
          </a:xfrm>
        </p:spPr>
        <p:txBody>
          <a:bodyPr/>
          <a:lstStyle/>
          <a:p>
            <a:r>
              <a:rPr lang="en-US" sz="2800" dirty="0"/>
              <a:t>Procedural Changes to Speed Up EHT Timeline (2/5)</a:t>
            </a:r>
          </a:p>
        </p:txBody>
      </p:sp>
      <p:sp>
        <p:nvSpPr>
          <p:cNvPr id="3" name="Content Placeholder 2"/>
          <p:cNvSpPr>
            <a:spLocks noGrp="1"/>
          </p:cNvSpPr>
          <p:nvPr>
            <p:ph idx="1"/>
          </p:nvPr>
        </p:nvSpPr>
        <p:spPr>
          <a:xfrm>
            <a:off x="551384" y="1555849"/>
            <a:ext cx="10923862" cy="4113213"/>
          </a:xfrm>
        </p:spPr>
        <p:txBody>
          <a:bodyPr/>
          <a:lstStyle/>
          <a:p>
            <a:pPr marL="514350" indent="-457200">
              <a:buFont typeface="+mj-lt"/>
              <a:buAutoNum type="arabicPeriod"/>
            </a:pPr>
            <a:r>
              <a:rPr lang="en-US" sz="2800" dirty="0"/>
              <a:t>Early contribution submissions</a:t>
            </a:r>
          </a:p>
          <a:p>
            <a:pPr marL="914400" lvl="1" indent="-457200">
              <a:buFont typeface="Arial" panose="020B0604020202020204" pitchFamily="34" charset="0"/>
              <a:buChar char="•"/>
            </a:pPr>
            <a:r>
              <a:rPr lang="en-US" sz="2400" dirty="0"/>
              <a:t>Currently contributions are often uploaded to Mentor right before the presentation is made</a:t>
            </a:r>
          </a:p>
          <a:p>
            <a:pPr marL="1314450" lvl="2" indent="-457200">
              <a:buFont typeface="Arial" panose="020B0604020202020204" pitchFamily="34" charset="0"/>
              <a:buChar char="•"/>
            </a:pPr>
            <a:r>
              <a:rPr lang="en-US" sz="2000" dirty="0"/>
              <a:t>This often results in TG members not being able to evaluate the proposals and the rejection of the idea pending further study, and hence leads to lost time and delays</a:t>
            </a:r>
          </a:p>
          <a:p>
            <a:pPr marL="1314450" lvl="2" indent="-457200">
              <a:buFont typeface="Arial" panose="020B0604020202020204" pitchFamily="34" charset="0"/>
              <a:buChar char="•"/>
            </a:pPr>
            <a:endParaRPr lang="en-US" sz="2000" dirty="0"/>
          </a:p>
          <a:p>
            <a:pPr marL="914400" lvl="1" indent="-457200">
              <a:buFont typeface="Arial" panose="020B0604020202020204" pitchFamily="34" charset="0"/>
              <a:buChar char="•"/>
            </a:pPr>
            <a:r>
              <a:rPr lang="en-US" sz="2400" dirty="0"/>
              <a:t>Some examples of possible procedural requirements: </a:t>
            </a:r>
          </a:p>
          <a:p>
            <a:pPr marL="1314450" lvl="2" indent="-457200">
              <a:buFont typeface="Arial" panose="020B0604020202020204" pitchFamily="34" charset="0"/>
              <a:buChar char="•"/>
            </a:pPr>
            <a:r>
              <a:rPr lang="en-US" sz="2400" dirty="0"/>
              <a:t>Contributions available 1 week prior to F2F meetings, updates allowed during the meeting; </a:t>
            </a:r>
          </a:p>
          <a:p>
            <a:pPr marL="1314450" lvl="2" indent="-457200">
              <a:buFont typeface="Arial" panose="020B0604020202020204" pitchFamily="34" charset="0"/>
              <a:buChar char="•"/>
            </a:pPr>
            <a:r>
              <a:rPr lang="en-US" sz="2400" dirty="0"/>
              <a:t>Contributions available 48 hours prior to a teleconference</a:t>
            </a:r>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(InterDigital)</a:t>
            </a:r>
            <a:endParaRPr lang="en-GB" dirty="0"/>
          </a:p>
        </p:txBody>
      </p:sp>
      <p:sp>
        <p:nvSpPr>
          <p:cNvPr id="6" name="Date Placeholder 5"/>
          <p:cNvSpPr>
            <a:spLocks noGrp="1"/>
          </p:cNvSpPr>
          <p:nvPr>
            <p:ph type="dt" idx="15"/>
          </p:nvPr>
        </p:nvSpPr>
        <p:spPr/>
        <p:txBody>
          <a:bodyPr/>
          <a:lstStyle/>
          <a:p>
            <a:r>
              <a:rPr lang="en-US"/>
              <a:t>November 2018</a:t>
            </a:r>
            <a:endParaRPr lang="en-GB" dirty="0"/>
          </a:p>
        </p:txBody>
      </p:sp>
    </p:spTree>
    <p:extLst>
      <p:ext uri="{BB962C8B-B14F-4D97-AF65-F5344CB8AC3E}">
        <p14:creationId xmlns:p14="http://schemas.microsoft.com/office/powerpoint/2010/main" val="92883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1464" y="347564"/>
            <a:ext cx="9505057" cy="1065213"/>
          </a:xfrm>
        </p:spPr>
        <p:txBody>
          <a:bodyPr/>
          <a:lstStyle/>
          <a:p>
            <a:r>
              <a:rPr lang="en-US" sz="2800" dirty="0"/>
              <a:t>Procedural Changes to Speed Up EHT Timeline (3/5)</a:t>
            </a:r>
          </a:p>
        </p:txBody>
      </p:sp>
      <p:sp>
        <p:nvSpPr>
          <p:cNvPr id="3" name="Content Placeholder 2"/>
          <p:cNvSpPr>
            <a:spLocks noGrp="1"/>
          </p:cNvSpPr>
          <p:nvPr>
            <p:ph idx="1"/>
          </p:nvPr>
        </p:nvSpPr>
        <p:spPr>
          <a:xfrm>
            <a:off x="385102" y="1575019"/>
            <a:ext cx="11521280" cy="4113213"/>
          </a:xfrm>
        </p:spPr>
        <p:txBody>
          <a:bodyPr/>
          <a:lstStyle/>
          <a:p>
            <a:pPr marL="514350" indent="-457200">
              <a:buFont typeface="+mj-lt"/>
              <a:buAutoNum type="arabicPeriod" startAt="2"/>
            </a:pPr>
            <a:r>
              <a:rPr lang="en-US" sz="2800" dirty="0"/>
              <a:t>Better utilization of the reflector as a communication tool</a:t>
            </a:r>
          </a:p>
          <a:p>
            <a:pPr marL="914400" lvl="1" indent="-457200">
              <a:buFont typeface="Arial" panose="020B0604020202020204" pitchFamily="34" charset="0"/>
              <a:buChar char="•"/>
            </a:pPr>
            <a:r>
              <a:rPr lang="en-US" sz="2400" dirty="0"/>
              <a:t>Technical discussions are currently often conducted using private email exchanges</a:t>
            </a:r>
          </a:p>
          <a:p>
            <a:pPr marL="1314450" lvl="2" indent="-457200">
              <a:buFont typeface="Arial" panose="020B0604020202020204" pitchFamily="34" charset="0"/>
              <a:buChar char="•"/>
            </a:pPr>
            <a:r>
              <a:rPr lang="en-US" sz="2000" dirty="0"/>
              <a:t>Non-public discussions leads to many of the TG members not being aware of the development or discussions and this may cause more delay in reaching TG consensus on certain topics</a:t>
            </a:r>
          </a:p>
          <a:p>
            <a:pPr marL="1314450" lvl="2" indent="-457200">
              <a:buFont typeface="Arial" panose="020B0604020202020204" pitchFamily="34" charset="0"/>
              <a:buChar char="•"/>
            </a:pPr>
            <a:endParaRPr lang="en-US" sz="2000" dirty="0"/>
          </a:p>
          <a:p>
            <a:pPr marL="914400" lvl="1" indent="-457200">
              <a:buFont typeface="Arial" panose="020B0604020202020204" pitchFamily="34" charset="0"/>
              <a:buChar char="•"/>
            </a:pPr>
            <a:r>
              <a:rPr lang="en-US" sz="2400" dirty="0"/>
              <a:t>Open technical discussions of draft contributions and proposal should be discussed on the reflector as much as possible</a:t>
            </a:r>
          </a:p>
          <a:p>
            <a:pPr marL="914400" lvl="1" indent="-457200">
              <a:buFont typeface="Arial" panose="020B0604020202020204" pitchFamily="34" charset="0"/>
              <a:buChar char="•"/>
            </a:pPr>
            <a:endParaRPr lang="en-US" sz="2400" dirty="0"/>
          </a:p>
          <a:p>
            <a:pPr marL="914400" lvl="1" indent="-457200">
              <a:buFont typeface="Arial" panose="020B0604020202020204" pitchFamily="34" charset="0"/>
              <a:buChar char="•"/>
            </a:pPr>
            <a:r>
              <a:rPr lang="en-US" sz="2400" dirty="0"/>
              <a:t>Open discussions on TG reflectors should lead to faster TG consensus </a:t>
            </a:r>
          </a:p>
          <a:p>
            <a:pPr marL="1314450" lvl="2" indent="-457200">
              <a:buFont typeface="Arial" panose="020B0604020202020204" pitchFamily="34" charset="0"/>
              <a:buChar char="•"/>
            </a:pPr>
            <a:r>
              <a:rPr lang="en-US" sz="2400" dirty="0"/>
              <a:t>Additional public subgroups can be organized to focus discussions</a:t>
            </a:r>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Kome Oteri (</a:t>
            </a:r>
            <a:r>
              <a:rPr lang="en-GB" dirty="0" err="1"/>
              <a:t>InterDigital</a:t>
            </a:r>
            <a:r>
              <a:rPr lang="en-GB" dirty="0"/>
              <a:t>)</a:t>
            </a:r>
          </a:p>
        </p:txBody>
      </p:sp>
      <p:sp>
        <p:nvSpPr>
          <p:cNvPr id="6" name="Date Placeholder 5"/>
          <p:cNvSpPr>
            <a:spLocks noGrp="1"/>
          </p:cNvSpPr>
          <p:nvPr>
            <p:ph type="dt" idx="15"/>
          </p:nvPr>
        </p:nvSpPr>
        <p:spPr/>
        <p:txBody>
          <a:bodyPr/>
          <a:lstStyle/>
          <a:p>
            <a:r>
              <a:rPr lang="en-US"/>
              <a:t>November 2018</a:t>
            </a:r>
            <a:endParaRPr lang="en-GB" dirty="0"/>
          </a:p>
        </p:txBody>
      </p:sp>
    </p:spTree>
    <p:extLst>
      <p:ext uri="{BB962C8B-B14F-4D97-AF65-F5344CB8AC3E}">
        <p14:creationId xmlns:p14="http://schemas.microsoft.com/office/powerpoint/2010/main" val="778062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1464" y="347564"/>
            <a:ext cx="9505057" cy="1065213"/>
          </a:xfrm>
        </p:spPr>
        <p:txBody>
          <a:bodyPr/>
          <a:lstStyle/>
          <a:p>
            <a:r>
              <a:rPr lang="en-US" sz="2800" dirty="0"/>
              <a:t>Procedural Changes to Speed Up EHT Timeline (4/5)</a:t>
            </a:r>
          </a:p>
        </p:txBody>
      </p:sp>
      <p:sp>
        <p:nvSpPr>
          <p:cNvPr id="3" name="Content Placeholder 2"/>
          <p:cNvSpPr>
            <a:spLocks noGrp="1"/>
          </p:cNvSpPr>
          <p:nvPr>
            <p:ph idx="1"/>
          </p:nvPr>
        </p:nvSpPr>
        <p:spPr>
          <a:xfrm>
            <a:off x="263352" y="1412777"/>
            <a:ext cx="11665295" cy="5153124"/>
          </a:xfrm>
        </p:spPr>
        <p:txBody>
          <a:bodyPr/>
          <a:lstStyle/>
          <a:p>
            <a:pPr marL="514350" indent="-457200">
              <a:buFont typeface="+mj-lt"/>
              <a:buAutoNum type="arabicPeriod" startAt="3"/>
            </a:pPr>
            <a:r>
              <a:rPr lang="en-US" sz="2800" dirty="0"/>
              <a:t>More frequent teleconference discussions</a:t>
            </a:r>
          </a:p>
          <a:p>
            <a:pPr marL="914400" lvl="1" indent="-457200">
              <a:buFont typeface="Arial" panose="020B0604020202020204" pitchFamily="34" charset="0"/>
              <a:buChar char="•"/>
            </a:pPr>
            <a:r>
              <a:rPr lang="en-US" sz="2400" dirty="0"/>
              <a:t>Teleconferences should be used more frequently throughout the development process</a:t>
            </a:r>
          </a:p>
          <a:p>
            <a:pPr marL="1314450" lvl="2" indent="-457200">
              <a:buFont typeface="Arial" panose="020B0604020202020204" pitchFamily="34" charset="0"/>
              <a:buChar char="•"/>
            </a:pPr>
            <a:r>
              <a:rPr lang="en-US" sz="2400" dirty="0"/>
              <a:t>e.g., in a SG or at the earlier stages of a TG, teleconferences can provide opportunities for more verbal debate to focus the direction of the group</a:t>
            </a:r>
          </a:p>
          <a:p>
            <a:pPr marL="914400" lvl="1" indent="-457200">
              <a:buFont typeface="Arial" panose="020B0604020202020204" pitchFamily="34" charset="0"/>
              <a:buChar char="•"/>
            </a:pPr>
            <a:endParaRPr lang="en-US" sz="2400" dirty="0"/>
          </a:p>
          <a:p>
            <a:pPr marL="914400" lvl="1" indent="-457200">
              <a:buFont typeface="Arial" panose="020B0604020202020204" pitchFamily="34" charset="0"/>
              <a:buChar char="•"/>
            </a:pPr>
            <a:r>
              <a:rPr lang="en-US" sz="2400" dirty="0"/>
              <a:t>Teleconferences should augment the reflector discussions, allowing ideas to be clarified/reach consensus prior to the F2F meetings</a:t>
            </a:r>
          </a:p>
          <a:p>
            <a:pPr marL="914400" lvl="1" indent="-457200">
              <a:buFont typeface="Arial" panose="020B0604020202020204" pitchFamily="34" charset="0"/>
              <a:buChar char="•"/>
            </a:pPr>
            <a:endParaRPr lang="en-US" sz="2400" dirty="0"/>
          </a:p>
          <a:p>
            <a:pPr marL="914400" lvl="1" indent="-457200">
              <a:buFont typeface="Arial" panose="020B0604020202020204" pitchFamily="34" charset="0"/>
              <a:buChar char="•"/>
            </a:pPr>
            <a:r>
              <a:rPr lang="en-US" sz="2400" dirty="0"/>
              <a:t>More frequent teleconferences should</a:t>
            </a:r>
            <a:r>
              <a:rPr lang="en-US" sz="2400" dirty="0">
                <a:solidFill>
                  <a:srgbClr val="FF0000"/>
                </a:solidFill>
              </a:rPr>
              <a:t> </a:t>
            </a:r>
            <a:r>
              <a:rPr lang="en-US" sz="2400" dirty="0"/>
              <a:t>lead to a faster convergence of a feature set; it may also speed up feature design and CR, in lieu of, or in addition to ad hoc meetings </a:t>
            </a:r>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Kome Oteri (</a:t>
            </a:r>
            <a:r>
              <a:rPr lang="en-GB" dirty="0" err="1"/>
              <a:t>InterDigital</a:t>
            </a:r>
            <a:r>
              <a:rPr lang="en-GB" dirty="0"/>
              <a:t>)</a:t>
            </a:r>
          </a:p>
        </p:txBody>
      </p:sp>
      <p:sp>
        <p:nvSpPr>
          <p:cNvPr id="6" name="Date Placeholder 5"/>
          <p:cNvSpPr>
            <a:spLocks noGrp="1"/>
          </p:cNvSpPr>
          <p:nvPr>
            <p:ph type="dt" idx="15"/>
          </p:nvPr>
        </p:nvSpPr>
        <p:spPr/>
        <p:txBody>
          <a:bodyPr/>
          <a:lstStyle/>
          <a:p>
            <a:r>
              <a:rPr lang="en-US"/>
              <a:t>November 2018</a:t>
            </a:r>
            <a:endParaRPr lang="en-GB" dirty="0"/>
          </a:p>
        </p:txBody>
      </p:sp>
    </p:spTree>
    <p:extLst>
      <p:ext uri="{BB962C8B-B14F-4D97-AF65-F5344CB8AC3E}">
        <p14:creationId xmlns:p14="http://schemas.microsoft.com/office/powerpoint/2010/main" val="1724545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1464" y="347564"/>
            <a:ext cx="9505057" cy="1065213"/>
          </a:xfrm>
        </p:spPr>
        <p:txBody>
          <a:bodyPr/>
          <a:lstStyle/>
          <a:p>
            <a:r>
              <a:rPr lang="en-US" sz="2800" dirty="0"/>
              <a:t>Procedural Changes to Speed Up EHT Timeline (5/5)</a:t>
            </a:r>
          </a:p>
        </p:txBody>
      </p:sp>
      <p:sp>
        <p:nvSpPr>
          <p:cNvPr id="3" name="Content Placeholder 2"/>
          <p:cNvSpPr>
            <a:spLocks noGrp="1"/>
          </p:cNvSpPr>
          <p:nvPr>
            <p:ph idx="1"/>
          </p:nvPr>
        </p:nvSpPr>
        <p:spPr>
          <a:xfrm>
            <a:off x="191344" y="1426966"/>
            <a:ext cx="11737303" cy="5138935"/>
          </a:xfrm>
        </p:spPr>
        <p:txBody>
          <a:bodyPr/>
          <a:lstStyle/>
          <a:p>
            <a:pPr marL="514350" indent="-457200">
              <a:buFont typeface="+mj-lt"/>
              <a:buAutoNum type="arabicPeriod" startAt="4"/>
            </a:pPr>
            <a:r>
              <a:rPr lang="en-US" sz="2800" dirty="0"/>
              <a:t>Simulation calibration and objective evaluation of new proposals</a:t>
            </a:r>
          </a:p>
          <a:p>
            <a:pPr marL="914400" lvl="1" indent="-457200">
              <a:buFont typeface="Arial" panose="020B0604020202020204" pitchFamily="34" charset="0"/>
              <a:buChar char="•"/>
            </a:pPr>
            <a:r>
              <a:rPr lang="en-US" sz="2400" dirty="0"/>
              <a:t>Simulation calibration/studies are currently done in TGs, but are not always used to evaluate proposals, or when deciding which features or techniques should be included</a:t>
            </a:r>
          </a:p>
          <a:p>
            <a:pPr marL="1314450" lvl="2" indent="-457200">
              <a:buFont typeface="Arial" panose="020B0604020202020204" pitchFamily="34" charset="0"/>
              <a:buChar char="•"/>
            </a:pPr>
            <a:r>
              <a:rPr lang="en-US" sz="2000" dirty="0"/>
              <a:t>Subjective arguments may often lead to long discussions and delays in spec development</a:t>
            </a:r>
          </a:p>
          <a:p>
            <a:pPr marL="1314450" lvl="2" indent="-457200">
              <a:buFont typeface="Arial" panose="020B0604020202020204" pitchFamily="34" charset="0"/>
              <a:buChar char="•"/>
            </a:pPr>
            <a:endParaRPr lang="en-US" sz="2000" dirty="0"/>
          </a:p>
          <a:p>
            <a:pPr marL="914400" lvl="1" indent="-457200">
              <a:buFont typeface="Arial" panose="020B0604020202020204" pitchFamily="34" charset="0"/>
              <a:buChar char="•"/>
            </a:pPr>
            <a:r>
              <a:rPr lang="en-US" sz="2400" dirty="0"/>
              <a:t>Use of consistent criteria based on calibrated simulation results should speed up the process, can ensure fairness and openness of the development process, and will enable participants to act as individual experts making decisions based on technical criteria</a:t>
            </a:r>
          </a:p>
          <a:p>
            <a:pPr marL="1314450" lvl="2" indent="-457200">
              <a:buFont typeface="Arial" panose="020B0604020202020204" pitchFamily="34" charset="0"/>
              <a:buChar char="•"/>
            </a:pPr>
            <a:r>
              <a:rPr lang="en-US" sz="2400" dirty="0"/>
              <a:t>To support this process, a well defined set of goals/system requirements are required; these could be included in the PAR, or in a functional requirements document</a:t>
            </a:r>
          </a:p>
          <a:p>
            <a:pPr marL="457200" lvl="1" indent="0"/>
            <a:endParaRPr lang="en-US" sz="2400"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Kome Oteri (</a:t>
            </a:r>
            <a:r>
              <a:rPr lang="en-GB" dirty="0" err="1"/>
              <a:t>InterDigital</a:t>
            </a:r>
            <a:r>
              <a:rPr lang="en-GB" dirty="0"/>
              <a:t>)</a:t>
            </a:r>
          </a:p>
        </p:txBody>
      </p:sp>
      <p:sp>
        <p:nvSpPr>
          <p:cNvPr id="6" name="Date Placeholder 5"/>
          <p:cNvSpPr>
            <a:spLocks noGrp="1"/>
          </p:cNvSpPr>
          <p:nvPr>
            <p:ph type="dt" idx="15"/>
          </p:nvPr>
        </p:nvSpPr>
        <p:spPr/>
        <p:txBody>
          <a:bodyPr/>
          <a:lstStyle/>
          <a:p>
            <a:r>
              <a:rPr lang="en-US"/>
              <a:t>November 2018</a:t>
            </a:r>
            <a:endParaRPr lang="en-GB" dirty="0"/>
          </a:p>
        </p:txBody>
      </p:sp>
    </p:spTree>
    <p:extLst>
      <p:ext uri="{BB962C8B-B14F-4D97-AF65-F5344CB8AC3E}">
        <p14:creationId xmlns:p14="http://schemas.microsoft.com/office/powerpoint/2010/main" val="3590460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1464" y="347564"/>
            <a:ext cx="9505057" cy="1065213"/>
          </a:xfrm>
        </p:spPr>
        <p:txBody>
          <a:bodyPr/>
          <a:lstStyle/>
          <a:p>
            <a:r>
              <a:rPr lang="en-US" sz="2800" dirty="0"/>
              <a:t>Views on the EHT PAR Scope Definition (1/3)</a:t>
            </a:r>
          </a:p>
        </p:txBody>
      </p:sp>
      <p:sp>
        <p:nvSpPr>
          <p:cNvPr id="3" name="Content Placeholder 2"/>
          <p:cNvSpPr>
            <a:spLocks noGrp="1"/>
          </p:cNvSpPr>
          <p:nvPr>
            <p:ph idx="1"/>
          </p:nvPr>
        </p:nvSpPr>
        <p:spPr>
          <a:xfrm>
            <a:off x="551384" y="2204864"/>
            <a:ext cx="11305256" cy="2016224"/>
          </a:xfrm>
        </p:spPr>
        <p:txBody>
          <a:bodyPr/>
          <a:lstStyle/>
          <a:p>
            <a:pPr marL="514350" indent="-457200">
              <a:buFont typeface="Arial" panose="020B0604020202020204" pitchFamily="34" charset="0"/>
              <a:buChar char="•"/>
            </a:pPr>
            <a:r>
              <a:rPr lang="en-US" sz="2800" dirty="0"/>
              <a:t>A well defined set of goals/system requirements for EHT should be defined</a:t>
            </a:r>
          </a:p>
          <a:p>
            <a:pPr marL="914400" lvl="1" indent="-457200">
              <a:buFont typeface="Arial" panose="020B0604020202020204" pitchFamily="34" charset="0"/>
              <a:buChar char="•"/>
            </a:pPr>
            <a:r>
              <a:rPr lang="en-US" sz="2400" dirty="0"/>
              <a:t>The PAR scope should include a high level description of requirements/goals for the EHT TG</a:t>
            </a:r>
          </a:p>
          <a:p>
            <a:pPr marL="914400" lvl="1" indent="-457200">
              <a:buFont typeface="Arial" panose="020B0604020202020204" pitchFamily="34" charset="0"/>
              <a:buChar char="•"/>
            </a:pPr>
            <a:r>
              <a:rPr lang="en-US" sz="2400" dirty="0"/>
              <a:t>These requirements/goals should be measurable (via simulation or analysis)</a:t>
            </a:r>
          </a:p>
          <a:p>
            <a:pPr marL="914400" lvl="1" indent="-457200">
              <a:buFont typeface="Arial" panose="020B0604020202020204" pitchFamily="34" charset="0"/>
              <a:buChar char="•"/>
            </a:pPr>
            <a:r>
              <a:rPr lang="en-US" sz="2400" dirty="0"/>
              <a:t>The input to the goals and system requirements may be from agreed use cases and market needs</a:t>
            </a:r>
          </a:p>
          <a:p>
            <a:pPr lvl="2">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Kome Oteri (</a:t>
            </a:r>
            <a:r>
              <a:rPr lang="en-GB" dirty="0" err="1"/>
              <a:t>InterDigital</a:t>
            </a:r>
            <a:r>
              <a:rPr lang="en-GB" dirty="0"/>
              <a:t>)</a:t>
            </a:r>
          </a:p>
        </p:txBody>
      </p:sp>
      <p:sp>
        <p:nvSpPr>
          <p:cNvPr id="6" name="Date Placeholder 5"/>
          <p:cNvSpPr>
            <a:spLocks noGrp="1"/>
          </p:cNvSpPr>
          <p:nvPr>
            <p:ph type="dt" idx="15"/>
          </p:nvPr>
        </p:nvSpPr>
        <p:spPr/>
        <p:txBody>
          <a:bodyPr/>
          <a:lstStyle/>
          <a:p>
            <a:r>
              <a:rPr lang="en-US"/>
              <a:t>November 2018</a:t>
            </a:r>
            <a:endParaRPr lang="en-GB" dirty="0"/>
          </a:p>
        </p:txBody>
      </p:sp>
    </p:spTree>
    <p:extLst>
      <p:ext uri="{BB962C8B-B14F-4D97-AF65-F5344CB8AC3E}">
        <p14:creationId xmlns:p14="http://schemas.microsoft.com/office/powerpoint/2010/main" val="6379865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1521</Words>
  <Application>Microsoft Office PowerPoint</Application>
  <PresentationFormat>Widescreen</PresentationFormat>
  <Paragraphs>194</Paragraphs>
  <Slides>13</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0" baseType="lpstr">
      <vt:lpstr>MS Gothic</vt:lpstr>
      <vt:lpstr>Arial</vt:lpstr>
      <vt:lpstr>Arial Unicode MS</vt:lpstr>
      <vt:lpstr>Courier New</vt:lpstr>
      <vt:lpstr>Times New Roman</vt:lpstr>
      <vt:lpstr>Office Theme</vt:lpstr>
      <vt:lpstr>Document</vt:lpstr>
      <vt:lpstr>Discussion on The EHT Timeline and PAR Definition</vt:lpstr>
      <vt:lpstr>PowerPoint Presentation</vt:lpstr>
      <vt:lpstr>Introduction</vt:lpstr>
      <vt:lpstr>Procedural Changes to Speed Up EHT Timeline (1/5)</vt:lpstr>
      <vt:lpstr>Procedural Changes to Speed Up EHT Timeline (2/5)</vt:lpstr>
      <vt:lpstr>Procedural Changes to Speed Up EHT Timeline (3/5)</vt:lpstr>
      <vt:lpstr>Procedural Changes to Speed Up EHT Timeline (4/5)</vt:lpstr>
      <vt:lpstr>Procedural Changes to Speed Up EHT Timeline (5/5)</vt:lpstr>
      <vt:lpstr>Views on the EHT PAR Scope Definition (1/3)</vt:lpstr>
      <vt:lpstr>Views on the EHT PAR Scope Definition (2/3)</vt:lpstr>
      <vt:lpstr>Views on the EHT PAR Scope Definition (3/3)</vt:lpstr>
      <vt:lpstr>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2018-11-07T23:18:13Z</dcterms:created>
  <dcterms:modified xsi:type="dcterms:W3CDTF">2018-11-11T04:13:31Z</dcterms:modified>
</cp:coreProperties>
</file>