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883" r:id="rId4"/>
    <p:sldId id="886" r:id="rId5"/>
    <p:sldId id="888" r:id="rId6"/>
    <p:sldId id="884" r:id="rId7"/>
    <p:sldId id="889" r:id="rId8"/>
    <p:sldId id="891" r:id="rId9"/>
    <p:sldId id="895" r:id="rId10"/>
    <p:sldId id="8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49397-9D63-42F1-9056-4D315C04FCD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8EE729-BED8-4C6E-B5BD-A3D04817416A}">
      <dgm:prSet phldrT="[Text]" custT="1"/>
      <dgm:spPr/>
      <dgm:t>
        <a:bodyPr/>
        <a:lstStyle/>
        <a:p>
          <a:r>
            <a:rPr lang="en-US" sz="2400" b="1" dirty="0"/>
            <a:t>Coordinated Techniques</a:t>
          </a:r>
        </a:p>
      </dgm:t>
    </dgm:pt>
    <dgm:pt modelId="{1217AFC0-DA87-464D-B055-4F5AAE66EBD1}" type="parTrans" cxnId="{5BD468E8-2BE9-471D-888A-C6141609D498}">
      <dgm:prSet/>
      <dgm:spPr/>
      <dgm:t>
        <a:bodyPr/>
        <a:lstStyle/>
        <a:p>
          <a:endParaRPr lang="en-US" sz="1400"/>
        </a:p>
      </dgm:t>
    </dgm:pt>
    <dgm:pt modelId="{AAAACD78-B9BC-4ADE-96CA-5E48C0CCF63C}" type="sibTrans" cxnId="{5BD468E8-2BE9-471D-888A-C6141609D498}">
      <dgm:prSet/>
      <dgm:spPr/>
      <dgm:t>
        <a:bodyPr/>
        <a:lstStyle/>
        <a:p>
          <a:endParaRPr lang="en-US" sz="1400"/>
        </a:p>
      </dgm:t>
    </dgm:pt>
    <dgm:pt modelId="{5C1AE445-F464-4EF1-BBCE-495A9F50E04B}">
      <dgm:prSet phldrT="[Text]" custT="1"/>
      <dgm:spPr/>
      <dgm:t>
        <a:bodyPr/>
        <a:lstStyle/>
        <a:p>
          <a:r>
            <a:rPr lang="en-US" sz="2000" dirty="0"/>
            <a:t>Coordinated Beamforming</a:t>
          </a:r>
        </a:p>
      </dgm:t>
    </dgm:pt>
    <dgm:pt modelId="{75E94B54-C41C-462D-8D07-0EB3F51FC8FD}" type="parTrans" cxnId="{4D64D9EB-C96B-4356-B43A-5AFCDFA3D5D7}">
      <dgm:prSet/>
      <dgm:spPr/>
      <dgm:t>
        <a:bodyPr/>
        <a:lstStyle/>
        <a:p>
          <a:endParaRPr lang="en-US" sz="1400"/>
        </a:p>
      </dgm:t>
    </dgm:pt>
    <dgm:pt modelId="{D8BC20B2-15B5-44BB-9EBC-DF34055AFA19}" type="sibTrans" cxnId="{4D64D9EB-C96B-4356-B43A-5AFCDFA3D5D7}">
      <dgm:prSet/>
      <dgm:spPr/>
      <dgm:t>
        <a:bodyPr/>
        <a:lstStyle/>
        <a:p>
          <a:endParaRPr lang="en-US" sz="1400"/>
        </a:p>
      </dgm:t>
    </dgm:pt>
    <dgm:pt modelId="{709D182E-3920-4BD6-8B3A-BE76BB0258D0}">
      <dgm:prSet phldrT="[Text]" custT="1"/>
      <dgm:spPr/>
      <dgm:t>
        <a:bodyPr/>
        <a:lstStyle/>
        <a:p>
          <a:r>
            <a:rPr lang="en-US" sz="2000" dirty="0"/>
            <a:t>Coordinated OFDMA</a:t>
          </a:r>
        </a:p>
      </dgm:t>
    </dgm:pt>
    <dgm:pt modelId="{80417AEC-99CA-4E08-B013-F58744669263}" type="parTrans" cxnId="{48460C5F-DFCF-4AC3-AABB-6BB9E3B9D9DF}">
      <dgm:prSet/>
      <dgm:spPr/>
      <dgm:t>
        <a:bodyPr/>
        <a:lstStyle/>
        <a:p>
          <a:endParaRPr lang="en-US" sz="1400"/>
        </a:p>
      </dgm:t>
    </dgm:pt>
    <dgm:pt modelId="{5BABD4CB-1115-4309-933A-26A227FEFF55}" type="sibTrans" cxnId="{48460C5F-DFCF-4AC3-AABB-6BB9E3B9D9DF}">
      <dgm:prSet/>
      <dgm:spPr/>
      <dgm:t>
        <a:bodyPr/>
        <a:lstStyle/>
        <a:p>
          <a:endParaRPr lang="en-US" sz="1400"/>
        </a:p>
      </dgm:t>
    </dgm:pt>
    <dgm:pt modelId="{960C313C-4157-4450-8764-92AB1CFCE820}">
      <dgm:prSet phldrT="[Text]" custT="1"/>
      <dgm:spPr/>
      <dgm:t>
        <a:bodyPr/>
        <a:lstStyle/>
        <a:p>
          <a:r>
            <a:rPr lang="en-US" sz="2400" b="1" dirty="0"/>
            <a:t>Joint Processing Techniques</a:t>
          </a:r>
        </a:p>
      </dgm:t>
    </dgm:pt>
    <dgm:pt modelId="{49A19AFD-A38A-4196-A5F3-473D785F2BE1}" type="parTrans" cxnId="{283195B0-FE4B-4D68-94C1-3DAB78166E56}">
      <dgm:prSet/>
      <dgm:spPr/>
      <dgm:t>
        <a:bodyPr/>
        <a:lstStyle/>
        <a:p>
          <a:endParaRPr lang="en-US" sz="1400"/>
        </a:p>
      </dgm:t>
    </dgm:pt>
    <dgm:pt modelId="{DD27F961-4563-4DA7-A8B9-61678CFD539B}" type="sibTrans" cxnId="{283195B0-FE4B-4D68-94C1-3DAB78166E56}">
      <dgm:prSet/>
      <dgm:spPr/>
      <dgm:t>
        <a:bodyPr/>
        <a:lstStyle/>
        <a:p>
          <a:endParaRPr lang="en-US" sz="1400"/>
        </a:p>
      </dgm:t>
    </dgm:pt>
    <dgm:pt modelId="{5332C2B4-9785-4503-A8C8-0A631CE0C45A}">
      <dgm:prSet phldrT="[Text]" custT="1"/>
      <dgm:spPr/>
      <dgm:t>
        <a:bodyPr/>
        <a:lstStyle/>
        <a:p>
          <a:r>
            <a:rPr lang="en-US" sz="2000" dirty="0"/>
            <a:t>Joint Processing Transmissions</a:t>
          </a:r>
        </a:p>
      </dgm:t>
    </dgm:pt>
    <dgm:pt modelId="{CBFC2AFB-5744-4B82-92AA-9765C2782E97}" type="parTrans" cxnId="{54772FF5-FE46-4B6A-A885-A8C06B913997}">
      <dgm:prSet/>
      <dgm:spPr/>
      <dgm:t>
        <a:bodyPr/>
        <a:lstStyle/>
        <a:p>
          <a:endParaRPr lang="en-US" sz="1400"/>
        </a:p>
      </dgm:t>
    </dgm:pt>
    <dgm:pt modelId="{CB65B7CA-3B5D-4D55-8F25-C19EF21C3C9F}" type="sibTrans" cxnId="{54772FF5-FE46-4B6A-A885-A8C06B913997}">
      <dgm:prSet/>
      <dgm:spPr/>
      <dgm:t>
        <a:bodyPr/>
        <a:lstStyle/>
        <a:p>
          <a:endParaRPr lang="en-US" sz="1400"/>
        </a:p>
      </dgm:t>
    </dgm:pt>
    <dgm:pt modelId="{D534DBDE-A0D5-42CA-966B-5C14E1D6113B}">
      <dgm:prSet phldrT="[Text]" custT="1"/>
      <dgm:spPr/>
      <dgm:t>
        <a:bodyPr/>
        <a:lstStyle/>
        <a:p>
          <a:r>
            <a:rPr lang="en-US" sz="1800" dirty="0"/>
            <a:t>Special case: Joint Beamforming to a single STA</a:t>
          </a:r>
        </a:p>
      </dgm:t>
    </dgm:pt>
    <dgm:pt modelId="{69EC0F49-0D3E-4D90-BE66-CF8CAD8AE48D}" type="parTrans" cxnId="{4D83E720-6BDE-43EE-99F8-CA0CBF639D45}">
      <dgm:prSet/>
      <dgm:spPr/>
      <dgm:t>
        <a:bodyPr/>
        <a:lstStyle/>
        <a:p>
          <a:endParaRPr lang="en-US" sz="1400"/>
        </a:p>
      </dgm:t>
    </dgm:pt>
    <dgm:pt modelId="{3AAB7831-4F89-4D7A-9C24-C406BA15A6A5}" type="sibTrans" cxnId="{4D83E720-6BDE-43EE-99F8-CA0CBF639D45}">
      <dgm:prSet/>
      <dgm:spPr/>
      <dgm:t>
        <a:bodyPr/>
        <a:lstStyle/>
        <a:p>
          <a:endParaRPr lang="en-US" sz="1400"/>
        </a:p>
      </dgm:t>
    </dgm:pt>
    <dgm:pt modelId="{ED327E33-BCE9-462E-9BEF-4472C4DF8551}" type="pres">
      <dgm:prSet presAssocID="{02F49397-9D63-42F1-9056-4D315C04FCDE}" presName="Name0" presStyleCnt="0">
        <dgm:presLayoutVars>
          <dgm:dir/>
          <dgm:animLvl val="lvl"/>
          <dgm:resizeHandles val="exact"/>
        </dgm:presLayoutVars>
      </dgm:prSet>
      <dgm:spPr/>
    </dgm:pt>
    <dgm:pt modelId="{791D41A6-D831-4B85-A9E4-DEC4CAA6CD69}" type="pres">
      <dgm:prSet presAssocID="{4F8EE729-BED8-4C6E-B5BD-A3D04817416A}" presName="composite" presStyleCnt="0"/>
      <dgm:spPr/>
    </dgm:pt>
    <dgm:pt modelId="{19F819C2-638E-43A6-BE35-FA55B4C96EFC}" type="pres">
      <dgm:prSet presAssocID="{4F8EE729-BED8-4C6E-B5BD-A3D0481741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9F13F78-7C9D-4544-8C66-96E57B4A504C}" type="pres">
      <dgm:prSet presAssocID="{4F8EE729-BED8-4C6E-B5BD-A3D04817416A}" presName="desTx" presStyleLbl="alignAccFollowNode1" presStyleIdx="0" presStyleCnt="2">
        <dgm:presLayoutVars>
          <dgm:bulletEnabled val="1"/>
        </dgm:presLayoutVars>
      </dgm:prSet>
      <dgm:spPr/>
    </dgm:pt>
    <dgm:pt modelId="{E975135B-0DA5-462E-A076-7CE8BFA15E4F}" type="pres">
      <dgm:prSet presAssocID="{AAAACD78-B9BC-4ADE-96CA-5E48C0CCF63C}" presName="space" presStyleCnt="0"/>
      <dgm:spPr/>
    </dgm:pt>
    <dgm:pt modelId="{9FDCAEAD-48F7-4A3C-B9A3-C87FDD762C81}" type="pres">
      <dgm:prSet presAssocID="{960C313C-4157-4450-8764-92AB1CFCE820}" presName="composite" presStyleCnt="0"/>
      <dgm:spPr/>
    </dgm:pt>
    <dgm:pt modelId="{EA7B715F-2643-4420-911A-6B1E90FBA053}" type="pres">
      <dgm:prSet presAssocID="{960C313C-4157-4450-8764-92AB1CFCE82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B8FDA0E-D56F-46C5-8F63-5FDF28CBBF84}" type="pres">
      <dgm:prSet presAssocID="{960C313C-4157-4450-8764-92AB1CFCE82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D83E720-6BDE-43EE-99F8-CA0CBF639D45}" srcId="{5332C2B4-9785-4503-A8C8-0A631CE0C45A}" destId="{D534DBDE-A0D5-42CA-966B-5C14E1D6113B}" srcOrd="0" destOrd="0" parTransId="{69EC0F49-0D3E-4D90-BE66-CF8CAD8AE48D}" sibTransId="{3AAB7831-4F89-4D7A-9C24-C406BA15A6A5}"/>
    <dgm:cxn modelId="{48460C5F-DFCF-4AC3-AABB-6BB9E3B9D9DF}" srcId="{4F8EE729-BED8-4C6E-B5BD-A3D04817416A}" destId="{709D182E-3920-4BD6-8B3A-BE76BB0258D0}" srcOrd="1" destOrd="0" parTransId="{80417AEC-99CA-4E08-B013-F58744669263}" sibTransId="{5BABD4CB-1115-4309-933A-26A227FEFF55}"/>
    <dgm:cxn modelId="{2C9D1E62-F61D-4460-8CD7-483BD7E3E4CD}" type="presOf" srcId="{02F49397-9D63-42F1-9056-4D315C04FCDE}" destId="{ED327E33-BCE9-462E-9BEF-4472C4DF8551}" srcOrd="0" destOrd="0" presId="urn:microsoft.com/office/officeart/2005/8/layout/hList1"/>
    <dgm:cxn modelId="{254FFF6B-9B33-4BEB-AF8A-A203650CA091}" type="presOf" srcId="{5332C2B4-9785-4503-A8C8-0A631CE0C45A}" destId="{5B8FDA0E-D56F-46C5-8F63-5FDF28CBBF84}" srcOrd="0" destOrd="0" presId="urn:microsoft.com/office/officeart/2005/8/layout/hList1"/>
    <dgm:cxn modelId="{ADAA7E93-1ACC-4A87-8D7A-4119F0EEC964}" type="presOf" srcId="{5C1AE445-F464-4EF1-BBCE-495A9F50E04B}" destId="{49F13F78-7C9D-4544-8C66-96E57B4A504C}" srcOrd="0" destOrd="0" presId="urn:microsoft.com/office/officeart/2005/8/layout/hList1"/>
    <dgm:cxn modelId="{69B4D4A9-F3E7-477D-B0CC-439F41045580}" type="presOf" srcId="{4F8EE729-BED8-4C6E-B5BD-A3D04817416A}" destId="{19F819C2-638E-43A6-BE35-FA55B4C96EFC}" srcOrd="0" destOrd="0" presId="urn:microsoft.com/office/officeart/2005/8/layout/hList1"/>
    <dgm:cxn modelId="{D9A721AD-2BE2-4506-8C91-9AB85F2C8D92}" type="presOf" srcId="{960C313C-4157-4450-8764-92AB1CFCE820}" destId="{EA7B715F-2643-4420-911A-6B1E90FBA053}" srcOrd="0" destOrd="0" presId="urn:microsoft.com/office/officeart/2005/8/layout/hList1"/>
    <dgm:cxn modelId="{283195B0-FE4B-4D68-94C1-3DAB78166E56}" srcId="{02F49397-9D63-42F1-9056-4D315C04FCDE}" destId="{960C313C-4157-4450-8764-92AB1CFCE820}" srcOrd="1" destOrd="0" parTransId="{49A19AFD-A38A-4196-A5F3-473D785F2BE1}" sibTransId="{DD27F961-4563-4DA7-A8B9-61678CFD539B}"/>
    <dgm:cxn modelId="{5BD468E8-2BE9-471D-888A-C6141609D498}" srcId="{02F49397-9D63-42F1-9056-4D315C04FCDE}" destId="{4F8EE729-BED8-4C6E-B5BD-A3D04817416A}" srcOrd="0" destOrd="0" parTransId="{1217AFC0-DA87-464D-B055-4F5AAE66EBD1}" sibTransId="{AAAACD78-B9BC-4ADE-96CA-5E48C0CCF63C}"/>
    <dgm:cxn modelId="{4D64D9EB-C96B-4356-B43A-5AFCDFA3D5D7}" srcId="{4F8EE729-BED8-4C6E-B5BD-A3D04817416A}" destId="{5C1AE445-F464-4EF1-BBCE-495A9F50E04B}" srcOrd="0" destOrd="0" parTransId="{75E94B54-C41C-462D-8D07-0EB3F51FC8FD}" sibTransId="{D8BC20B2-15B5-44BB-9EBC-DF34055AFA19}"/>
    <dgm:cxn modelId="{911C29EF-42EA-4790-952E-3E0B8160444C}" type="presOf" srcId="{709D182E-3920-4BD6-8B3A-BE76BB0258D0}" destId="{49F13F78-7C9D-4544-8C66-96E57B4A504C}" srcOrd="0" destOrd="1" presId="urn:microsoft.com/office/officeart/2005/8/layout/hList1"/>
    <dgm:cxn modelId="{54772FF5-FE46-4B6A-A885-A8C06B913997}" srcId="{960C313C-4157-4450-8764-92AB1CFCE820}" destId="{5332C2B4-9785-4503-A8C8-0A631CE0C45A}" srcOrd="0" destOrd="0" parTransId="{CBFC2AFB-5744-4B82-92AA-9765C2782E97}" sibTransId="{CB65B7CA-3B5D-4D55-8F25-C19EF21C3C9F}"/>
    <dgm:cxn modelId="{D0519FF5-3ADA-4BE4-AFF5-3E9D23D59C0F}" type="presOf" srcId="{D534DBDE-A0D5-42CA-966B-5C14E1D6113B}" destId="{5B8FDA0E-D56F-46C5-8F63-5FDF28CBBF84}" srcOrd="0" destOrd="1" presId="urn:microsoft.com/office/officeart/2005/8/layout/hList1"/>
    <dgm:cxn modelId="{E4175656-0E07-4792-BD30-1CDCD68F3455}" type="presParOf" srcId="{ED327E33-BCE9-462E-9BEF-4472C4DF8551}" destId="{791D41A6-D831-4B85-A9E4-DEC4CAA6CD69}" srcOrd="0" destOrd="0" presId="urn:microsoft.com/office/officeart/2005/8/layout/hList1"/>
    <dgm:cxn modelId="{CCD6F64A-CC2B-458A-8B62-CACBEB0FFCA3}" type="presParOf" srcId="{791D41A6-D831-4B85-A9E4-DEC4CAA6CD69}" destId="{19F819C2-638E-43A6-BE35-FA55B4C96EFC}" srcOrd="0" destOrd="0" presId="urn:microsoft.com/office/officeart/2005/8/layout/hList1"/>
    <dgm:cxn modelId="{4C05B74B-4104-454D-A128-FE3488BD72E0}" type="presParOf" srcId="{791D41A6-D831-4B85-A9E4-DEC4CAA6CD69}" destId="{49F13F78-7C9D-4544-8C66-96E57B4A504C}" srcOrd="1" destOrd="0" presId="urn:microsoft.com/office/officeart/2005/8/layout/hList1"/>
    <dgm:cxn modelId="{26FED3E1-2C8E-450D-B9C8-064D76558F89}" type="presParOf" srcId="{ED327E33-BCE9-462E-9BEF-4472C4DF8551}" destId="{E975135B-0DA5-462E-A076-7CE8BFA15E4F}" srcOrd="1" destOrd="0" presId="urn:microsoft.com/office/officeart/2005/8/layout/hList1"/>
    <dgm:cxn modelId="{C4CF2E20-A2D2-44A7-B296-E9B12C1F9289}" type="presParOf" srcId="{ED327E33-BCE9-462E-9BEF-4472C4DF8551}" destId="{9FDCAEAD-48F7-4A3C-B9A3-C87FDD762C81}" srcOrd="2" destOrd="0" presId="urn:microsoft.com/office/officeart/2005/8/layout/hList1"/>
    <dgm:cxn modelId="{CFEDB85D-5E76-4F22-A61C-1A100F808C6C}" type="presParOf" srcId="{9FDCAEAD-48F7-4A3C-B9A3-C87FDD762C81}" destId="{EA7B715F-2643-4420-911A-6B1E90FBA053}" srcOrd="0" destOrd="0" presId="urn:microsoft.com/office/officeart/2005/8/layout/hList1"/>
    <dgm:cxn modelId="{E26FF180-4715-4976-8360-97B7A30AD533}" type="presParOf" srcId="{9FDCAEAD-48F7-4A3C-B9A3-C87FDD762C81}" destId="{5B8FDA0E-D56F-46C5-8F63-5FDF28CBBF8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819C2-638E-43A6-BE35-FA55B4C96EFC}">
      <dsp:nvSpPr>
        <dsp:cNvPr id="0" name=""/>
        <dsp:cNvSpPr/>
      </dsp:nvSpPr>
      <dsp:spPr>
        <a:xfrm>
          <a:off x="37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Coordinated Techniques</a:t>
          </a:r>
        </a:p>
      </dsp:txBody>
      <dsp:txXfrm>
        <a:off x="37" y="19834"/>
        <a:ext cx="3631927" cy="1296000"/>
      </dsp:txXfrm>
    </dsp:sp>
    <dsp:sp modelId="{49F13F78-7C9D-4544-8C66-96E57B4A504C}">
      <dsp:nvSpPr>
        <dsp:cNvPr id="0" name=""/>
        <dsp:cNvSpPr/>
      </dsp:nvSpPr>
      <dsp:spPr>
        <a:xfrm>
          <a:off x="37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Beamforming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OFDMA</a:t>
          </a:r>
        </a:p>
      </dsp:txBody>
      <dsp:txXfrm>
        <a:off x="37" y="1315835"/>
        <a:ext cx="3631927" cy="1976400"/>
      </dsp:txXfrm>
    </dsp:sp>
    <dsp:sp modelId="{EA7B715F-2643-4420-911A-6B1E90FBA053}">
      <dsp:nvSpPr>
        <dsp:cNvPr id="0" name=""/>
        <dsp:cNvSpPr/>
      </dsp:nvSpPr>
      <dsp:spPr>
        <a:xfrm>
          <a:off x="4140434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Joint Processing Techniques</a:t>
          </a:r>
        </a:p>
      </dsp:txBody>
      <dsp:txXfrm>
        <a:off x="4140434" y="19834"/>
        <a:ext cx="3631927" cy="1296000"/>
      </dsp:txXfrm>
    </dsp:sp>
    <dsp:sp modelId="{5B8FDA0E-D56F-46C5-8F63-5FDF28CBBF84}">
      <dsp:nvSpPr>
        <dsp:cNvPr id="0" name=""/>
        <dsp:cNvSpPr/>
      </dsp:nvSpPr>
      <dsp:spPr>
        <a:xfrm>
          <a:off x="4140434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Joint Processing Transmissions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Special case: Joint Beamforming to a single STA</a:t>
          </a:r>
        </a:p>
      </dsp:txBody>
      <dsp:txXfrm>
        <a:off x="4140434" y="1315835"/>
        <a:ext cx="3631927" cy="19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11/14/2018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802.11-18/1926r1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Terminology for AP Coordination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2018-10-24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25021"/>
              </p:ext>
            </p:extLst>
          </p:nvPr>
        </p:nvGraphicFramePr>
        <p:xfrm>
          <a:off x="1152525" y="2998720"/>
          <a:ext cx="7391400" cy="1253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Mediatek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494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 et al, “Discussions on Multi-AP Coordination”, IEEE document 11-18/1509r0.</a:t>
            </a:r>
          </a:p>
          <a:p>
            <a:r>
              <a:rPr lang="en-US" dirty="0"/>
              <a:t>[2] R. </a:t>
            </a:r>
            <a:r>
              <a:rPr lang="en-US" dirty="0" err="1"/>
              <a:t>Irmer</a:t>
            </a:r>
            <a:r>
              <a:rPr lang="en-US" dirty="0"/>
              <a:t>, et. al., “Coordinated Multipoint: Concepts, Performance and Field Trials,” IEEE Communications Magazine, February 2011.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6B51-6C7B-4C65-84DA-FB291C92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38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AP coordination has been discussed as a possible technology to be adopted in the EHT standard</a:t>
            </a:r>
          </a:p>
          <a:p>
            <a:endParaRPr lang="en-US" sz="2000" dirty="0"/>
          </a:p>
          <a:p>
            <a:r>
              <a:rPr lang="en-US" sz="2000" dirty="0"/>
              <a:t>Different levels of AP coordination are possible [1]</a:t>
            </a:r>
          </a:p>
          <a:p>
            <a:pPr lvl="1"/>
            <a:r>
              <a:rPr lang="en-US" sz="1600" dirty="0"/>
              <a:t>Each comes with a different level of implementation complexity</a:t>
            </a:r>
          </a:p>
          <a:p>
            <a:endParaRPr lang="en-US" sz="2000" dirty="0"/>
          </a:p>
          <a:p>
            <a:r>
              <a:rPr lang="en-US" sz="2000" dirty="0"/>
              <a:t>The purpose of these slides is to clarify the terminology of the AP coordination area further</a:t>
            </a:r>
            <a:endParaRPr lang="en-US" sz="1600" dirty="0"/>
          </a:p>
          <a:p>
            <a:pPr lvl="1"/>
            <a:r>
              <a:rPr lang="en-US" sz="1600" dirty="0"/>
              <a:t>An attempt to develop a common language for the key modes discussed so far</a:t>
            </a:r>
          </a:p>
          <a:p>
            <a:pPr lvl="1"/>
            <a:r>
              <a:rPr lang="en-US" sz="1600" dirty="0"/>
              <a:t>Slides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meant to serve as an exhaustive list of AP coordination modes</a:t>
            </a:r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 level bifurcation of various AP coordination schemes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a </a:t>
            </a:r>
            <a:r>
              <a:rPr lang="en-US" sz="1800" u="sng" dirty="0"/>
              <a:t>single</a:t>
            </a:r>
            <a:r>
              <a:rPr lang="en-US" sz="1800" dirty="0"/>
              <a:t> 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</a:t>
            </a:r>
            <a:r>
              <a:rPr lang="en-US" sz="1800" u="sng" dirty="0"/>
              <a:t>multiple</a:t>
            </a:r>
            <a:r>
              <a:rPr lang="en-US" sz="1800" i="1" dirty="0"/>
              <a:t> </a:t>
            </a:r>
            <a:r>
              <a:rPr lang="en-US" sz="1800" dirty="0"/>
              <a:t>APs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Techniques of type 1. use the term </a:t>
            </a:r>
            <a:r>
              <a:rPr lang="en-US" sz="2000" i="1" dirty="0"/>
              <a:t>Coordinated</a:t>
            </a:r>
            <a:r>
              <a:rPr lang="en-US" sz="2000" dirty="0"/>
              <a:t>  in their names</a:t>
            </a:r>
          </a:p>
          <a:p>
            <a:pPr lvl="1"/>
            <a:r>
              <a:rPr lang="en-US" sz="1600" dirty="0"/>
              <a:t>Multiple APs are doing one (or both) of the following: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the same frequency resource</a:t>
            </a:r>
            <a:r>
              <a:rPr lang="en-US" sz="1400" dirty="0"/>
              <a:t>: Coordinating and forming spatial nulls to allow for simultaneous transmissions from multiple APs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orthogonal frequency resources</a:t>
            </a:r>
            <a:r>
              <a:rPr lang="en-US" sz="1400" dirty="0"/>
              <a:t>: Coordinating and splitting the spectrum to utilize it more efficiently </a:t>
            </a:r>
          </a:p>
          <a:p>
            <a:pPr lvl="2">
              <a:buFont typeface="+mj-lt"/>
              <a:buAutoNum type="alphaLcParenR"/>
            </a:pPr>
            <a:endParaRPr lang="en-US" sz="1400" dirty="0"/>
          </a:p>
          <a:p>
            <a:r>
              <a:rPr lang="en-US" sz="2000" dirty="0"/>
              <a:t>Techniques of type 2. use the term </a:t>
            </a:r>
            <a:r>
              <a:rPr lang="en-US" sz="2000" i="1" dirty="0"/>
              <a:t>Joint</a:t>
            </a:r>
            <a:r>
              <a:rPr lang="en-US" sz="2000" dirty="0"/>
              <a:t> in their names [2]</a:t>
            </a:r>
          </a:p>
          <a:p>
            <a:pPr lvl="1"/>
            <a:r>
              <a:rPr lang="en-US" sz="1600" dirty="0"/>
              <a:t>Multiple APs are transmitting jointly to a given user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36E5-CD38-463B-89C0-977942E0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1a : 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 to in-BSS STAs, dotted </a:t>
            </a:r>
            <a:r>
              <a:rPr lang="en-US" sz="1600" dirty="0">
                <a:solidFill>
                  <a:srgbClr val="C00000"/>
                </a:solidFill>
              </a:rPr>
              <a:t>red</a:t>
            </a:r>
            <a:r>
              <a:rPr lang="en-US" sz="1600" dirty="0"/>
              <a:t> lines are steered nulls to OBSS STAs</a:t>
            </a:r>
          </a:p>
          <a:p>
            <a:r>
              <a:rPr lang="en-US" sz="1600" dirty="0"/>
              <a:t>Key attribute: Signal for a user is only transmitted from one AP while forming nulls to OBSS STAs 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645C4-C3DB-4AC5-BE47-20BF1FDB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3DD737-6225-48ED-9910-EDFA700D5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07" y="5097743"/>
            <a:ext cx="574870" cy="425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841EF9-0237-4D5F-998A-72AACA00B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6307" y="5180719"/>
            <a:ext cx="574870" cy="425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176342-0DE3-4762-955E-ADFBF288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711" y="5089597"/>
            <a:ext cx="574870" cy="425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F90704-100A-4BAE-94D1-146905CD5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866" y="5113300"/>
            <a:ext cx="574870" cy="42517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5CDE10-77BE-463B-8791-787E977D359E}"/>
              </a:ext>
            </a:extLst>
          </p:cNvPr>
          <p:cNvCxnSpPr/>
          <p:nvPr/>
        </p:nvCxnSpPr>
        <p:spPr>
          <a:xfrm flipH="1">
            <a:off x="2313769" y="4476753"/>
            <a:ext cx="276948" cy="61284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911E923-2129-49C2-A0B4-0B7F2EBBB5B4}"/>
              </a:ext>
            </a:extLst>
          </p:cNvPr>
          <p:cNvCxnSpPr>
            <a:endCxn id="8" idx="0"/>
          </p:cNvCxnSpPr>
          <p:nvPr/>
        </p:nvCxnSpPr>
        <p:spPr>
          <a:xfrm>
            <a:off x="3042974" y="4465106"/>
            <a:ext cx="214668" cy="63263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D08E62-6DFD-4665-8DE5-72EE40368F7F}"/>
              </a:ext>
            </a:extLst>
          </p:cNvPr>
          <p:cNvCxnSpPr>
            <a:endCxn id="11" idx="0"/>
          </p:cNvCxnSpPr>
          <p:nvPr/>
        </p:nvCxnSpPr>
        <p:spPr>
          <a:xfrm>
            <a:off x="3245563" y="4268879"/>
            <a:ext cx="3988739" cy="84442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2154B0-9D5E-4597-A41F-DD93966D3089}"/>
              </a:ext>
            </a:extLst>
          </p:cNvPr>
          <p:cNvCxnSpPr/>
          <p:nvPr/>
        </p:nvCxnSpPr>
        <p:spPr>
          <a:xfrm flipH="1">
            <a:off x="6071931" y="4446884"/>
            <a:ext cx="399259" cy="77265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DBB0CE-42D3-4673-BFC3-C3A789B1FE8D}"/>
              </a:ext>
            </a:extLst>
          </p:cNvPr>
          <p:cNvCxnSpPr/>
          <p:nvPr/>
        </p:nvCxnSpPr>
        <p:spPr>
          <a:xfrm>
            <a:off x="6802820" y="4446884"/>
            <a:ext cx="424419" cy="57412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19ABAB-119B-4261-B859-EF83BFAB673D}"/>
              </a:ext>
            </a:extLst>
          </p:cNvPr>
          <p:cNvCxnSpPr/>
          <p:nvPr/>
        </p:nvCxnSpPr>
        <p:spPr>
          <a:xfrm flipH="1">
            <a:off x="3459611" y="4268879"/>
            <a:ext cx="2932299" cy="982494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0" descr="Image result for 4 antenna access point">
            <a:extLst>
              <a:ext uri="{FF2B5EF4-FFF2-40B4-BE49-F238E27FC236}">
                <a16:creationId xmlns:a16="http://schemas.microsoft.com/office/drawing/2014/main" id="{6B3BFDD0-2CA2-434A-8A97-DC9E71372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43" y="3700926"/>
            <a:ext cx="786735" cy="7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DAF7CA-1013-497A-BD7C-CBC53FE56133}"/>
              </a:ext>
            </a:extLst>
          </p:cNvPr>
          <p:cNvCxnSpPr/>
          <p:nvPr/>
        </p:nvCxnSpPr>
        <p:spPr>
          <a:xfrm>
            <a:off x="3184255" y="4446831"/>
            <a:ext cx="2651692" cy="874145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87C4C-E676-45F1-A7BD-6468E4309391}"/>
              </a:ext>
            </a:extLst>
          </p:cNvPr>
          <p:cNvCxnSpPr>
            <a:stCxn id="18" idx="1"/>
          </p:cNvCxnSpPr>
          <p:nvPr/>
        </p:nvCxnSpPr>
        <p:spPr>
          <a:xfrm flipH="1">
            <a:off x="2337240" y="4088840"/>
            <a:ext cx="3985502" cy="106408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DCDA576-DECF-4D7D-8204-66074544C98B}"/>
              </a:ext>
            </a:extLst>
          </p:cNvPr>
          <p:cNvSpPr txBox="1"/>
          <p:nvPr/>
        </p:nvSpPr>
        <p:spPr>
          <a:xfrm>
            <a:off x="2661134" y="3597739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6B6A94-F17E-402E-B44F-63ADEEC784B2}"/>
              </a:ext>
            </a:extLst>
          </p:cNvPr>
          <p:cNvSpPr txBox="1"/>
          <p:nvPr/>
        </p:nvSpPr>
        <p:spPr>
          <a:xfrm>
            <a:off x="6480853" y="3560782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3" name="Picture 12" descr="Image result for 4 antenna access point">
            <a:extLst>
              <a:ext uri="{FF2B5EF4-FFF2-40B4-BE49-F238E27FC236}">
                <a16:creationId xmlns:a16="http://schemas.microsoft.com/office/drawing/2014/main" id="{0F5D35D5-4DF2-488D-A849-44644B35C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994" y="3837884"/>
            <a:ext cx="765800" cy="67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E161EA4-B7B7-4E6D-87DA-491F8619FE1A}"/>
              </a:ext>
            </a:extLst>
          </p:cNvPr>
          <p:cNvSpPr txBox="1"/>
          <p:nvPr/>
        </p:nvSpPr>
        <p:spPr>
          <a:xfrm>
            <a:off x="2845132" y="5853920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D8EAE80-0615-49D4-A376-F96F54AD2309}"/>
              </a:ext>
            </a:extLst>
          </p:cNvPr>
          <p:cNvSpPr/>
          <p:nvPr/>
        </p:nvSpPr>
        <p:spPr bwMode="auto">
          <a:xfrm>
            <a:off x="1619672" y="3364254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BACF76-9090-49AC-81F8-F09EEACC6E96}"/>
              </a:ext>
            </a:extLst>
          </p:cNvPr>
          <p:cNvSpPr txBox="1"/>
          <p:nvPr/>
        </p:nvSpPr>
        <p:spPr>
          <a:xfrm>
            <a:off x="6409371" y="5774452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8B50D3D-B2A5-4C88-A018-2261F0FD39E6}"/>
              </a:ext>
            </a:extLst>
          </p:cNvPr>
          <p:cNvSpPr/>
          <p:nvPr/>
        </p:nvSpPr>
        <p:spPr bwMode="auto">
          <a:xfrm>
            <a:off x="5183911" y="3348111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 animBg="1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FDB0-136C-490F-AA6B-3DAE47E8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1b :  Coordinated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09FE-A0EE-47AC-8D28-DC736BEC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en-US" sz="2000" dirty="0"/>
              <a:t>Extend 11ax OFDMA from single BSS to multi-BSS scenarios</a:t>
            </a:r>
            <a:endParaRPr lang="en-US" sz="1800" dirty="0"/>
          </a:p>
          <a:p>
            <a:r>
              <a:rPr lang="en-US" sz="2000" dirty="0"/>
              <a:t>Leads to efficient utilization of frequency resources across the network</a:t>
            </a:r>
          </a:p>
          <a:p>
            <a:pPr lvl="1"/>
            <a:r>
              <a:rPr lang="en-US" sz="1800" dirty="0"/>
              <a:t>Increases efficiency when in-BSS traffic is not utilizing the resources fully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7CB2D-0DC0-4750-85F7-8A1DD9C3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291D-14E7-49FB-901F-04B3C2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E64DBB-65F6-4A4E-86A5-9304AF804216}"/>
              </a:ext>
            </a:extLst>
          </p:cNvPr>
          <p:cNvSpPr/>
          <p:nvPr/>
        </p:nvSpPr>
        <p:spPr bwMode="auto">
          <a:xfrm>
            <a:off x="3239202" y="3717032"/>
            <a:ext cx="2211572" cy="93566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1, 2,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D9310-4E71-4A4C-BD66-70F671C920A4}"/>
              </a:ext>
            </a:extLst>
          </p:cNvPr>
          <p:cNvSpPr/>
          <p:nvPr/>
        </p:nvSpPr>
        <p:spPr bwMode="auto">
          <a:xfrm>
            <a:off x="3239202" y="4652696"/>
            <a:ext cx="2211572" cy="94629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4,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BFAD42-92AA-4DA0-A81C-BB6B01379B93}"/>
              </a:ext>
            </a:extLst>
          </p:cNvPr>
          <p:cNvCxnSpPr/>
          <p:nvPr/>
        </p:nvCxnSpPr>
        <p:spPr>
          <a:xfrm>
            <a:off x="2558718" y="3717032"/>
            <a:ext cx="0" cy="195639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8B5744B-EAD4-48C9-87D4-637834A9D9F3}"/>
              </a:ext>
            </a:extLst>
          </p:cNvPr>
          <p:cNvSpPr txBox="1"/>
          <p:nvPr/>
        </p:nvSpPr>
        <p:spPr>
          <a:xfrm>
            <a:off x="1772074" y="4509580"/>
            <a:ext cx="7441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40 MHz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250B7A-A101-42F1-BE30-01A5F1B78515}"/>
              </a:ext>
            </a:extLst>
          </p:cNvPr>
          <p:cNvCxnSpPr>
            <a:cxnSpLocks/>
          </p:cNvCxnSpPr>
          <p:nvPr/>
        </p:nvCxnSpPr>
        <p:spPr>
          <a:xfrm>
            <a:off x="5865443" y="3717032"/>
            <a:ext cx="0" cy="93566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18B7AA-5851-4B0A-9542-9F05DC6F6990}"/>
              </a:ext>
            </a:extLst>
          </p:cNvPr>
          <p:cNvCxnSpPr/>
          <p:nvPr/>
        </p:nvCxnSpPr>
        <p:spPr>
          <a:xfrm>
            <a:off x="5854810" y="4695227"/>
            <a:ext cx="10633" cy="90376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AF31181-7578-43EF-A46F-2B3647B63B94}"/>
              </a:ext>
            </a:extLst>
          </p:cNvPr>
          <p:cNvSpPr txBox="1"/>
          <p:nvPr/>
        </p:nvSpPr>
        <p:spPr>
          <a:xfrm>
            <a:off x="5932479" y="4044543"/>
            <a:ext cx="630301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305FFD-5BEA-452E-85CE-D10418B523D1}"/>
              </a:ext>
            </a:extLst>
          </p:cNvPr>
          <p:cNvSpPr txBox="1"/>
          <p:nvPr/>
        </p:nvSpPr>
        <p:spPr>
          <a:xfrm>
            <a:off x="5917459" y="4982729"/>
            <a:ext cx="70403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85B4FA-23FB-4AC0-9B39-5F2CDEF819FC}"/>
              </a:ext>
            </a:extLst>
          </p:cNvPr>
          <p:cNvSpPr txBox="1"/>
          <p:nvPr/>
        </p:nvSpPr>
        <p:spPr>
          <a:xfrm>
            <a:off x="2467711" y="5805264"/>
            <a:ext cx="3839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Blue</a:t>
            </a:r>
            <a:r>
              <a:rPr lang="en-US" dirty="0"/>
              <a:t> color spectrum being used by transmissions in BSS1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color spectrum being used by transmissions in BSS2</a:t>
            </a: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E0FDB1-697C-4BE5-9B05-9913DF0789B4}"/>
              </a:ext>
            </a:extLst>
          </p:cNvPr>
          <p:cNvSpPr/>
          <p:nvPr/>
        </p:nvSpPr>
        <p:spPr bwMode="auto">
          <a:xfrm>
            <a:off x="1997367" y="5783154"/>
            <a:ext cx="4354859" cy="507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44CA30E-80F2-4A66-9AF8-9BC669C2B6E8}"/>
              </a:ext>
            </a:extLst>
          </p:cNvPr>
          <p:cNvSpPr/>
          <p:nvPr/>
        </p:nvSpPr>
        <p:spPr bwMode="auto">
          <a:xfrm>
            <a:off x="6378794" y="5948615"/>
            <a:ext cx="398774" cy="150912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42C352-FE1B-469D-B554-817CC14086C0}"/>
              </a:ext>
            </a:extLst>
          </p:cNvPr>
          <p:cNvSpPr txBox="1"/>
          <p:nvPr/>
        </p:nvSpPr>
        <p:spPr>
          <a:xfrm>
            <a:off x="6804136" y="5815923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Synchronized transmissions</a:t>
            </a:r>
          </a:p>
          <a:p>
            <a:r>
              <a:rPr lang="en-US" dirty="0"/>
              <a:t>  to achieve orthogonality</a:t>
            </a:r>
          </a:p>
        </p:txBody>
      </p:sp>
    </p:spTree>
    <p:extLst>
      <p:ext uri="{BB962C8B-B14F-4D97-AF65-F5344CB8AC3E}">
        <p14:creationId xmlns:p14="http://schemas.microsoft.com/office/powerpoint/2010/main" val="236215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2B86-2284-4825-9D65-04BFE11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2 : Joint Processing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E0D6F-A3BA-48EC-A9B5-5382F86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</a:t>
            </a:r>
          </a:p>
          <a:p>
            <a:r>
              <a:rPr lang="en-US" sz="1600" dirty="0"/>
              <a:t>Key attribute: Signal for a user is transmitted from multiple APs</a:t>
            </a:r>
          </a:p>
          <a:p>
            <a:pPr lvl="1"/>
            <a:r>
              <a:rPr lang="en-US" sz="1200" dirty="0"/>
              <a:t>Data of all participating STAs needs to be available at all APs</a:t>
            </a:r>
          </a:p>
          <a:p>
            <a:pPr lvl="1"/>
            <a:r>
              <a:rPr lang="en-US" sz="1200" dirty="0"/>
              <a:t>MU-MIMO using one giant precoder over the combined array consisting of the Tx antennas of all APs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FC5C8-71B3-4053-BD7F-C87BBA7B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681F6-9504-4986-B6AF-F86C53C2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3BE3F4-81A2-4D1B-8CEF-BE51F9D4A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865" y="5114769"/>
            <a:ext cx="567738" cy="419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B04DCB-6CAF-48AA-B02C-9FB01B6BD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88" y="5196609"/>
            <a:ext cx="567738" cy="419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1EE49F-5C27-4D18-88EC-1497305E6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358" y="5106736"/>
            <a:ext cx="567738" cy="419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A3180C-AC4E-42C8-94E9-8ADB2D66D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183" y="5130114"/>
            <a:ext cx="567738" cy="41935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89F136-C156-4182-88DD-0EEAE5B805BA}"/>
              </a:ext>
            </a:extLst>
          </p:cNvPr>
          <p:cNvCxnSpPr/>
          <p:nvPr/>
        </p:nvCxnSpPr>
        <p:spPr>
          <a:xfrm flipH="1">
            <a:off x="2004571" y="4502287"/>
            <a:ext cx="273512" cy="60444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9B1E34-4D9C-4AC3-9711-74BF50A2060C}"/>
              </a:ext>
            </a:extLst>
          </p:cNvPr>
          <p:cNvCxnSpPr>
            <a:endCxn id="7" idx="0"/>
          </p:cNvCxnSpPr>
          <p:nvPr/>
        </p:nvCxnSpPr>
        <p:spPr>
          <a:xfrm>
            <a:off x="2724729" y="4490800"/>
            <a:ext cx="212005" cy="6239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E08A9E-B59A-4AAB-A8BE-89CFEBA3DBA7}"/>
              </a:ext>
            </a:extLst>
          </p:cNvPr>
          <p:cNvCxnSpPr>
            <a:endCxn id="10" idx="0"/>
          </p:cNvCxnSpPr>
          <p:nvPr/>
        </p:nvCxnSpPr>
        <p:spPr>
          <a:xfrm>
            <a:off x="2924804" y="4297261"/>
            <a:ext cx="3939249" cy="832853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CB793-60EE-4040-9E2D-4B341760FE05}"/>
              </a:ext>
            </a:extLst>
          </p:cNvPr>
          <p:cNvCxnSpPr/>
          <p:nvPr/>
        </p:nvCxnSpPr>
        <p:spPr>
          <a:xfrm flipH="1">
            <a:off x="5716104" y="4472827"/>
            <a:ext cx="394305" cy="762071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AF7A7F9-1B31-45D0-B0E2-CAC2AB611263}"/>
              </a:ext>
            </a:extLst>
          </p:cNvPr>
          <p:cNvCxnSpPr/>
          <p:nvPr/>
        </p:nvCxnSpPr>
        <p:spPr>
          <a:xfrm>
            <a:off x="6437925" y="4472827"/>
            <a:ext cx="419153" cy="566255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BD3A1C-517C-4C3B-B26E-74C346B72D89}"/>
              </a:ext>
            </a:extLst>
          </p:cNvPr>
          <p:cNvCxnSpPr/>
          <p:nvPr/>
        </p:nvCxnSpPr>
        <p:spPr>
          <a:xfrm flipH="1">
            <a:off x="3136196" y="4297261"/>
            <a:ext cx="2895916" cy="96903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6EDBDCD9-3AD8-4EC4-A4D2-1B2DC306C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804" y="3737090"/>
            <a:ext cx="776974" cy="76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588DD16-1EF2-4033-B963-38FD43552930}"/>
              </a:ext>
            </a:extLst>
          </p:cNvPr>
          <p:cNvCxnSpPr/>
          <p:nvPr/>
        </p:nvCxnSpPr>
        <p:spPr>
          <a:xfrm>
            <a:off x="2864257" y="4472775"/>
            <a:ext cx="2618791" cy="8621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2F11A4-E712-4AFA-A5FF-957CC0FAB107}"/>
              </a:ext>
            </a:extLst>
          </p:cNvPr>
          <p:cNvCxnSpPr>
            <a:stCxn id="17" idx="1"/>
          </p:cNvCxnSpPr>
          <p:nvPr/>
        </p:nvCxnSpPr>
        <p:spPr>
          <a:xfrm flipH="1">
            <a:off x="2027751" y="4119689"/>
            <a:ext cx="3936052" cy="10495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9043490-9E62-41FC-8C51-F43037941D4F}"/>
              </a:ext>
            </a:extLst>
          </p:cNvPr>
          <p:cNvSpPr txBox="1"/>
          <p:nvPr/>
        </p:nvSpPr>
        <p:spPr>
          <a:xfrm>
            <a:off x="2347626" y="363531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4C298B-31AF-4E3A-A7C0-06427442D76E}"/>
              </a:ext>
            </a:extLst>
          </p:cNvPr>
          <p:cNvSpPr txBox="1"/>
          <p:nvPr/>
        </p:nvSpPr>
        <p:spPr>
          <a:xfrm>
            <a:off x="6119952" y="359886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A95C98E3-1C30-4BB3-AE37-8E6DE46C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39" y="3872171"/>
            <a:ext cx="756299" cy="6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C95091D-D4ED-4F1E-83A3-9F5B337C9DD2}"/>
              </a:ext>
            </a:extLst>
          </p:cNvPr>
          <p:cNvSpPr txBox="1"/>
          <p:nvPr/>
        </p:nvSpPr>
        <p:spPr>
          <a:xfrm>
            <a:off x="2529341" y="5860587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40B63FA-B698-4934-B86F-BC3F25E90C0E}"/>
              </a:ext>
            </a:extLst>
          </p:cNvPr>
          <p:cNvSpPr/>
          <p:nvPr/>
        </p:nvSpPr>
        <p:spPr bwMode="auto">
          <a:xfrm>
            <a:off x="1319086" y="3405030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EA90B2-2B71-469F-BF05-5939DFD9BCFC}"/>
              </a:ext>
            </a:extLst>
          </p:cNvPr>
          <p:cNvSpPr txBox="1"/>
          <p:nvPr/>
        </p:nvSpPr>
        <p:spPr>
          <a:xfrm>
            <a:off x="6049357" y="5782208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F297DCD-9AD1-4AF9-9BAC-F9364961E28A}"/>
              </a:ext>
            </a:extLst>
          </p:cNvPr>
          <p:cNvSpPr/>
          <p:nvPr/>
        </p:nvSpPr>
        <p:spPr bwMode="auto">
          <a:xfrm>
            <a:off x="4839102" y="3389108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 animBg="1"/>
      <p:bldP spid="25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F8ED-DFCA-4607-861C-8F1D3ED4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Special Case of Joint Processing Transmissions: Joint Beamforming to a Single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5CBD3-6C5F-4F12-ACD9-BFD7E0DE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technique needs to be looked at separately as it might have less stringent synchronization requirements</a:t>
            </a:r>
          </a:p>
          <a:p>
            <a:pPr lvl="1"/>
            <a:r>
              <a:rPr lang="en-US" dirty="0"/>
              <a:t>Easier than the Joint Processing Transmissions to multiple STAs</a:t>
            </a:r>
          </a:p>
          <a:p>
            <a:pPr lvl="1"/>
            <a:r>
              <a:rPr lang="en-US" dirty="0"/>
              <a:t>Exploit beamforming and power gain from multiple APs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448F2-469F-4CB8-8D3B-5593AA73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C7BAF-8FDF-4E4E-B484-D2F39468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18C20-54C9-4FAA-BF24-435C523F1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323" y="5439262"/>
            <a:ext cx="651164" cy="48837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C9DF01-AD72-4900-8084-B22D66713495}"/>
              </a:ext>
            </a:extLst>
          </p:cNvPr>
          <p:cNvCxnSpPr>
            <a:cxnSpLocks/>
          </p:cNvCxnSpPr>
          <p:nvPr/>
        </p:nvCxnSpPr>
        <p:spPr>
          <a:xfrm flipH="1">
            <a:off x="4572000" y="4644515"/>
            <a:ext cx="1622898" cy="8086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 descr="Image result for 4 antenna access point">
            <a:extLst>
              <a:ext uri="{FF2B5EF4-FFF2-40B4-BE49-F238E27FC236}">
                <a16:creationId xmlns:a16="http://schemas.microsoft.com/office/drawing/2014/main" id="{170FB16E-8065-4EEB-A8A6-F129CAB5E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70" y="3753369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2A061A-2DDC-4E2F-98CD-04A0984D9F22}"/>
              </a:ext>
            </a:extLst>
          </p:cNvPr>
          <p:cNvCxnSpPr>
            <a:cxnSpLocks/>
          </p:cNvCxnSpPr>
          <p:nvPr/>
        </p:nvCxnSpPr>
        <p:spPr>
          <a:xfrm>
            <a:off x="2518060" y="4610145"/>
            <a:ext cx="1826928" cy="88756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2" descr="Image result for 4 antenna access point">
            <a:extLst>
              <a:ext uri="{FF2B5EF4-FFF2-40B4-BE49-F238E27FC236}">
                <a16:creationId xmlns:a16="http://schemas.microsoft.com/office/drawing/2014/main" id="{D0FCD2E4-142B-4F8E-AA42-C14C06C21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04" y="3910684"/>
            <a:ext cx="867433" cy="78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D3F7B9-0031-4960-8721-7F8CCEBB71E0}"/>
              </a:ext>
            </a:extLst>
          </p:cNvPr>
          <p:cNvSpPr txBox="1"/>
          <p:nvPr/>
        </p:nvSpPr>
        <p:spPr>
          <a:xfrm>
            <a:off x="1774704" y="479715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917973-94BD-4984-BABD-F235EF5965F9}"/>
              </a:ext>
            </a:extLst>
          </p:cNvPr>
          <p:cNvSpPr txBox="1"/>
          <p:nvPr/>
        </p:nvSpPr>
        <p:spPr>
          <a:xfrm>
            <a:off x="6637621" y="45862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F1BC30-2959-4826-A4DC-703096D44D36}"/>
              </a:ext>
            </a:extLst>
          </p:cNvPr>
          <p:cNvSpPr txBox="1"/>
          <p:nvPr/>
        </p:nvSpPr>
        <p:spPr>
          <a:xfrm>
            <a:off x="2974452" y="5900050"/>
            <a:ext cx="2741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Single STA being served by multiple APs</a:t>
            </a:r>
          </a:p>
        </p:txBody>
      </p:sp>
    </p:spTree>
    <p:extLst>
      <p:ext uri="{BB962C8B-B14F-4D97-AF65-F5344CB8AC3E}">
        <p14:creationId xmlns:p14="http://schemas.microsoft.com/office/powerpoint/2010/main" val="18116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3A0B-6215-4D58-9726-0944D480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 of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C358-0A9B-4639-87EF-8DFE0E7A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Joint processing transmission or coordinated BF may happen on part of the PPDU bandwidth</a:t>
            </a:r>
          </a:p>
          <a:p>
            <a:endParaRPr lang="en-US" sz="2000" dirty="0"/>
          </a:p>
          <a:p>
            <a:r>
              <a:rPr lang="en-US" sz="2000" dirty="0"/>
              <a:t>Need a name for the general transmissions where multiple APs are transmitting at the same time</a:t>
            </a:r>
          </a:p>
          <a:p>
            <a:pPr lvl="1"/>
            <a:r>
              <a:rPr lang="en-US" sz="1800" dirty="0"/>
              <a:t>Regardless of the level of coordination in different parts of the spectrum</a:t>
            </a:r>
          </a:p>
          <a:p>
            <a:pPr lvl="1"/>
            <a:endParaRPr lang="en-US" sz="1800" dirty="0"/>
          </a:p>
          <a:p>
            <a:r>
              <a:rPr lang="en-US" sz="2000" dirty="0"/>
              <a:t>Suggest the name </a:t>
            </a:r>
            <a:r>
              <a:rPr lang="en-US" sz="2000" i="1" dirty="0"/>
              <a:t>Distributed MU </a:t>
            </a:r>
            <a:r>
              <a:rPr lang="en-US" sz="2000" dirty="0"/>
              <a:t>for such PPDUs</a:t>
            </a:r>
          </a:p>
          <a:p>
            <a:pPr lvl="1"/>
            <a:r>
              <a:rPr lang="en-US" sz="1800" dirty="0"/>
              <a:t>An extension of the 11ax MU PPDU terminology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8BF58-8C75-40D0-AA1C-B2E60819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E762-EF8A-492D-9078-89C09F06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44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27511-4A45-4426-BE63-CA9254FD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Terminology on AP Coordination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9B00-70F1-4E30-9A28-E0366C13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807F8-B9D1-4DFE-BD24-ED063F4C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1D01E-CBE3-4810-8FE8-50E809289FC0}"/>
              </a:ext>
            </a:extLst>
          </p:cNvPr>
          <p:cNvSpPr txBox="1"/>
          <p:nvPr/>
        </p:nvSpPr>
        <p:spPr>
          <a:xfrm>
            <a:off x="2371493" y="5537746"/>
            <a:ext cx="440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Note: Above is not an exhaustive list of all AP coordination schemes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18C14C8-EBD4-4759-B079-9902029C0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841130"/>
              </p:ext>
            </p:extLst>
          </p:nvPr>
        </p:nvGraphicFramePr>
        <p:xfrm>
          <a:off x="684213" y="1989138"/>
          <a:ext cx="7772400" cy="331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13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51657</TotalTime>
  <Words>687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Terminology for AP Coordination</vt:lpstr>
      <vt:lpstr>Abstract</vt:lpstr>
      <vt:lpstr>Terminology Basics</vt:lpstr>
      <vt:lpstr>Technique 1a : Coordinated BF</vt:lpstr>
      <vt:lpstr>Technique 1b :  Coordinated OFDMA</vt:lpstr>
      <vt:lpstr>Technique 2 : Joint Processing Transmissions</vt:lpstr>
      <vt:lpstr>Special Case of Joint Processing Transmissions: Joint Beamforming to a Single STA</vt:lpstr>
      <vt:lpstr>Generalization of Terminology</vt:lpstr>
      <vt:lpstr>Summary of Terminology on AP Coordination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1270</cp:revision>
  <cp:lastPrinted>1998-02-10T13:28:06Z</cp:lastPrinted>
  <dcterms:created xsi:type="dcterms:W3CDTF">2004-12-02T14:01:45Z</dcterms:created>
  <dcterms:modified xsi:type="dcterms:W3CDTF">2018-11-15T03:10:49Z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