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76" r:id="rId6"/>
    <p:sldId id="273" r:id="rId7"/>
    <p:sldId id="299" r:id="rId8"/>
    <p:sldId id="332" r:id="rId9"/>
    <p:sldId id="333" r:id="rId10"/>
    <p:sldId id="323" r:id="rId11"/>
    <p:sldId id="284" r:id="rId12"/>
    <p:sldId id="32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751" autoAdjust="0"/>
    <p:restoredTop sz="94619" autoAdjust="0"/>
  </p:normalViewPr>
  <p:slideViewPr>
    <p:cSldViewPr>
      <p:cViewPr varScale="1">
        <p:scale>
          <a:sx n="77" d="100"/>
          <a:sy n="77" d="100"/>
        </p:scale>
        <p:origin x="88" y="5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680"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714362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932684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99079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2018</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2018</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2018</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2018</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802.11-18/1923r0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November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CID 915, 1100 and 1132</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2018-11-11</a:t>
            </a:r>
          </a:p>
        </p:txBody>
      </p:sp>
      <p:graphicFrame>
        <p:nvGraphicFramePr>
          <p:cNvPr id="3075" name="Object 3"/>
          <p:cNvGraphicFramePr>
            <a:graphicFrameLocks noChangeAspect="1"/>
          </p:cNvGraphicFramePr>
          <p:nvPr>
            <p:extLst>
              <p:ext uri="{D42A27DB-BD31-4B8C-83A1-F6EECF244321}">
                <p14:modId xmlns:p14="http://schemas.microsoft.com/office/powerpoint/2010/main" val="2197109824"/>
              </p:ext>
            </p:extLst>
          </p:nvPr>
        </p:nvGraphicFramePr>
        <p:xfrm>
          <a:off x="2319338" y="3932238"/>
          <a:ext cx="7140575" cy="2178050"/>
        </p:xfrm>
        <a:graphic>
          <a:graphicData uri="http://schemas.openxmlformats.org/presentationml/2006/ole">
            <mc:AlternateContent xmlns:mc="http://schemas.openxmlformats.org/markup-compatibility/2006">
              <mc:Choice xmlns:v="urn:schemas-microsoft-com:vml" Requires="v">
                <p:oleObj spid="_x0000_s3367" name="Document" r:id="rId4" imgW="8286150" imgH="2528378" progId="Word.Document.8">
                  <p:embed/>
                </p:oleObj>
              </mc:Choice>
              <mc:Fallback>
                <p:oleObj name="Document" r:id="rId4" imgW="8286150" imgH="2528378" progId="Word.Document.8">
                  <p:embed/>
                  <p:pic>
                    <p:nvPicPr>
                      <p:cNvPr id="0" name="Picture 3"/>
                      <p:cNvPicPr>
                        <a:picLocks noChangeAspect="1" noChangeArrowheads="1"/>
                      </p:cNvPicPr>
                      <p:nvPr/>
                    </p:nvPicPr>
                    <p:blipFill>
                      <a:blip r:embed="rId5"/>
                      <a:srcRect/>
                      <a:stretch>
                        <a:fillRect/>
                      </a:stretch>
                    </p:blipFill>
                    <p:spPr bwMode="auto">
                      <a:xfrm>
                        <a:off x="2319338" y="3932238"/>
                        <a:ext cx="7140575" cy="2178050"/>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a:t>November 2018</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propose resolutions for CID 915, 1100 and 1132.</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CIDs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graphicFrame>
        <p:nvGraphicFramePr>
          <p:cNvPr id="10" name="Content Placeholder 9">
            <a:extLst>
              <a:ext uri="{FF2B5EF4-FFF2-40B4-BE49-F238E27FC236}">
                <a16:creationId xmlns:a16="http://schemas.microsoft.com/office/drawing/2014/main" id="{012BACE4-2E79-4DA4-B6E3-5878684979B6}"/>
              </a:ext>
            </a:extLst>
          </p:cNvPr>
          <p:cNvGraphicFramePr>
            <a:graphicFrameLocks noGrp="1"/>
          </p:cNvGraphicFramePr>
          <p:nvPr>
            <p:ph idx="1"/>
            <p:extLst>
              <p:ext uri="{D42A27DB-BD31-4B8C-83A1-F6EECF244321}">
                <p14:modId xmlns:p14="http://schemas.microsoft.com/office/powerpoint/2010/main" val="3598337037"/>
              </p:ext>
            </p:extLst>
          </p:nvPr>
        </p:nvGraphicFramePr>
        <p:xfrm>
          <a:off x="1631504" y="1340768"/>
          <a:ext cx="8784977" cy="4634805"/>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3225924376"/>
                    </a:ext>
                  </a:extLst>
                </a:gridCol>
                <a:gridCol w="720080">
                  <a:extLst>
                    <a:ext uri="{9D8B030D-6E8A-4147-A177-3AD203B41FA5}">
                      <a16:colId xmlns:a16="http://schemas.microsoft.com/office/drawing/2014/main" val="587318047"/>
                    </a:ext>
                  </a:extLst>
                </a:gridCol>
                <a:gridCol w="576064">
                  <a:extLst>
                    <a:ext uri="{9D8B030D-6E8A-4147-A177-3AD203B41FA5}">
                      <a16:colId xmlns:a16="http://schemas.microsoft.com/office/drawing/2014/main" val="1188263182"/>
                    </a:ext>
                  </a:extLst>
                </a:gridCol>
                <a:gridCol w="648072">
                  <a:extLst>
                    <a:ext uri="{9D8B030D-6E8A-4147-A177-3AD203B41FA5}">
                      <a16:colId xmlns:a16="http://schemas.microsoft.com/office/drawing/2014/main" val="1264026435"/>
                    </a:ext>
                  </a:extLst>
                </a:gridCol>
                <a:gridCol w="2376264">
                  <a:extLst>
                    <a:ext uri="{9D8B030D-6E8A-4147-A177-3AD203B41FA5}">
                      <a16:colId xmlns:a16="http://schemas.microsoft.com/office/drawing/2014/main" val="2023674832"/>
                    </a:ext>
                  </a:extLst>
                </a:gridCol>
                <a:gridCol w="2520280">
                  <a:extLst>
                    <a:ext uri="{9D8B030D-6E8A-4147-A177-3AD203B41FA5}">
                      <a16:colId xmlns:a16="http://schemas.microsoft.com/office/drawing/2014/main" val="1730236838"/>
                    </a:ext>
                  </a:extLst>
                </a:gridCol>
                <a:gridCol w="1368153">
                  <a:extLst>
                    <a:ext uri="{9D8B030D-6E8A-4147-A177-3AD203B41FA5}">
                      <a16:colId xmlns:a16="http://schemas.microsoft.com/office/drawing/2014/main" val="3122901650"/>
                    </a:ext>
                  </a:extLst>
                </a:gridCol>
              </a:tblGrid>
              <a:tr h="216024">
                <a:tc>
                  <a:txBody>
                    <a:bodyPr/>
                    <a:lstStyle/>
                    <a:p>
                      <a:pPr algn="ctr" fontAlgn="t"/>
                      <a:r>
                        <a:rPr lang="en-US" sz="1000" b="1" i="0" u="none" strike="noStrike" dirty="0">
                          <a:effectLst/>
                          <a:latin typeface="Arial" panose="020B0604020202020204" pitchFamily="34" charset="0"/>
                        </a:rPr>
                        <a:t>CID</a:t>
                      </a:r>
                    </a:p>
                  </a:txBody>
                  <a:tcPr marL="9525" marR="9525" marT="9525" marB="0"/>
                </a:tc>
                <a:tc>
                  <a:txBody>
                    <a:bodyPr/>
                    <a:lstStyle/>
                    <a:p>
                      <a:pPr algn="ctr" fontAlgn="t"/>
                      <a:r>
                        <a:rPr lang="en-US" sz="1000" b="1" i="0" u="none" strike="noStrike" dirty="0">
                          <a:effectLst/>
                          <a:latin typeface="Arial" panose="020B0604020202020204" pitchFamily="34" charset="0"/>
                        </a:rPr>
                        <a:t>Clause Number(C)</a:t>
                      </a:r>
                    </a:p>
                  </a:txBody>
                  <a:tcPr marL="9525" marR="9525" marT="9525" marB="0"/>
                </a:tc>
                <a:tc>
                  <a:txBody>
                    <a:bodyPr/>
                    <a:lstStyle/>
                    <a:p>
                      <a:pPr algn="ctr" fontAlgn="t"/>
                      <a:r>
                        <a:rPr lang="en-US" sz="1000" b="1" i="0" u="none" strike="noStrike" dirty="0">
                          <a:effectLst/>
                          <a:latin typeface="Arial" panose="020B0604020202020204" pitchFamily="34" charset="0"/>
                        </a:rPr>
                        <a:t>Page(C)</a:t>
                      </a:r>
                    </a:p>
                  </a:txBody>
                  <a:tcPr marL="9525" marR="9525" marT="9525" marB="0"/>
                </a:tc>
                <a:tc>
                  <a:txBody>
                    <a:bodyPr/>
                    <a:lstStyle/>
                    <a:p>
                      <a:pPr algn="ctr" fontAlgn="t"/>
                      <a:r>
                        <a:rPr lang="en-US" sz="1000" b="1" i="0" u="none" strike="noStrike" dirty="0">
                          <a:effectLst/>
                          <a:latin typeface="Arial" panose="020B0604020202020204" pitchFamily="34" charset="0"/>
                        </a:rPr>
                        <a:t>Line(C)</a:t>
                      </a:r>
                    </a:p>
                  </a:txBody>
                  <a:tcPr marL="9525" marR="9525" marT="9525" marB="0"/>
                </a:tc>
                <a:tc>
                  <a:txBody>
                    <a:bodyPr/>
                    <a:lstStyle/>
                    <a:p>
                      <a:pPr algn="ctr" fontAlgn="t"/>
                      <a:r>
                        <a:rPr lang="en-US" sz="1000" b="1" i="0" u="none" strike="noStrike" dirty="0">
                          <a:effectLst/>
                          <a:latin typeface="Arial" panose="020B0604020202020204" pitchFamily="34" charset="0"/>
                        </a:rPr>
                        <a:t>Comment</a:t>
                      </a:r>
                    </a:p>
                  </a:txBody>
                  <a:tcPr marL="9525" marR="9525" marT="9525" marB="0"/>
                </a:tc>
                <a:tc>
                  <a:txBody>
                    <a:bodyPr/>
                    <a:lstStyle/>
                    <a:p>
                      <a:pPr algn="ctr" fontAlgn="t"/>
                      <a:r>
                        <a:rPr lang="en-US" sz="1000" b="1" i="0" u="none" strike="noStrike" dirty="0">
                          <a:effectLst/>
                          <a:latin typeface="Arial" panose="020B0604020202020204" pitchFamily="34" charset="0"/>
                        </a:rPr>
                        <a:t>Proposed Change</a:t>
                      </a:r>
                    </a:p>
                  </a:txBody>
                  <a:tcPr marL="9525" marR="9525" marT="9525" marB="0"/>
                </a:tc>
                <a:tc>
                  <a:txBody>
                    <a:bodyPr/>
                    <a:lstStyle/>
                    <a:p>
                      <a:pPr algn="ctr" fontAlgn="t"/>
                      <a:r>
                        <a:rPr lang="en-US" sz="1000" b="1" i="0" u="none" strike="noStrike" dirty="0">
                          <a:effectLst/>
                          <a:latin typeface="Arial" panose="020B0604020202020204" pitchFamily="34" charset="0"/>
                        </a:rPr>
                        <a:t>Resolution</a:t>
                      </a:r>
                    </a:p>
                  </a:txBody>
                  <a:tcPr marL="9525" marR="9525" marT="9525" marB="0"/>
                </a:tc>
                <a:extLst>
                  <a:ext uri="{0D108BD9-81ED-4DB2-BD59-A6C34878D82A}">
                    <a16:rowId xmlns:a16="http://schemas.microsoft.com/office/drawing/2014/main" val="3978919513"/>
                  </a:ext>
                </a:extLst>
              </a:tr>
              <a:tr h="2016224">
                <a:tc>
                  <a:txBody>
                    <a:bodyPr/>
                    <a:lstStyle/>
                    <a:p>
                      <a:pPr algn="r" fontAlgn="t"/>
                      <a:r>
                        <a:rPr lang="en-US" sz="1000" b="0" i="0" u="none" strike="noStrike" dirty="0">
                          <a:effectLst/>
                          <a:latin typeface="Arial" panose="020B0604020202020204" pitchFamily="34" charset="0"/>
                        </a:rPr>
                        <a:t>915</a:t>
                      </a:r>
                    </a:p>
                  </a:txBody>
                  <a:tcPr marL="9525" marR="9525" marT="9525" marB="0"/>
                </a:tc>
                <a:tc>
                  <a:txBody>
                    <a:bodyPr/>
                    <a:lstStyle/>
                    <a:p>
                      <a:pPr algn="l" fontAlgn="t"/>
                      <a:r>
                        <a:rPr lang="en-US" sz="1000" b="0" i="0" u="none" strike="noStrike" dirty="0">
                          <a:effectLst/>
                          <a:latin typeface="Arial" panose="020B0604020202020204" pitchFamily="34" charset="0"/>
                        </a:rPr>
                        <a:t>4.3.15a</a:t>
                      </a:r>
                    </a:p>
                  </a:txBody>
                  <a:tcPr marL="9525" marR="9525" marT="9525" marB="0"/>
                </a:tc>
                <a:tc>
                  <a:txBody>
                    <a:bodyPr/>
                    <a:lstStyle/>
                    <a:p>
                      <a:pPr algn="l" fontAlgn="t"/>
                      <a:r>
                        <a:rPr lang="en-US" sz="1000" b="0" i="0" u="none" strike="noStrike" dirty="0">
                          <a:effectLst/>
                          <a:latin typeface="Arial" panose="020B0604020202020204" pitchFamily="34" charset="0"/>
                        </a:rPr>
                        <a:t>22</a:t>
                      </a:r>
                    </a:p>
                  </a:txBody>
                  <a:tcPr marL="9525" marR="9525" marT="9525" marB="0"/>
                </a:tc>
                <a:tc>
                  <a:txBody>
                    <a:bodyPr/>
                    <a:lstStyle/>
                    <a:p>
                      <a:pPr algn="l" fontAlgn="t"/>
                      <a:r>
                        <a:rPr lang="en-US" sz="1000" b="0" i="0" u="none" strike="noStrike" dirty="0">
                          <a:effectLst/>
                          <a:latin typeface="Arial" panose="020B0604020202020204" pitchFamily="34" charset="0"/>
                        </a:rPr>
                        <a:t>2</a:t>
                      </a:r>
                    </a:p>
                  </a:txBody>
                  <a:tcPr marL="9525" marR="9525" marT="9525" marB="0"/>
                </a:tc>
                <a:tc>
                  <a:txBody>
                    <a:bodyPr/>
                    <a:lstStyle/>
                    <a:p>
                      <a:pPr algn="l" fontAlgn="t"/>
                      <a:r>
                        <a:rPr lang="en-US" sz="1000" b="0" i="0" u="none" strike="noStrike" dirty="0">
                          <a:effectLst/>
                          <a:latin typeface="Arial" panose="020B0604020202020204" pitchFamily="34" charset="0"/>
                        </a:rPr>
                        <a:t>A WUR non-AP STA that supports reception of WUR PPDU with High Data Rate may fail to receive the WUR frame in bad channel conditions. In such situations, it would be better for the WUR AP to switch to Low Data Rate; however currently there is no mechanism for WUR STAs to provide feedback to the WUR AP.</a:t>
                      </a:r>
                    </a:p>
                  </a:txBody>
                  <a:tcPr marL="9525" marR="9525" marT="9525" marB="0"/>
                </a:tc>
                <a:tc>
                  <a:txBody>
                    <a:bodyPr/>
                    <a:lstStyle/>
                    <a:p>
                      <a:pPr algn="l" fontAlgn="t"/>
                      <a:r>
                        <a:rPr lang="en-US" sz="1000" b="0" i="0" u="none" strike="noStrike" dirty="0">
                          <a:effectLst/>
                          <a:latin typeface="Arial" panose="020B0604020202020204" pitchFamily="34" charset="0"/>
                        </a:rPr>
                        <a:t>In the event of CRC or MIC errors during reception of WUR PPDUs carrying WUR frames with High Data Rate addressed to a WUR non-AP STA, add options for the STA to provide feedback to the AP in one of the following two ways:</a:t>
                      </a:r>
                      <a:br>
                        <a:rPr lang="en-US" sz="1000" b="0" i="0" u="none" strike="noStrike" dirty="0">
                          <a:effectLst/>
                          <a:latin typeface="Arial" panose="020B0604020202020204" pitchFamily="34" charset="0"/>
                        </a:rPr>
                      </a:br>
                      <a:r>
                        <a:rPr lang="en-US" sz="1000" b="0" i="0" u="none" strike="noStrike" dirty="0">
                          <a:effectLst/>
                          <a:latin typeface="Arial" panose="020B0604020202020204" pitchFamily="34" charset="0"/>
                        </a:rPr>
                        <a:t>1) As an Event Report e.g. "FCS Error Event"</a:t>
                      </a:r>
                      <a:br>
                        <a:rPr lang="en-US" sz="1000" b="0" i="0" u="none" strike="noStrike" dirty="0">
                          <a:effectLst/>
                          <a:latin typeface="Arial" panose="020B0604020202020204" pitchFamily="34" charset="0"/>
                        </a:rPr>
                      </a:br>
                      <a:r>
                        <a:rPr lang="en-US" sz="1000" b="0" i="0" u="none" strike="noStrike" dirty="0">
                          <a:effectLst/>
                          <a:latin typeface="Arial" panose="020B0604020202020204" pitchFamily="34" charset="0"/>
                        </a:rPr>
                        <a:t>2) As a request to switch to Low Data Rate</a:t>
                      </a:r>
                      <a:br>
                        <a:rPr lang="en-US" sz="1000" b="0" i="0" u="none" strike="noStrike" dirty="0">
                          <a:effectLst/>
                          <a:latin typeface="Arial" panose="020B0604020202020204" pitchFamily="34" charset="0"/>
                        </a:rPr>
                      </a:br>
                      <a:r>
                        <a:rPr lang="en-US" sz="1000" b="0" i="0" u="none" strike="noStrike" dirty="0">
                          <a:effectLst/>
                          <a:latin typeface="Arial" panose="020B0604020202020204" pitchFamily="34" charset="0"/>
                        </a:rPr>
                        <a:t>Based on the feedback from the STA, AP can decide to use the more robust LDR for subsequent WUR frames addressed to the STA.</a:t>
                      </a:r>
                    </a:p>
                  </a:txBody>
                  <a:tcPr marL="9525" marR="9525" marT="9525" marB="0"/>
                </a:tc>
                <a:tc>
                  <a:txBody>
                    <a:bodyPr/>
                    <a:lstStyle/>
                    <a:p>
                      <a:pPr algn="l" fontAlgn="t"/>
                      <a:r>
                        <a:rPr lang="en-US" sz="1000" b="0" i="0" u="none" strike="noStrike" dirty="0">
                          <a:effectLst/>
                          <a:latin typeface="Arial" panose="020B0604020202020204" pitchFamily="34" charset="0"/>
                        </a:rPr>
                        <a:t> </a:t>
                      </a:r>
                    </a:p>
                  </a:txBody>
                  <a:tcPr marL="9525" marR="9525" marT="9525" marB="0"/>
                </a:tc>
                <a:extLst>
                  <a:ext uri="{0D108BD9-81ED-4DB2-BD59-A6C34878D82A}">
                    <a16:rowId xmlns:a16="http://schemas.microsoft.com/office/drawing/2014/main" val="2038076411"/>
                  </a:ext>
                </a:extLst>
              </a:tr>
              <a:tr h="1296144">
                <a:tc>
                  <a:txBody>
                    <a:bodyPr/>
                    <a:lstStyle/>
                    <a:p>
                      <a:pPr algn="r" fontAlgn="t"/>
                      <a:r>
                        <a:rPr lang="en-US" sz="1000" b="0" i="0" u="none" strike="noStrike" dirty="0">
                          <a:effectLst/>
                          <a:latin typeface="Arial" panose="020B0604020202020204" pitchFamily="34" charset="0"/>
                        </a:rPr>
                        <a:t>1100</a:t>
                      </a:r>
                    </a:p>
                  </a:txBody>
                  <a:tcPr marL="9525" marR="9525" marT="9525" marB="0"/>
                </a:tc>
                <a:tc>
                  <a:txBody>
                    <a:bodyPr/>
                    <a:lstStyle/>
                    <a:p>
                      <a:pPr algn="l" fontAlgn="t"/>
                      <a:r>
                        <a:rPr lang="en-US" sz="1000" b="0" i="0" u="none" strike="noStrike">
                          <a:effectLst/>
                          <a:latin typeface="Arial" panose="020B0604020202020204" pitchFamily="34" charset="0"/>
                        </a:rPr>
                        <a:t>9.4.2.273</a:t>
                      </a:r>
                    </a:p>
                  </a:txBody>
                  <a:tcPr marL="9525" marR="9525" marT="9525" marB="0"/>
                </a:tc>
                <a:tc>
                  <a:txBody>
                    <a:bodyPr/>
                    <a:lstStyle/>
                    <a:p>
                      <a:pPr algn="l" fontAlgn="t"/>
                      <a:r>
                        <a:rPr lang="en-US" sz="1000" b="0" i="0" u="none" strike="noStrike">
                          <a:effectLst/>
                          <a:latin typeface="Arial" panose="020B0604020202020204" pitchFamily="34" charset="0"/>
                        </a:rPr>
                        <a:t>31</a:t>
                      </a:r>
                    </a:p>
                  </a:txBody>
                  <a:tcPr marL="9525" marR="9525" marT="9525" marB="0"/>
                </a:tc>
                <a:tc>
                  <a:txBody>
                    <a:bodyPr/>
                    <a:lstStyle/>
                    <a:p>
                      <a:pPr algn="l" fontAlgn="t"/>
                      <a:r>
                        <a:rPr lang="en-US" sz="1000" b="0" i="0" u="none" strike="noStrike">
                          <a:effectLst/>
                          <a:latin typeface="Arial" panose="020B0604020202020204" pitchFamily="34" charset="0"/>
                        </a:rPr>
                        <a:t>38</a:t>
                      </a:r>
                    </a:p>
                  </a:txBody>
                  <a:tcPr marL="9525" marR="9525" marT="9525" marB="0"/>
                </a:tc>
                <a:tc>
                  <a:txBody>
                    <a:bodyPr/>
                    <a:lstStyle/>
                    <a:p>
                      <a:pPr algn="l" fontAlgn="t"/>
                      <a:r>
                        <a:rPr lang="en-US" sz="1000" b="0" i="0" u="none" strike="noStrike" dirty="0">
                          <a:effectLst/>
                          <a:latin typeface="Arial" panose="020B0604020202020204" pitchFamily="34" charset="0"/>
                        </a:rPr>
                        <a:t>A non-AP STA should be able to opt to receive a WUR frame at low data rate. High and low data rates are defined in the draft, but a non-AP STA has no remedy if the AP decides to transmit to in high data rate.</a:t>
                      </a:r>
                    </a:p>
                  </a:txBody>
                  <a:tcPr marL="9525" marR="9525" marT="9525" marB="0"/>
                </a:tc>
                <a:tc>
                  <a:txBody>
                    <a:bodyPr/>
                    <a:lstStyle/>
                    <a:p>
                      <a:pPr algn="l" fontAlgn="t"/>
                      <a:r>
                        <a:rPr lang="en-US" sz="1000" b="0" i="0" u="none" strike="noStrike" dirty="0">
                          <a:effectLst/>
                          <a:latin typeface="Arial" panose="020B0604020202020204" pitchFamily="34" charset="0"/>
                        </a:rPr>
                        <a:t>add a row on "preferred data rate" in Table 9-318e and the associated procedures so that a non-AP STA can have some remedy if an AP decides to transmit to it using high data rate. Otherwise, there is no point to define a high data rate if high data rate is not being used at all.</a:t>
                      </a:r>
                    </a:p>
                  </a:txBody>
                  <a:tcPr marL="9525" marR="9525" marT="9525" marB="0"/>
                </a:tc>
                <a:tc>
                  <a:txBody>
                    <a:bodyPr/>
                    <a:lstStyle/>
                    <a:p>
                      <a:pPr algn="l" fontAlgn="t"/>
                      <a:endParaRPr lang="en-US"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431095430"/>
                  </a:ext>
                </a:extLst>
              </a:tr>
              <a:tr h="1008112">
                <a:tc>
                  <a:txBody>
                    <a:bodyPr/>
                    <a:lstStyle/>
                    <a:p>
                      <a:pPr algn="r" fontAlgn="t"/>
                      <a:r>
                        <a:rPr lang="en-US" sz="1000" b="0" i="0" u="none" strike="noStrike" dirty="0">
                          <a:effectLst/>
                          <a:latin typeface="Arial" panose="020B0604020202020204" pitchFamily="34" charset="0"/>
                        </a:rPr>
                        <a:t>1132</a:t>
                      </a:r>
                    </a:p>
                  </a:txBody>
                  <a:tcPr marL="9525" marR="9525" marT="9525" marB="0"/>
                </a:tc>
                <a:tc>
                  <a:txBody>
                    <a:bodyPr/>
                    <a:lstStyle/>
                    <a:p>
                      <a:pPr algn="l" fontAlgn="t"/>
                      <a:r>
                        <a:rPr lang="en-US" sz="1000" b="0" i="0" u="none" strike="noStrike" dirty="0">
                          <a:effectLst/>
                          <a:latin typeface="Arial" panose="020B0604020202020204" pitchFamily="34" charset="0"/>
                        </a:rPr>
                        <a:t>31.6.1</a:t>
                      </a:r>
                    </a:p>
                  </a:txBody>
                  <a:tcPr marL="9525" marR="9525" marT="9525" marB="0"/>
                </a:tc>
                <a:tc>
                  <a:txBody>
                    <a:bodyPr/>
                    <a:lstStyle/>
                    <a:p>
                      <a:pPr algn="l" fontAlgn="t"/>
                      <a:r>
                        <a:rPr lang="en-US" sz="1000" b="0" i="0" u="none" strike="noStrike">
                          <a:effectLst/>
                          <a:latin typeface="Arial" panose="020B0604020202020204" pitchFamily="34" charset="0"/>
                        </a:rPr>
                        <a:t>55</a:t>
                      </a:r>
                    </a:p>
                  </a:txBody>
                  <a:tcPr marL="9525" marR="9525" marT="9525" marB="0"/>
                </a:tc>
                <a:tc>
                  <a:txBody>
                    <a:bodyPr/>
                    <a:lstStyle/>
                    <a:p>
                      <a:pPr algn="l" fontAlgn="t"/>
                      <a:r>
                        <a:rPr lang="en-US" sz="1000" b="0" i="0" u="none" strike="noStrike" dirty="0">
                          <a:effectLst/>
                          <a:latin typeface="Arial" panose="020B0604020202020204" pitchFamily="34" charset="0"/>
                        </a:rPr>
                        <a:t>1</a:t>
                      </a:r>
                    </a:p>
                  </a:txBody>
                  <a:tcPr marL="9525" marR="9525" marT="9525" marB="0"/>
                </a:tc>
                <a:tc>
                  <a:txBody>
                    <a:bodyPr/>
                    <a:lstStyle/>
                    <a:p>
                      <a:pPr algn="l" fontAlgn="t"/>
                      <a:r>
                        <a:rPr lang="en-US" sz="1000" b="0" i="0" u="none" strike="noStrike" dirty="0">
                          <a:effectLst/>
                          <a:latin typeface="Arial" panose="020B0604020202020204" pitchFamily="34" charset="0"/>
                        </a:rPr>
                        <a:t>A WUR non-AP should have a remedy in case the WUR AP chooses to transmit to it using HDR and if HDR doesn't work well as a part of the WUR negotiation process.</a:t>
                      </a:r>
                    </a:p>
                  </a:txBody>
                  <a:tcPr marL="9525" marR="9525" marT="9525" marB="0"/>
                </a:tc>
                <a:tc>
                  <a:txBody>
                    <a:bodyPr/>
                    <a:lstStyle/>
                    <a:p>
                      <a:pPr algn="l" fontAlgn="t"/>
                      <a:r>
                        <a:rPr lang="en-US" sz="1000" b="0" i="0" u="none" strike="noStrike" dirty="0">
                          <a:effectLst/>
                          <a:latin typeface="Arial" panose="020B0604020202020204" pitchFamily="34" charset="0"/>
                        </a:rPr>
                        <a:t>Provide a remedy in the WUR negotiation process for WUR non-AP STA to switch to a LDR if HDR doesn't work well for the current channel condition.</a:t>
                      </a:r>
                    </a:p>
                  </a:txBody>
                  <a:tcPr marL="9525" marR="9525" marT="9525" marB="0"/>
                </a:tc>
                <a:tc>
                  <a:txBody>
                    <a:bodyPr/>
                    <a:lstStyle/>
                    <a:p>
                      <a:pPr algn="l" fontAlgn="t"/>
                      <a:endParaRPr lang="en-US"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065972479"/>
                  </a:ext>
                </a:extLst>
              </a:tr>
            </a:tbl>
          </a:graphicData>
        </a:graphic>
      </p:graphicFrame>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Discussion (1/2)</a:t>
            </a:r>
          </a:p>
        </p:txBody>
      </p:sp>
      <p:sp>
        <p:nvSpPr>
          <p:cNvPr id="3" name="Content Placeholder 2"/>
          <p:cNvSpPr>
            <a:spLocks noGrp="1"/>
          </p:cNvSpPr>
          <p:nvPr>
            <p:ph idx="1"/>
          </p:nvPr>
        </p:nvSpPr>
        <p:spPr>
          <a:xfrm>
            <a:off x="1343472" y="1412777"/>
            <a:ext cx="9014738" cy="4113213"/>
          </a:xfrm>
        </p:spPr>
        <p:txBody>
          <a:bodyPr/>
          <a:lstStyle/>
          <a:p>
            <a:pPr>
              <a:buFont typeface="Arial" panose="020B0604020202020204" pitchFamily="34" charset="0"/>
              <a:buChar char="•"/>
            </a:pPr>
            <a:r>
              <a:rPr lang="en-US" sz="2000" dirty="0"/>
              <a:t>Two data rates are defined for 11ba devices: LDR and HDR</a:t>
            </a:r>
          </a:p>
          <a:p>
            <a:pPr lvl="1">
              <a:buFont typeface="Arial" panose="020B0604020202020204" pitchFamily="34" charset="0"/>
              <a:buChar char="•"/>
            </a:pPr>
            <a:r>
              <a:rPr lang="en-US" sz="1800" dirty="0"/>
              <a:t>LDR is designed to reach all STAs in the BSS, including those on the “cell edge”</a:t>
            </a:r>
          </a:p>
          <a:p>
            <a:pPr lvl="1">
              <a:buFont typeface="Arial" panose="020B0604020202020204" pitchFamily="34" charset="0"/>
              <a:buChar char="•"/>
            </a:pPr>
            <a:r>
              <a:rPr lang="en-US" sz="1800" dirty="0"/>
              <a:t>HDR is meant to support higher spectral efficiency compared to LDR  [1]</a:t>
            </a:r>
          </a:p>
          <a:p>
            <a:pPr>
              <a:buFont typeface="Arial" panose="020B0604020202020204" pitchFamily="34" charset="0"/>
              <a:buChar char="•"/>
            </a:pPr>
            <a:endParaRPr lang="en-US" sz="2000" dirty="0"/>
          </a:p>
          <a:p>
            <a:pPr>
              <a:buFont typeface="Arial" panose="020B0604020202020204" pitchFamily="34" charset="0"/>
              <a:buChar char="•"/>
            </a:pPr>
            <a:r>
              <a:rPr lang="en-US" sz="2000" dirty="0"/>
              <a:t>Currently there is no communications between the AP and the STA regarding which data rate to use for the wake up frames</a:t>
            </a:r>
          </a:p>
          <a:p>
            <a:pPr lvl="1">
              <a:buFont typeface="Arial" panose="020B0604020202020204" pitchFamily="34" charset="0"/>
              <a:buChar char="•"/>
            </a:pPr>
            <a:r>
              <a:rPr lang="en-US" sz="1800" dirty="0"/>
              <a:t>A STA can indicate support for the reception of a HDR wake up frame [2]</a:t>
            </a:r>
          </a:p>
          <a:p>
            <a:pPr lvl="1">
              <a:buFont typeface="Arial" panose="020B0604020202020204" pitchFamily="34" charset="0"/>
              <a:buChar char="•"/>
            </a:pPr>
            <a:r>
              <a:rPr lang="en-US" sz="1800" dirty="0"/>
              <a:t>It seems that it is up to the AP to select LDR or HDR</a:t>
            </a:r>
          </a:p>
          <a:p>
            <a:pPr lvl="1">
              <a:buFont typeface="Arial" panose="020B0604020202020204" pitchFamily="34" charset="0"/>
              <a:buChar char="•"/>
            </a:pPr>
            <a:r>
              <a:rPr lang="en-US" sz="1800" dirty="0"/>
              <a:t>A STA has no remedy to negotiate a better rate if the current rate is too high (fail to receive) or too low (low efficiency)</a:t>
            </a:r>
          </a:p>
          <a:p>
            <a:pPr lvl="1">
              <a:buFont typeface="Arial" panose="020B0604020202020204" pitchFamily="34" charset="0"/>
              <a:buChar char="•"/>
            </a:pPr>
            <a:endParaRPr lang="en-US" sz="1800"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282619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a:t>Discussion (2/2)</a:t>
            </a:r>
            <a:endParaRPr lang="en-US" sz="2800" dirty="0"/>
          </a:p>
        </p:txBody>
      </p:sp>
      <p:sp>
        <p:nvSpPr>
          <p:cNvPr id="3" name="Content Placeholder 2"/>
          <p:cNvSpPr>
            <a:spLocks noGrp="1"/>
          </p:cNvSpPr>
          <p:nvPr>
            <p:ph idx="1"/>
          </p:nvPr>
        </p:nvSpPr>
        <p:spPr>
          <a:xfrm>
            <a:off x="1343472" y="1412777"/>
            <a:ext cx="9217024" cy="4113213"/>
          </a:xfrm>
        </p:spPr>
        <p:txBody>
          <a:bodyPr/>
          <a:lstStyle/>
          <a:p>
            <a:pPr>
              <a:buFont typeface="Arial" panose="020B0604020202020204" pitchFamily="34" charset="0"/>
              <a:buChar char="•"/>
            </a:pPr>
            <a:r>
              <a:rPr lang="en-US" sz="2200" dirty="0"/>
              <a:t>This can lead to the following problems as pointed out by CID 915, 1100 and 1132</a:t>
            </a:r>
          </a:p>
          <a:p>
            <a:pPr lvl="1">
              <a:buFont typeface="Arial" panose="020B0604020202020204" pitchFamily="34" charset="0"/>
              <a:buChar char="•"/>
            </a:pPr>
            <a:r>
              <a:rPr lang="en-US" sz="1800" dirty="0"/>
              <a:t>A STA may not be woken up by a HDR WUR frame even if it can receive the WUR beacons correctly (assuming that the WUR beacons are transmitted using LDR following 802.11 convention)</a:t>
            </a:r>
          </a:p>
          <a:p>
            <a:pPr lvl="1">
              <a:buFont typeface="Arial" panose="020B0604020202020204" pitchFamily="34" charset="0"/>
              <a:buChar char="•"/>
            </a:pPr>
            <a:r>
              <a:rPr lang="en-US" sz="1800" dirty="0"/>
              <a:t>A STA may not be woken up by a HDR WUR frame on its WUR channel, since it may experience worse channel conditions on its WUR channel (dictated by the AP during WUR negotiations) than on the WUR primary channels</a:t>
            </a:r>
          </a:p>
          <a:p>
            <a:pPr lvl="2">
              <a:buFont typeface="Arial" panose="020B0604020202020204" pitchFamily="34" charset="0"/>
              <a:buChar char="•"/>
            </a:pPr>
            <a:r>
              <a:rPr lang="en-US" sz="1600" dirty="0"/>
              <a:t>Both the WUR primary channel and the WUR channel are narrow band, and can be quite far away from each other   </a:t>
            </a:r>
          </a:p>
          <a:p>
            <a:pPr lvl="1">
              <a:buFont typeface="Arial" panose="020B0604020202020204" pitchFamily="34" charset="0"/>
              <a:buChar char="•"/>
            </a:pPr>
            <a:r>
              <a:rPr lang="en-US" sz="1800" dirty="0"/>
              <a:t>Even when the STA can wake up by itself after some timeout interval, it has no way to let the AP know that it needs the LDR</a:t>
            </a:r>
          </a:p>
          <a:p>
            <a:pPr lvl="2">
              <a:buFont typeface="Arial" panose="020B0604020202020204" pitchFamily="34" charset="0"/>
              <a:buChar char="•"/>
            </a:pPr>
            <a:r>
              <a:rPr lang="en-US" sz="1600" dirty="0"/>
              <a:t>Will also cause significant delays, which may not be desirable according to the PAR [3]</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t>In addition, if the channel condition warrants a HDR WUR transmission instead of LDR, the STA is not able to notify the AP either</a:t>
            </a:r>
          </a:p>
          <a:p>
            <a:pPr lvl="1">
              <a:buFont typeface="Arial" panose="020B0604020202020204" pitchFamily="34" charset="0"/>
              <a:buChar char="•"/>
            </a:pPr>
            <a:endParaRPr lang="en-US" sz="1800"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67730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Proposal</a:t>
            </a:r>
          </a:p>
        </p:txBody>
      </p:sp>
      <p:sp>
        <p:nvSpPr>
          <p:cNvPr id="3" name="Content Placeholder 2"/>
          <p:cNvSpPr>
            <a:spLocks noGrp="1"/>
          </p:cNvSpPr>
          <p:nvPr>
            <p:ph idx="1"/>
          </p:nvPr>
        </p:nvSpPr>
        <p:spPr>
          <a:xfrm>
            <a:off x="1343472" y="1412777"/>
            <a:ext cx="9014738" cy="4113213"/>
          </a:xfrm>
        </p:spPr>
        <p:txBody>
          <a:bodyPr/>
          <a:lstStyle/>
          <a:p>
            <a:pPr>
              <a:buFont typeface="Arial" panose="020B0604020202020204" pitchFamily="34" charset="0"/>
              <a:buChar char="•"/>
            </a:pPr>
            <a:r>
              <a:rPr lang="en-US" sz="2200" dirty="0"/>
              <a:t>Add Data Rate Preference in WUR Mode element when it was transmitted by the STA</a:t>
            </a:r>
          </a:p>
          <a:p>
            <a:pPr>
              <a:buFont typeface="Arial" panose="020B0604020202020204" pitchFamily="34" charset="0"/>
              <a:buChar char="•"/>
            </a:pPr>
            <a:endParaRPr lang="en-US" sz="2200" dirty="0"/>
          </a:p>
          <a:p>
            <a:pPr>
              <a:buFont typeface="Arial" panose="020B0604020202020204" pitchFamily="34" charset="0"/>
              <a:buChar char="•"/>
            </a:pPr>
            <a:r>
              <a:rPr lang="en-US" sz="2200" dirty="0"/>
              <a:t>This would allow the STA and the AP to consider data rates when negotiating other WUR parameters</a:t>
            </a:r>
          </a:p>
          <a:p>
            <a:pPr>
              <a:buFont typeface="Arial" panose="020B0604020202020204" pitchFamily="34" charset="0"/>
              <a:buChar char="•"/>
            </a:pPr>
            <a:endParaRPr lang="en-US" sz="2200" dirty="0"/>
          </a:p>
          <a:p>
            <a:pPr>
              <a:buFont typeface="Arial" panose="020B0604020202020204" pitchFamily="34" charset="0"/>
              <a:buChar char="•"/>
            </a:pPr>
            <a:r>
              <a:rPr lang="en-US" sz="2200" dirty="0"/>
              <a:t>The detailed proposal is included in 11-18/1925r0</a:t>
            </a:r>
          </a:p>
          <a:p>
            <a:pPr lvl="1">
              <a:buFont typeface="Arial" panose="020B0604020202020204" pitchFamily="34" charset="0"/>
              <a:buChar char="•"/>
            </a:pPr>
            <a:endParaRPr lang="en-US" sz="1800"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2350161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r>
              <a:rPr lang="en-US" dirty="0"/>
              <a:t>To resolve CIDs 915, 1100 and 1132, we propose to add Data Rate for WUR frames in the WUR Mode element when it is transmitted by the STA as a part of the WUR negotiation process</a:t>
            </a:r>
          </a:p>
          <a:p>
            <a:pPr>
              <a:buFont typeface="Arial" panose="020B0604020202020204" pitchFamily="34" charset="0"/>
              <a:buChar char="•"/>
            </a:pPr>
            <a:endParaRPr lang="en-US" dirty="0"/>
          </a:p>
          <a:p>
            <a:pPr>
              <a:buFont typeface="Arial" panose="020B0604020202020204" pitchFamily="34" charset="0"/>
              <a:buChar char="•"/>
            </a:pPr>
            <a:r>
              <a:rPr lang="en-US" dirty="0"/>
              <a:t>Such additions will allow STAs and the AP to remedy a few problems pointed out by CID 915, 1100 and 1132</a:t>
            </a:r>
          </a:p>
        </p:txBody>
      </p:sp>
    </p:spTree>
    <p:extLst>
      <p:ext uri="{BB962C8B-B14F-4D97-AF65-F5344CB8AC3E}">
        <p14:creationId xmlns:p14="http://schemas.microsoft.com/office/powerpoint/2010/main" val="39099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8</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802.11-18/990r0, WUR Data Rates, July 2017</a:t>
            </a:r>
          </a:p>
          <a:p>
            <a:pPr marL="0" indent="0"/>
            <a:endParaRPr lang="en-US" sz="2000" kern="0" dirty="0"/>
          </a:p>
          <a:p>
            <a:pPr marL="0" indent="0"/>
            <a:r>
              <a:rPr lang="en-US" sz="2000" kern="0" dirty="0"/>
              <a:t>[2] IEEE P802.11ba Draft 1.0, Sept. 2018</a:t>
            </a:r>
          </a:p>
          <a:p>
            <a:pPr marL="0" indent="0"/>
            <a:endParaRPr lang="en-US" sz="2000" kern="0" dirty="0"/>
          </a:p>
          <a:p>
            <a:pPr marL="0" indent="0"/>
            <a:r>
              <a:rPr lang="en-US" sz="2000" kern="0" dirty="0"/>
              <a:t>[3] IEEE 802.11-16/1045r9, A PAR Proposal WUR SG, July 2016</a:t>
            </a:r>
          </a:p>
          <a:p>
            <a:pPr marL="0" indent="0"/>
            <a:endParaRPr lang="en-US" sz="2000" kern="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SP 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
        <p:nvSpPr>
          <p:cNvPr id="3" name="Content Placeholder 2"/>
          <p:cNvSpPr>
            <a:spLocks noGrp="1"/>
          </p:cNvSpPr>
          <p:nvPr>
            <p:ph idx="1"/>
          </p:nvPr>
        </p:nvSpPr>
        <p:spPr>
          <a:xfrm>
            <a:off x="2209395" y="1548036"/>
            <a:ext cx="7770813" cy="4113213"/>
          </a:xfrm>
        </p:spPr>
        <p:txBody>
          <a:bodyPr/>
          <a:lstStyle/>
          <a:p>
            <a:pPr marL="0" indent="0"/>
            <a:r>
              <a:rPr lang="en-US" dirty="0"/>
              <a:t>Do you support the proposal resolutions for CID 915, 1100 and 1132 as proposed in 11-18/1925r0?</a:t>
            </a:r>
          </a:p>
          <a:p>
            <a:pPr lvl="1">
              <a:buFont typeface="Arial" panose="020B0604020202020204" pitchFamily="34" charset="0"/>
              <a:buChar char="•"/>
            </a:pPr>
            <a:r>
              <a:rPr lang="en-US" dirty="0"/>
              <a:t>Y/N/A:</a:t>
            </a:r>
          </a:p>
        </p:txBody>
      </p:sp>
    </p:spTree>
    <p:extLst>
      <p:ext uri="{BB962C8B-B14F-4D97-AF65-F5344CB8AC3E}">
        <p14:creationId xmlns:p14="http://schemas.microsoft.com/office/powerpoint/2010/main" val="8963712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9B6FD7-A7EF-4FFA-B3AA-4E285A044B96}">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3A2646E-62E3-4149-BBD2-CBA4DEF13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18297</TotalTime>
  <Words>1029</Words>
  <Application>Microsoft Office PowerPoint</Application>
  <PresentationFormat>Widescreen</PresentationFormat>
  <Paragraphs>138</Paragraphs>
  <Slides>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MS Gothic</vt:lpstr>
      <vt:lpstr>Arial</vt:lpstr>
      <vt:lpstr>Times New Roman</vt:lpstr>
      <vt:lpstr>Office Theme</vt:lpstr>
      <vt:lpstr>Microsoft Word 97 - 2003 Document</vt:lpstr>
      <vt:lpstr>CR for CID 915, 1100 and 1132</vt:lpstr>
      <vt:lpstr>PowerPoint Presentation</vt:lpstr>
      <vt:lpstr>CIDs</vt:lpstr>
      <vt:lpstr>Discussion (1/2)</vt:lpstr>
      <vt:lpstr>Discussion (2/2)</vt:lpstr>
      <vt:lpstr>Proposal</vt:lpstr>
      <vt:lpstr>Conclusion</vt:lpstr>
      <vt:lpstr>PowerPoint Presentation</vt:lpstr>
      <vt:lpstr>SP 1</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CID 915 1100 and 1132</dc:title>
  <dc:creator>Xiaofei.Wang@InterDigital.com</dc:creator>
  <cp:lastModifiedBy>Wang, Xiaofei (Clement)</cp:lastModifiedBy>
  <cp:revision>331</cp:revision>
  <cp:lastPrinted>1601-01-01T00:00:00Z</cp:lastPrinted>
  <dcterms:created xsi:type="dcterms:W3CDTF">2014-04-14T10:59:07Z</dcterms:created>
  <dcterms:modified xsi:type="dcterms:W3CDTF">2018-11-12T04:50:05Z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