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70" r:id="rId2"/>
    <p:sldId id="271" r:id="rId3"/>
    <p:sldId id="274" r:id="rId4"/>
    <p:sldId id="275" r:id="rId5"/>
    <p:sldId id="279" r:id="rId6"/>
    <p:sldId id="282" r:id="rId7"/>
    <p:sldId id="283" r:id="rId8"/>
    <p:sldId id="276" r:id="rId9"/>
    <p:sldId id="278" r:id="rId10"/>
    <p:sldId id="287" r:id="rId11"/>
    <p:sldId id="277" r:id="rId12"/>
    <p:sldId id="284" r:id="rId13"/>
    <p:sldId id="286" r:id="rId14"/>
    <p:sldId id="288" r:id="rId15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8" autoAdjust="0"/>
    <p:restoredTop sz="92101" autoAdjust="0"/>
  </p:normalViewPr>
  <p:slideViewPr>
    <p:cSldViewPr>
      <p:cViewPr varScale="1">
        <p:scale>
          <a:sx n="118" d="100"/>
          <a:sy n="118" d="100"/>
        </p:scale>
        <p:origin x="1404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32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48" d="100"/>
          <a:sy n="48" d="100"/>
        </p:scale>
        <p:origin x="-2562" y="-108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Hongyuan Zhang, Marvell; etc.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 smtClean="0"/>
              <a:t>Hongyuan Zhang, Marvell; etc.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>
            <a:lvl1pPr>
              <a:defRPr sz="2800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>
            <a:lvl1pPr>
              <a:defRPr sz="2000" b="0" i="0" baseline="0"/>
            </a:lvl1pPr>
            <a:lvl2pPr>
              <a:defRPr sz="1800" baseline="0"/>
            </a:lvl2pPr>
            <a:lvl3pPr>
              <a:defRPr sz="1600" baseline="0"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Nov 2018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91842" y="6475413"/>
            <a:ext cx="1752083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Thomas Derham, Broadcom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791842" y="6475413"/>
            <a:ext cx="175208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Thomas Derham, Broadcom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solidFill>
                  <a:schemeClr val="tx1"/>
                </a:solidFill>
                <a:cs typeface="+mn-cs"/>
              </a:rPr>
              <a:t>doc.: IEEE </a:t>
            </a:r>
            <a:r>
              <a:rPr lang="en-US" sz="1800" b="1" dirty="0" smtClean="0">
                <a:solidFill>
                  <a:schemeClr val="tx1"/>
                </a:solidFill>
                <a:cs typeface="+mn-cs"/>
              </a:rPr>
              <a:t>802.11-18/1922r0</a:t>
            </a:r>
            <a:endParaRPr lang="en-US" sz="1800" b="1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1691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Nov 2018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thomas.derham@broadcom.com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docs.fcc.gov/public/attachments/FCC-18-147A1.pdf" TargetMode="Externa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Considerations on 6 GHz Discovery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55602"/>
            <a:ext cx="916918" cy="553998"/>
          </a:xfrm>
        </p:spPr>
        <p:txBody>
          <a:bodyPr/>
          <a:lstStyle/>
          <a:p>
            <a:endParaRPr lang="en-US" dirty="0" smtClean="0"/>
          </a:p>
          <a:p>
            <a:r>
              <a:rPr lang="en-US" dirty="0" smtClean="0"/>
              <a:t>Nov 2018</a:t>
            </a:r>
            <a:endParaRPr lang="en-US" dirty="0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91842" y="6475413"/>
            <a:ext cx="1752083" cy="184666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altLang="ko-KR" dirty="0" smtClean="0"/>
              <a:t>Thomas Derham, Broadcom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C1789BC7-C074-42CC-ADF8-5107DF6BD1C1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7" name="Rectangle 6"/>
          <p:cNvSpPr txBox="1">
            <a:spLocks noChangeArrowheads="1"/>
          </p:cNvSpPr>
          <p:nvPr/>
        </p:nvSpPr>
        <p:spPr bwMode="auto">
          <a:xfrm>
            <a:off x="685800" y="1295400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</a:t>
            </a:r>
            <a:r>
              <a:rPr lang="en-US" sz="2000" b="0" dirty="0" smtClean="0"/>
              <a:t>2018-11-12</a:t>
            </a:r>
            <a:endParaRPr lang="en-US" sz="2000" b="0" dirty="0" smtClean="0"/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1066800" y="15240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0094363"/>
              </p:ext>
            </p:extLst>
          </p:nvPr>
        </p:nvGraphicFramePr>
        <p:xfrm>
          <a:off x="914400" y="1975540"/>
          <a:ext cx="7239001" cy="99678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990600"/>
                <a:gridCol w="2057401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Thomas Derham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Broadcom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16340 W Bernardo</a:t>
                      </a:r>
                      <a:r>
                        <a:rPr lang="en-US" sz="12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Dr</a:t>
                      </a:r>
                      <a:r>
                        <a:rPr lang="en-US" sz="12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San Diego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  <a:hlinkClick r:id="rId2"/>
                        </a:rPr>
                        <a:t>thomas.derham@broadcom.com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Matthew Fischer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Broadcom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89148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auto">
          <a:xfrm>
            <a:off x="5176154" y="4648200"/>
            <a:ext cx="2678104" cy="756359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3810000" y="6477000"/>
            <a:ext cx="1905000" cy="2286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371CA3E5-7987-4D2C-B4D6-7BBC06192576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55602"/>
            <a:ext cx="916918" cy="553998"/>
          </a:xfrm>
        </p:spPr>
        <p:txBody>
          <a:bodyPr/>
          <a:lstStyle/>
          <a:p>
            <a:endParaRPr lang="en-US" dirty="0" smtClean="0"/>
          </a:p>
          <a:p>
            <a:r>
              <a:rPr lang="en-US" dirty="0" smtClean="0"/>
              <a:t>Nov 2018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91842" y="6475413"/>
            <a:ext cx="1752083" cy="184666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altLang="ko-KR" dirty="0" smtClean="0"/>
              <a:t>Thomas Derham, Broadcom</a:t>
            </a:r>
            <a:endParaRPr lang="en-US" altLang="ko-KR" dirty="0"/>
          </a:p>
        </p:txBody>
      </p:sp>
      <p:sp>
        <p:nvSpPr>
          <p:cNvPr id="8" name="TextBox 7"/>
          <p:cNvSpPr txBox="1"/>
          <p:nvPr/>
        </p:nvSpPr>
        <p:spPr>
          <a:xfrm>
            <a:off x="204716" y="1447800"/>
            <a:ext cx="294252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u="sng" dirty="0" smtClean="0"/>
              <a:t>Fast Passive Scan [</a:t>
            </a:r>
            <a:r>
              <a:rPr lang="en-US" sz="2000" b="1" u="sng" dirty="0" err="1" smtClean="0"/>
              <a:t>cont</a:t>
            </a:r>
            <a:r>
              <a:rPr lang="en-US" sz="2000" b="1" u="sng" dirty="0" smtClean="0"/>
              <a:t>]</a:t>
            </a:r>
            <a:endParaRPr lang="en-US" sz="2000" b="1" u="sng" dirty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204716" y="838200"/>
            <a:ext cx="8748215" cy="457200"/>
          </a:xfrm>
        </p:spPr>
        <p:txBody>
          <a:bodyPr/>
          <a:lstStyle/>
          <a:p>
            <a:r>
              <a:rPr lang="en-US" sz="2800" dirty="0" smtClean="0"/>
              <a:t>(Step 2) </a:t>
            </a:r>
            <a:r>
              <a:rPr lang="en-US" dirty="0"/>
              <a:t>Receive information in Beacon or Probe Responses from each BSS [</a:t>
            </a:r>
            <a:r>
              <a:rPr lang="en-US" dirty="0" err="1"/>
              <a:t>cont</a:t>
            </a:r>
            <a:r>
              <a:rPr lang="en-US" dirty="0"/>
              <a:t>]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988982" y="1524968"/>
            <a:ext cx="554541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/>
              <a:t>Example:</a:t>
            </a:r>
          </a:p>
        </p:txBody>
      </p:sp>
      <p:sp>
        <p:nvSpPr>
          <p:cNvPr id="7" name="Rectangle 6"/>
          <p:cNvSpPr/>
          <p:nvPr/>
        </p:nvSpPr>
        <p:spPr bwMode="auto">
          <a:xfrm>
            <a:off x="8103166" y="2953712"/>
            <a:ext cx="155448" cy="332924"/>
          </a:xfrm>
          <a:prstGeom prst="rect">
            <a:avLst/>
          </a:prstGeom>
          <a:solidFill>
            <a:schemeClr val="bg1">
              <a:lumMod val="5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2833429" y="2965611"/>
            <a:ext cx="109279" cy="332924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7854258" y="2697990"/>
            <a:ext cx="6477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Beacon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630504" y="3433838"/>
            <a:ext cx="1143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/>
              <a:t>FILS Discovery Frame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81424" y="2999601"/>
            <a:ext cx="87024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AP1</a:t>
            </a:r>
            <a:endParaRPr lang="en-US" b="1" dirty="0"/>
          </a:p>
        </p:txBody>
      </p:sp>
      <p:sp>
        <p:nvSpPr>
          <p:cNvPr id="19" name="TextBox 18"/>
          <p:cNvSpPr txBox="1"/>
          <p:nvPr/>
        </p:nvSpPr>
        <p:spPr>
          <a:xfrm>
            <a:off x="81424" y="4861412"/>
            <a:ext cx="6382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STA</a:t>
            </a:r>
            <a:endParaRPr lang="en-US" b="1" dirty="0"/>
          </a:p>
        </p:txBody>
      </p:sp>
      <p:cxnSp>
        <p:nvCxnSpPr>
          <p:cNvPr id="27" name="Straight Connector 26"/>
          <p:cNvCxnSpPr/>
          <p:nvPr/>
        </p:nvCxnSpPr>
        <p:spPr bwMode="auto">
          <a:xfrm>
            <a:off x="2057400" y="4566741"/>
            <a:ext cx="0" cy="8382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28" name="TextBox 27"/>
          <p:cNvSpPr txBox="1"/>
          <p:nvPr/>
        </p:nvSpPr>
        <p:spPr>
          <a:xfrm>
            <a:off x="1219200" y="4833428"/>
            <a:ext cx="90435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Dwell start</a:t>
            </a:r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 bwMode="auto">
          <a:xfrm>
            <a:off x="5105400" y="4566359"/>
            <a:ext cx="0" cy="8382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33" name="Rectangle 32"/>
          <p:cNvSpPr/>
          <p:nvPr/>
        </p:nvSpPr>
        <p:spPr bwMode="auto">
          <a:xfrm>
            <a:off x="1742558" y="3575211"/>
            <a:ext cx="109279" cy="332924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76200" y="3609201"/>
            <a:ext cx="87024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AP2</a:t>
            </a:r>
            <a:endParaRPr lang="en-US" b="1" dirty="0"/>
          </a:p>
        </p:txBody>
      </p:sp>
      <p:sp>
        <p:nvSpPr>
          <p:cNvPr id="39" name="Rectangle 38"/>
          <p:cNvSpPr/>
          <p:nvPr/>
        </p:nvSpPr>
        <p:spPr bwMode="auto">
          <a:xfrm>
            <a:off x="5641310" y="2974989"/>
            <a:ext cx="109279" cy="332924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1" name="Rectangle 40"/>
          <p:cNvSpPr/>
          <p:nvPr/>
        </p:nvSpPr>
        <p:spPr bwMode="auto">
          <a:xfrm>
            <a:off x="4564468" y="3575211"/>
            <a:ext cx="109279" cy="332924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52" name="Straight Arrow Connector 51"/>
          <p:cNvCxnSpPr/>
          <p:nvPr/>
        </p:nvCxnSpPr>
        <p:spPr bwMode="auto">
          <a:xfrm>
            <a:off x="2933700" y="2755024"/>
            <a:ext cx="2816889" cy="478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55" name="TextBox 54"/>
          <p:cNvSpPr txBox="1"/>
          <p:nvPr/>
        </p:nvSpPr>
        <p:spPr>
          <a:xfrm>
            <a:off x="4005907" y="2523531"/>
            <a:ext cx="83190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20 TUs</a:t>
            </a:r>
            <a:endParaRPr lang="en-US" dirty="0"/>
          </a:p>
        </p:txBody>
      </p:sp>
      <p:sp>
        <p:nvSpPr>
          <p:cNvPr id="63" name="Rectangle 62"/>
          <p:cNvSpPr/>
          <p:nvPr/>
        </p:nvSpPr>
        <p:spPr bwMode="auto">
          <a:xfrm>
            <a:off x="7415471" y="3575211"/>
            <a:ext cx="109279" cy="332924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5125100" y="4828400"/>
            <a:ext cx="90435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Dwell end</a:t>
            </a:r>
            <a:endParaRPr lang="en-US" dirty="0"/>
          </a:p>
        </p:txBody>
      </p:sp>
      <p:sp>
        <p:nvSpPr>
          <p:cNvPr id="69" name="Rounded Rectangular Callout 68"/>
          <p:cNvSpPr/>
          <p:nvPr/>
        </p:nvSpPr>
        <p:spPr bwMode="auto">
          <a:xfrm>
            <a:off x="5176154" y="5922157"/>
            <a:ext cx="1706607" cy="233754"/>
          </a:xfrm>
          <a:prstGeom prst="wedgeRoundRectCallout">
            <a:avLst>
              <a:gd name="adj1" fmla="val -52934"/>
              <a:gd name="adj2" fmla="val -86380"/>
              <a:gd name="adj3" fmla="val 16667"/>
            </a:avLst>
          </a:prstGeom>
          <a:solidFill>
            <a:schemeClr val="accent5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/>
              <a:t>Dwell finished in ~20 </a:t>
            </a:r>
            <a:r>
              <a:rPr lang="en-US" sz="1100" dirty="0" err="1" smtClean="0"/>
              <a:t>ms</a:t>
            </a: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44" name="Straight Arrow Connector 43"/>
          <p:cNvCxnSpPr/>
          <p:nvPr/>
        </p:nvCxnSpPr>
        <p:spPr bwMode="auto">
          <a:xfrm flipH="1">
            <a:off x="8491804" y="2914703"/>
            <a:ext cx="3543" cy="41596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45" name="TextBox 44"/>
          <p:cNvSpPr txBox="1"/>
          <p:nvPr/>
        </p:nvSpPr>
        <p:spPr>
          <a:xfrm>
            <a:off x="8446326" y="2963832"/>
            <a:ext cx="83190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20 MHz</a:t>
            </a:r>
            <a:endParaRPr lang="en-US" dirty="0"/>
          </a:p>
        </p:txBody>
      </p:sp>
      <p:sp>
        <p:nvSpPr>
          <p:cNvPr id="2" name="5-Point Star 1"/>
          <p:cNvSpPr/>
          <p:nvPr/>
        </p:nvSpPr>
        <p:spPr bwMode="auto">
          <a:xfrm>
            <a:off x="2743200" y="4828400"/>
            <a:ext cx="245782" cy="276999"/>
          </a:xfrm>
          <a:prstGeom prst="star5">
            <a:avLst/>
          </a:prstGeom>
          <a:solidFill>
            <a:srgbClr val="7030A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4059582" y="5120863"/>
            <a:ext cx="14901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Discover AP2</a:t>
            </a:r>
          </a:p>
          <a:p>
            <a:r>
              <a:rPr lang="en-US" dirty="0" smtClean="0"/>
              <a:t>Short-SSID not of interest so ignore</a:t>
            </a:r>
            <a:endParaRPr lang="en-US" dirty="0"/>
          </a:p>
        </p:txBody>
      </p:sp>
      <p:sp>
        <p:nvSpPr>
          <p:cNvPr id="37" name="5-Point Star 36"/>
          <p:cNvSpPr/>
          <p:nvPr/>
        </p:nvSpPr>
        <p:spPr bwMode="auto">
          <a:xfrm>
            <a:off x="4516718" y="4796000"/>
            <a:ext cx="245782" cy="276999"/>
          </a:xfrm>
          <a:prstGeom prst="star5">
            <a:avLst/>
          </a:prstGeom>
          <a:solidFill>
            <a:srgbClr val="7030A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2277485" y="5105399"/>
            <a:ext cx="149014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Discover AP1</a:t>
            </a:r>
          </a:p>
          <a:p>
            <a:r>
              <a:rPr lang="en-US" dirty="0" smtClean="0"/>
              <a:t>Short-SSID of interest so schedule listen at TBTT</a:t>
            </a:r>
            <a:endParaRPr lang="en-US" dirty="0"/>
          </a:p>
        </p:txBody>
      </p:sp>
      <p:sp>
        <p:nvSpPr>
          <p:cNvPr id="40" name="TextBox 39"/>
          <p:cNvSpPr txBox="1"/>
          <p:nvPr/>
        </p:nvSpPr>
        <p:spPr>
          <a:xfrm>
            <a:off x="5029200" y="4262735"/>
            <a:ext cx="30639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Sleep, return to home channel, dwell on another channel, </a:t>
            </a:r>
            <a:r>
              <a:rPr lang="en-US" dirty="0" err="1" smtClean="0"/>
              <a:t>etc</a:t>
            </a:r>
            <a:endParaRPr lang="en-US" dirty="0"/>
          </a:p>
        </p:txBody>
      </p:sp>
      <p:cxnSp>
        <p:nvCxnSpPr>
          <p:cNvPr id="42" name="Straight Connector 41"/>
          <p:cNvCxnSpPr/>
          <p:nvPr/>
        </p:nvCxnSpPr>
        <p:spPr bwMode="auto">
          <a:xfrm>
            <a:off x="7924800" y="4586701"/>
            <a:ext cx="0" cy="8382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43" name="TextBox 42"/>
          <p:cNvSpPr txBox="1"/>
          <p:nvPr/>
        </p:nvSpPr>
        <p:spPr>
          <a:xfrm>
            <a:off x="7172842" y="4800600"/>
            <a:ext cx="9043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TBTT listen start</a:t>
            </a:r>
            <a:endParaRPr lang="en-US" dirty="0"/>
          </a:p>
        </p:txBody>
      </p:sp>
      <p:cxnSp>
        <p:nvCxnSpPr>
          <p:cNvPr id="47" name="Straight Connector 46"/>
          <p:cNvCxnSpPr/>
          <p:nvPr/>
        </p:nvCxnSpPr>
        <p:spPr bwMode="auto">
          <a:xfrm>
            <a:off x="8458268" y="4586701"/>
            <a:ext cx="0" cy="8382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48" name="TextBox 47"/>
          <p:cNvSpPr txBox="1"/>
          <p:nvPr/>
        </p:nvSpPr>
        <p:spPr>
          <a:xfrm>
            <a:off x="8396678" y="4790689"/>
            <a:ext cx="9043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TBTT listen end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6795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905000"/>
            <a:ext cx="9144000" cy="5181600"/>
          </a:xfrm>
        </p:spPr>
        <p:txBody>
          <a:bodyPr/>
          <a:lstStyle/>
          <a:p>
            <a:r>
              <a:rPr lang="en-US" sz="1600" dirty="0" smtClean="0"/>
              <a:t>Active scan (transmission of probe requests) is primarily important for roam scan:</a:t>
            </a:r>
          </a:p>
          <a:p>
            <a:pPr lvl="1"/>
            <a:r>
              <a:rPr lang="en-US" sz="1400" dirty="0" smtClean="0"/>
              <a:t>STA needs to scan several channels containing roam candidate BSS, receive a beacon/probe from each BSS (to check capabilities, assess link quality, </a:t>
            </a:r>
            <a:r>
              <a:rPr lang="en-US" sz="1400" dirty="0" err="1" smtClean="0"/>
              <a:t>etc</a:t>
            </a:r>
            <a:r>
              <a:rPr lang="en-US" sz="1400" dirty="0" smtClean="0"/>
              <a:t>), and initiate association to the target BSS quickly before connectivity with current serving AP is lost</a:t>
            </a:r>
          </a:p>
          <a:p>
            <a:pPr lvl="1"/>
            <a:endParaRPr lang="en-US" sz="1000" dirty="0"/>
          </a:p>
          <a:p>
            <a:r>
              <a:rPr lang="en-US" sz="1600" dirty="0" smtClean="0"/>
              <a:t>Comparative example: STA does purely passive scan on reception of a Neighbor Report from serving AP, which indicates roam candidates on five different 6 GHz channels</a:t>
            </a:r>
          </a:p>
          <a:p>
            <a:pPr lvl="1"/>
            <a:r>
              <a:rPr lang="en-US" sz="1400" dirty="0" smtClean="0"/>
              <a:t>Fast passive scan with 20 </a:t>
            </a:r>
            <a:r>
              <a:rPr lang="en-US" sz="1400" dirty="0" err="1" smtClean="0"/>
              <a:t>ms</a:t>
            </a:r>
            <a:r>
              <a:rPr lang="en-US" sz="1400" dirty="0" smtClean="0"/>
              <a:t> dwell on each channel</a:t>
            </a:r>
          </a:p>
          <a:p>
            <a:pPr lvl="2"/>
            <a:r>
              <a:rPr lang="en-US" sz="1200" dirty="0" smtClean="0"/>
              <a:t>On average, STA receives a beacon on 1 channel, and FILS DF on the other 4 channels</a:t>
            </a:r>
          </a:p>
          <a:p>
            <a:pPr lvl="2"/>
            <a:r>
              <a:rPr lang="en-US" sz="1200" dirty="0" smtClean="0"/>
              <a:t>TBTTs of the other 4 channels are randomly spread, occasionally occur at almost same time on multiple channels</a:t>
            </a:r>
          </a:p>
          <a:p>
            <a:pPr lvl="1"/>
            <a:r>
              <a:rPr lang="en-US" sz="1400" dirty="0" smtClean="0"/>
              <a:t>Even with optimal scheduling of TBTT listens, total delay to obtain all 5 beacons is likely ~200 </a:t>
            </a:r>
            <a:r>
              <a:rPr lang="en-US" sz="1400" dirty="0" err="1" smtClean="0"/>
              <a:t>ms</a:t>
            </a:r>
            <a:endParaRPr lang="en-US" sz="1400" dirty="0"/>
          </a:p>
          <a:p>
            <a:pPr lvl="1"/>
            <a:r>
              <a:rPr lang="en-US" sz="1400" dirty="0" smtClean="0"/>
              <a:t>In contrast, active scan would allow reception of Probe Responses from all channels in &lt;&lt;100 </a:t>
            </a:r>
            <a:r>
              <a:rPr lang="en-US" sz="1400" dirty="0" err="1" smtClean="0"/>
              <a:t>ms</a:t>
            </a:r>
            <a:endParaRPr lang="en-US" sz="1400" dirty="0" smtClean="0"/>
          </a:p>
          <a:p>
            <a:pPr lvl="1"/>
            <a:endParaRPr lang="en-US" sz="1050" dirty="0"/>
          </a:p>
          <a:p>
            <a:r>
              <a:rPr lang="en-US" sz="1600" dirty="0" smtClean="0"/>
              <a:t>Define rules that allow active scan where necessary, without causing unacceptable impact on network capacity or latency</a:t>
            </a:r>
          </a:p>
          <a:p>
            <a:pPr lvl="1"/>
            <a:r>
              <a:rPr lang="en-US" sz="1400" dirty="0" smtClean="0"/>
              <a:t>In non-time-critical scenarios, STAs would primarily use the Fast passive scan mechanism</a:t>
            </a:r>
          </a:p>
          <a:p>
            <a:endParaRPr lang="en-US" sz="16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3810000" y="6477000"/>
            <a:ext cx="1905000" cy="2286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371CA3E5-7987-4D2C-B4D6-7BBC06192576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55602"/>
            <a:ext cx="916918" cy="553998"/>
          </a:xfrm>
        </p:spPr>
        <p:txBody>
          <a:bodyPr/>
          <a:lstStyle/>
          <a:p>
            <a:endParaRPr lang="en-US" dirty="0" smtClean="0"/>
          </a:p>
          <a:p>
            <a:r>
              <a:rPr lang="en-US" dirty="0" smtClean="0"/>
              <a:t>Nov 2018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91842" y="6475413"/>
            <a:ext cx="1752083" cy="184666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altLang="ko-KR" dirty="0" smtClean="0"/>
              <a:t>Thomas Derham, Broadcom</a:t>
            </a:r>
            <a:endParaRPr lang="en-US" altLang="ko-KR" dirty="0"/>
          </a:p>
        </p:txBody>
      </p:sp>
      <p:sp>
        <p:nvSpPr>
          <p:cNvPr id="8" name="TextBox 7"/>
          <p:cNvSpPr txBox="1"/>
          <p:nvPr/>
        </p:nvSpPr>
        <p:spPr>
          <a:xfrm>
            <a:off x="204716" y="1447800"/>
            <a:ext cx="25384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u="sng" dirty="0" smtClean="0"/>
              <a:t>Active Scan</a:t>
            </a:r>
            <a:endParaRPr lang="en-US" sz="2000" b="1" u="sng" dirty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204716" y="838200"/>
            <a:ext cx="8748215" cy="457200"/>
          </a:xfrm>
        </p:spPr>
        <p:txBody>
          <a:bodyPr/>
          <a:lstStyle/>
          <a:p>
            <a:r>
              <a:rPr lang="en-US" sz="2800" dirty="0" smtClean="0"/>
              <a:t>(Step 2) </a:t>
            </a:r>
            <a:r>
              <a:rPr lang="en-US" dirty="0"/>
              <a:t>Receive information in Beacon or Probe Responses from each BSS [</a:t>
            </a:r>
            <a:r>
              <a:rPr lang="en-US" dirty="0" err="1"/>
              <a:t>cont</a:t>
            </a:r>
            <a:r>
              <a:rPr lang="en-US" dirty="0"/>
              <a:t>]</a:t>
            </a:r>
          </a:p>
        </p:txBody>
      </p:sp>
    </p:spTree>
    <p:extLst>
      <p:ext uri="{BB962C8B-B14F-4D97-AF65-F5344CB8AC3E}">
        <p14:creationId xmlns:p14="http://schemas.microsoft.com/office/powerpoint/2010/main" val="1300457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3810000" y="6477000"/>
            <a:ext cx="1905000" cy="2286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371CA3E5-7987-4D2C-B4D6-7BBC06192576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55602"/>
            <a:ext cx="916918" cy="553998"/>
          </a:xfrm>
        </p:spPr>
        <p:txBody>
          <a:bodyPr/>
          <a:lstStyle/>
          <a:p>
            <a:endParaRPr lang="en-US" dirty="0" smtClean="0"/>
          </a:p>
          <a:p>
            <a:r>
              <a:rPr lang="en-US" dirty="0" smtClean="0"/>
              <a:t>Nov 2018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91842" y="6475413"/>
            <a:ext cx="1752083" cy="184666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altLang="ko-KR" dirty="0" smtClean="0"/>
              <a:t>Thomas Derham, Broadcom</a:t>
            </a:r>
            <a:endParaRPr lang="en-US" altLang="ko-KR" dirty="0"/>
          </a:p>
        </p:txBody>
      </p:sp>
      <p:sp>
        <p:nvSpPr>
          <p:cNvPr id="8" name="TextBox 7"/>
          <p:cNvSpPr txBox="1"/>
          <p:nvPr/>
        </p:nvSpPr>
        <p:spPr>
          <a:xfrm>
            <a:off x="204716" y="1447800"/>
            <a:ext cx="25384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u="sng" dirty="0" smtClean="0"/>
              <a:t>Active Scan [</a:t>
            </a:r>
            <a:r>
              <a:rPr lang="en-US" sz="2000" b="1" u="sng" dirty="0" err="1" smtClean="0"/>
              <a:t>cont</a:t>
            </a:r>
            <a:r>
              <a:rPr lang="en-US" sz="2000" b="1" u="sng" dirty="0" smtClean="0"/>
              <a:t>]</a:t>
            </a:r>
            <a:endParaRPr lang="en-US" sz="2000" b="1" u="sng" dirty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204716" y="838200"/>
            <a:ext cx="8748215" cy="457200"/>
          </a:xfrm>
        </p:spPr>
        <p:txBody>
          <a:bodyPr/>
          <a:lstStyle/>
          <a:p>
            <a:r>
              <a:rPr lang="en-US" sz="2800" dirty="0" smtClean="0"/>
              <a:t>(Step 2) </a:t>
            </a:r>
            <a:r>
              <a:rPr lang="en-US" dirty="0"/>
              <a:t>Receive information in Beacon or Probe Responses from each BSS [</a:t>
            </a:r>
            <a:r>
              <a:rPr lang="en-US" dirty="0" err="1"/>
              <a:t>cont</a:t>
            </a:r>
            <a:r>
              <a:rPr lang="en-US" dirty="0"/>
              <a:t>]</a:t>
            </a:r>
          </a:p>
        </p:txBody>
      </p:sp>
      <p:sp>
        <p:nvSpPr>
          <p:cNvPr id="10" name="Rectangle 9"/>
          <p:cNvSpPr/>
          <p:nvPr/>
        </p:nvSpPr>
        <p:spPr>
          <a:xfrm>
            <a:off x="204716" y="1905000"/>
            <a:ext cx="425244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b="1" u="sng" dirty="0" smtClean="0"/>
              <a:t>Requirements to support (limited) Active Scan</a:t>
            </a:r>
            <a:endParaRPr lang="en-US" sz="1600" b="1" u="sng" dirty="0"/>
          </a:p>
        </p:txBody>
      </p:sp>
      <p:sp>
        <p:nvSpPr>
          <p:cNvPr id="11" name="Rectangle 10"/>
          <p:cNvSpPr/>
          <p:nvPr/>
        </p:nvSpPr>
        <p:spPr>
          <a:xfrm>
            <a:off x="76200" y="2286000"/>
            <a:ext cx="6400800" cy="36317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An HE AP operating on a 6 GHz primary </a:t>
            </a:r>
            <a:r>
              <a:rPr lang="en-US" sz="1600" dirty="0" smtClean="0"/>
              <a:t>channel, when responding with a Probe Response frame to a Probe Request frame sent to the broadcast address, sends the Probe Response frame to the broadcast address in a 20 MHz SU PPDU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Simple reference to this rule introduced by 11ai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If an HE STA performs active scan on a 6 GHz </a:t>
            </a:r>
            <a:r>
              <a:rPr lang="en-US" sz="1600" dirty="0" smtClean="0"/>
              <a:t>channel: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 smtClean="0"/>
              <a:t>Restrict or disallow transmission of Probe Requests with wildcard SSID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/>
              <a:t>The STA shall not transmit more than one Probe Request frame to the broadcast address in an SU PPDU in a given 20 TU period</a:t>
            </a:r>
          </a:p>
          <a:p>
            <a:pPr lvl="1"/>
            <a:endParaRPr lang="en-US" sz="14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600" dirty="0" smtClean="0"/>
          </a:p>
          <a:p>
            <a:pPr lvl="1"/>
            <a:endParaRPr lang="en-US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600" dirty="0" smtClean="0"/>
          </a:p>
        </p:txBody>
      </p:sp>
      <p:sp>
        <p:nvSpPr>
          <p:cNvPr id="13" name="Rounded Rectangular Callout 12"/>
          <p:cNvSpPr/>
          <p:nvPr/>
        </p:nvSpPr>
        <p:spPr bwMode="auto">
          <a:xfrm>
            <a:off x="6477000" y="1828800"/>
            <a:ext cx="2639961" cy="1219200"/>
          </a:xfrm>
          <a:prstGeom prst="wedgeRoundRectCallout">
            <a:avLst>
              <a:gd name="adj1" fmla="val -61137"/>
              <a:gd name="adj2" fmla="val 25437"/>
              <a:gd name="adj3" fmla="val 16667"/>
            </a:avLst>
          </a:prstGeom>
          <a:solidFill>
            <a:schemeClr val="accent5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/>
              <a:t>Avoids retransmit overhead, e.g. if STA moves out of coverage or finishes dwell before response sent.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/>
              <a:t>Also allows other STAs that are concurrently listening to also hear the probe response</a:t>
            </a: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" name="Rounded Rectangular Callout 13"/>
          <p:cNvSpPr/>
          <p:nvPr/>
        </p:nvSpPr>
        <p:spPr bwMode="auto">
          <a:xfrm>
            <a:off x="6477000" y="3200400"/>
            <a:ext cx="2653916" cy="1295400"/>
          </a:xfrm>
          <a:prstGeom prst="wedgeRoundRectCallout">
            <a:avLst>
              <a:gd name="adj1" fmla="val -60641"/>
              <a:gd name="adj2" fmla="val -9638"/>
              <a:gd name="adj3" fmla="val 16667"/>
            </a:avLst>
          </a:prstGeom>
          <a:solidFill>
            <a:schemeClr val="accent5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/>
              <a:t>Wildcard-SSID probe requests result in multiplicative overhead (solicit probe responses from every AP) so must be minimized – prime cause of probe storms.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Directed-SSID</a:t>
            </a:r>
            <a:r>
              <a:rPr kumimoji="0" lang="en-US" sz="11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probe requests (even with </a:t>
            </a:r>
            <a:r>
              <a:rPr kumimoji="0" lang="en-US" sz="11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bcast</a:t>
            </a:r>
            <a:r>
              <a:rPr kumimoji="0" lang="en-US" sz="11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MAC) should be allowed for roam scan</a:t>
            </a: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7" name="Rounded Rectangular Callout 16"/>
          <p:cNvSpPr/>
          <p:nvPr/>
        </p:nvSpPr>
        <p:spPr bwMode="auto">
          <a:xfrm>
            <a:off x="6477000" y="4648201"/>
            <a:ext cx="2673743" cy="838200"/>
          </a:xfrm>
          <a:prstGeom prst="wedgeRoundRectCallout">
            <a:avLst>
              <a:gd name="adj1" fmla="val -57854"/>
              <a:gd name="adj2" fmla="val -37961"/>
              <a:gd name="adj3" fmla="val 16667"/>
            </a:avLst>
          </a:prstGeom>
          <a:solidFill>
            <a:schemeClr val="accent5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eaLnBrk="0" hangingPunct="0"/>
            <a:r>
              <a:rPr lang="en-US" sz="1100" dirty="0" smtClean="0"/>
              <a:t>This rule avoids STAs </a:t>
            </a:r>
            <a:r>
              <a:rPr lang="en-US" sz="1100" dirty="0"/>
              <a:t>performing </a:t>
            </a:r>
            <a:r>
              <a:rPr lang="en-US" sz="1100" dirty="0" smtClean="0"/>
              <a:t>an inefficient </a:t>
            </a:r>
            <a:r>
              <a:rPr lang="en-US" sz="1100" dirty="0"/>
              <a:t>full (all SSIDs) scan by sending  </a:t>
            </a:r>
            <a:r>
              <a:rPr lang="en-US" sz="1100" dirty="0" smtClean="0"/>
              <a:t>multiple directed probe requests to each SSID.</a:t>
            </a: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5435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3810000" y="6477000"/>
            <a:ext cx="1905000" cy="2286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371CA3E5-7987-4D2C-B4D6-7BBC06192576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55602"/>
            <a:ext cx="916918" cy="553998"/>
          </a:xfrm>
        </p:spPr>
        <p:txBody>
          <a:bodyPr/>
          <a:lstStyle/>
          <a:p>
            <a:endParaRPr lang="en-US" dirty="0" smtClean="0"/>
          </a:p>
          <a:p>
            <a:r>
              <a:rPr lang="en-US" dirty="0" smtClean="0"/>
              <a:t>Nov 2018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91842" y="6475413"/>
            <a:ext cx="1752083" cy="184666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altLang="ko-KR" dirty="0" smtClean="0"/>
              <a:t>Thomas Derham, Broadcom</a:t>
            </a:r>
            <a:endParaRPr lang="en-US" altLang="ko-KR" dirty="0"/>
          </a:p>
        </p:txBody>
      </p:sp>
      <p:sp>
        <p:nvSpPr>
          <p:cNvPr id="8" name="TextBox 7"/>
          <p:cNvSpPr txBox="1"/>
          <p:nvPr/>
        </p:nvSpPr>
        <p:spPr>
          <a:xfrm>
            <a:off x="204716" y="1447800"/>
            <a:ext cx="25384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u="sng" dirty="0" smtClean="0"/>
              <a:t>Active Scan [</a:t>
            </a:r>
            <a:r>
              <a:rPr lang="en-US" sz="2000" b="1" u="sng" dirty="0" err="1" smtClean="0"/>
              <a:t>cont</a:t>
            </a:r>
            <a:r>
              <a:rPr lang="en-US" sz="2000" b="1" u="sng" dirty="0" smtClean="0"/>
              <a:t>]</a:t>
            </a:r>
            <a:endParaRPr lang="en-US" sz="2000" b="1" u="sng" dirty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204716" y="838200"/>
            <a:ext cx="8748215" cy="457200"/>
          </a:xfrm>
        </p:spPr>
        <p:txBody>
          <a:bodyPr/>
          <a:lstStyle/>
          <a:p>
            <a:r>
              <a:rPr lang="en-US" sz="2800" dirty="0" smtClean="0"/>
              <a:t>(Step 2) </a:t>
            </a:r>
            <a:r>
              <a:rPr lang="en-US" dirty="0"/>
              <a:t>Receive information in Beacon or Probe Responses from each BSS [</a:t>
            </a:r>
            <a:r>
              <a:rPr lang="en-US" dirty="0" err="1"/>
              <a:t>cont</a:t>
            </a:r>
            <a:r>
              <a:rPr lang="en-US" dirty="0"/>
              <a:t>]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303182" y="1524968"/>
            <a:ext cx="554541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/>
              <a:t>Example: Fast active roam scan</a:t>
            </a:r>
          </a:p>
        </p:txBody>
      </p:sp>
      <p:sp>
        <p:nvSpPr>
          <p:cNvPr id="7" name="Rectangle 6"/>
          <p:cNvSpPr/>
          <p:nvPr/>
        </p:nvSpPr>
        <p:spPr bwMode="auto">
          <a:xfrm>
            <a:off x="8103166" y="2953712"/>
            <a:ext cx="155448" cy="332924"/>
          </a:xfrm>
          <a:prstGeom prst="rect">
            <a:avLst/>
          </a:prstGeom>
          <a:solidFill>
            <a:schemeClr val="bg1">
              <a:lumMod val="5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2833429" y="2965611"/>
            <a:ext cx="109279" cy="332924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7854258" y="2697990"/>
            <a:ext cx="6477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Beacon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630504" y="3433838"/>
            <a:ext cx="1143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/>
              <a:t>FILS Discovery Frame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81424" y="2999601"/>
            <a:ext cx="87024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AP1</a:t>
            </a:r>
            <a:endParaRPr lang="en-US" b="1" dirty="0"/>
          </a:p>
        </p:txBody>
      </p:sp>
      <p:sp>
        <p:nvSpPr>
          <p:cNvPr id="19" name="TextBox 18"/>
          <p:cNvSpPr txBox="1"/>
          <p:nvPr/>
        </p:nvSpPr>
        <p:spPr>
          <a:xfrm>
            <a:off x="81424" y="4861412"/>
            <a:ext cx="6382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STA</a:t>
            </a:r>
            <a:endParaRPr lang="en-US" b="1" dirty="0"/>
          </a:p>
        </p:txBody>
      </p:sp>
      <p:sp>
        <p:nvSpPr>
          <p:cNvPr id="21" name="TextBox 20"/>
          <p:cNvSpPr txBox="1"/>
          <p:nvPr/>
        </p:nvSpPr>
        <p:spPr>
          <a:xfrm>
            <a:off x="2000250" y="5116558"/>
            <a:ext cx="18669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SU Probe request</a:t>
            </a:r>
          </a:p>
          <a:p>
            <a:r>
              <a:rPr lang="en-US" dirty="0" smtClean="0"/>
              <a:t>(directed SSID)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2570701" y="3361849"/>
            <a:ext cx="143775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Probe response to </a:t>
            </a:r>
            <a:r>
              <a:rPr lang="en-US" dirty="0" err="1" smtClean="0"/>
              <a:t>bcast</a:t>
            </a:r>
            <a:r>
              <a:rPr lang="en-US" dirty="0" smtClean="0"/>
              <a:t> address in 20 MHz SU (others STAs can also hear)</a:t>
            </a:r>
            <a:endParaRPr lang="en-US" dirty="0"/>
          </a:p>
        </p:txBody>
      </p:sp>
      <p:cxnSp>
        <p:nvCxnSpPr>
          <p:cNvPr id="27" name="Straight Connector 26"/>
          <p:cNvCxnSpPr/>
          <p:nvPr/>
        </p:nvCxnSpPr>
        <p:spPr bwMode="auto">
          <a:xfrm>
            <a:off x="2057400" y="4561714"/>
            <a:ext cx="0" cy="8382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28" name="TextBox 27"/>
          <p:cNvSpPr txBox="1"/>
          <p:nvPr/>
        </p:nvSpPr>
        <p:spPr>
          <a:xfrm>
            <a:off x="1305442" y="4828401"/>
            <a:ext cx="90435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Scan start</a:t>
            </a:r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 bwMode="auto">
          <a:xfrm>
            <a:off x="2743200" y="4561332"/>
            <a:ext cx="0" cy="8382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33" name="Rectangle 32"/>
          <p:cNvSpPr/>
          <p:nvPr/>
        </p:nvSpPr>
        <p:spPr bwMode="auto">
          <a:xfrm>
            <a:off x="1742558" y="3575211"/>
            <a:ext cx="109279" cy="332924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76200" y="3657600"/>
            <a:ext cx="87024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AP2</a:t>
            </a:r>
            <a:endParaRPr lang="en-US" b="1" dirty="0"/>
          </a:p>
        </p:txBody>
      </p:sp>
      <p:sp>
        <p:nvSpPr>
          <p:cNvPr id="39" name="Rectangle 38"/>
          <p:cNvSpPr/>
          <p:nvPr/>
        </p:nvSpPr>
        <p:spPr bwMode="auto">
          <a:xfrm>
            <a:off x="5641310" y="2974989"/>
            <a:ext cx="109279" cy="332924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1" name="Rectangle 40"/>
          <p:cNvSpPr/>
          <p:nvPr/>
        </p:nvSpPr>
        <p:spPr bwMode="auto">
          <a:xfrm>
            <a:off x="4564468" y="3575211"/>
            <a:ext cx="109279" cy="332924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52" name="Straight Arrow Connector 51"/>
          <p:cNvCxnSpPr/>
          <p:nvPr/>
        </p:nvCxnSpPr>
        <p:spPr bwMode="auto">
          <a:xfrm>
            <a:off x="2933700" y="2755024"/>
            <a:ext cx="2816889" cy="478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55" name="TextBox 54"/>
          <p:cNvSpPr txBox="1"/>
          <p:nvPr/>
        </p:nvSpPr>
        <p:spPr>
          <a:xfrm>
            <a:off x="4005907" y="2523531"/>
            <a:ext cx="83190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20 TUs</a:t>
            </a:r>
            <a:endParaRPr lang="en-US" dirty="0"/>
          </a:p>
        </p:txBody>
      </p:sp>
      <p:sp>
        <p:nvSpPr>
          <p:cNvPr id="62" name="Rectangle 61"/>
          <p:cNvSpPr/>
          <p:nvPr/>
        </p:nvSpPr>
        <p:spPr bwMode="auto">
          <a:xfrm>
            <a:off x="2387206" y="3565105"/>
            <a:ext cx="152400" cy="332924"/>
          </a:xfrm>
          <a:prstGeom prst="rect">
            <a:avLst/>
          </a:prstGeom>
          <a:solidFill>
            <a:srgbClr val="FF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3" name="Rectangle 62"/>
          <p:cNvSpPr/>
          <p:nvPr/>
        </p:nvSpPr>
        <p:spPr bwMode="auto">
          <a:xfrm>
            <a:off x="7415471" y="3575211"/>
            <a:ext cx="109279" cy="332924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2753242" y="4828400"/>
            <a:ext cx="90435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Scan end</a:t>
            </a:r>
            <a:endParaRPr lang="en-US" dirty="0"/>
          </a:p>
        </p:txBody>
      </p:sp>
      <p:sp>
        <p:nvSpPr>
          <p:cNvPr id="69" name="Rounded Rectangular Callout 68"/>
          <p:cNvSpPr/>
          <p:nvPr/>
        </p:nvSpPr>
        <p:spPr bwMode="auto">
          <a:xfrm>
            <a:off x="3055893" y="5532190"/>
            <a:ext cx="1706607" cy="396706"/>
          </a:xfrm>
          <a:prstGeom prst="wedgeRoundRectCallout">
            <a:avLst>
              <a:gd name="adj1" fmla="val -52934"/>
              <a:gd name="adj2" fmla="val -86380"/>
              <a:gd name="adj3" fmla="val 16667"/>
            </a:avLst>
          </a:prstGeom>
          <a:solidFill>
            <a:schemeClr val="accent5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/>
              <a:t>Probes from both APs received in &lt;20 </a:t>
            </a:r>
            <a:r>
              <a:rPr lang="en-US" sz="1100" dirty="0" err="1" smtClean="0"/>
              <a:t>ms</a:t>
            </a: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44" name="Straight Arrow Connector 43"/>
          <p:cNvCxnSpPr/>
          <p:nvPr/>
        </p:nvCxnSpPr>
        <p:spPr bwMode="auto">
          <a:xfrm flipH="1">
            <a:off x="8491804" y="2914703"/>
            <a:ext cx="3543" cy="41596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45" name="TextBox 44"/>
          <p:cNvSpPr txBox="1"/>
          <p:nvPr/>
        </p:nvSpPr>
        <p:spPr>
          <a:xfrm>
            <a:off x="8446326" y="2963832"/>
            <a:ext cx="83190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20 MHz</a:t>
            </a:r>
            <a:endParaRPr lang="en-US" dirty="0"/>
          </a:p>
        </p:txBody>
      </p:sp>
      <p:sp>
        <p:nvSpPr>
          <p:cNvPr id="46" name="Rectangle 45"/>
          <p:cNvSpPr/>
          <p:nvPr/>
        </p:nvSpPr>
        <p:spPr bwMode="auto">
          <a:xfrm>
            <a:off x="2057400" y="4852416"/>
            <a:ext cx="95250" cy="329184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7" name="Rectangle 46"/>
          <p:cNvSpPr/>
          <p:nvPr/>
        </p:nvSpPr>
        <p:spPr bwMode="auto">
          <a:xfrm>
            <a:off x="2177934" y="2973194"/>
            <a:ext cx="152400" cy="332924"/>
          </a:xfrm>
          <a:prstGeom prst="rect">
            <a:avLst/>
          </a:prstGeom>
          <a:solidFill>
            <a:srgbClr val="FF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8" name="Rounded Rectangular Callout 47"/>
          <p:cNvSpPr/>
          <p:nvPr/>
        </p:nvSpPr>
        <p:spPr bwMode="auto">
          <a:xfrm>
            <a:off x="3512507" y="4541643"/>
            <a:ext cx="2858589" cy="529650"/>
          </a:xfrm>
          <a:prstGeom prst="wedgeRoundRectCallout">
            <a:avLst>
              <a:gd name="adj1" fmla="val -52368"/>
              <a:gd name="adj2" fmla="val 23622"/>
              <a:gd name="adj3" fmla="val 16667"/>
            </a:avLst>
          </a:prstGeom>
          <a:solidFill>
            <a:schemeClr val="accent5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/>
              <a:t>Note: If STA wants to scan for other SSIDs, it does so passively (extends dwell) since it has already sent an SU probe in the 20 </a:t>
            </a:r>
            <a:r>
              <a:rPr lang="en-US" sz="1100" dirty="0" err="1" smtClean="0"/>
              <a:t>ms</a:t>
            </a:r>
            <a:r>
              <a:rPr lang="en-US" sz="1100" dirty="0" smtClean="0"/>
              <a:t> period</a:t>
            </a: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0013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19200"/>
            <a:ext cx="9144000" cy="5181600"/>
          </a:xfrm>
        </p:spPr>
        <p:txBody>
          <a:bodyPr/>
          <a:lstStyle/>
          <a:p>
            <a:r>
              <a:rPr lang="en-US" sz="1600" dirty="0" smtClean="0"/>
              <a:t>Given that 6 GHz increases the number of possible primary channels, help </a:t>
            </a:r>
            <a:r>
              <a:rPr lang="en-US" sz="1600" dirty="0"/>
              <a:t>optimize STA’s scan by ensuring basic information about most 6 GHz APs can be discovered from 2.4 / 5 GHz scan</a:t>
            </a:r>
          </a:p>
          <a:p>
            <a:pPr lvl="1"/>
            <a:r>
              <a:rPr lang="en-US" sz="1400" dirty="0"/>
              <a:t>Reuse existing </a:t>
            </a:r>
            <a:r>
              <a:rPr lang="en-US" sz="1400" dirty="0" smtClean="0"/>
              <a:t>frame </a:t>
            </a:r>
            <a:r>
              <a:rPr lang="en-US" sz="1400" dirty="0"/>
              <a:t>such as RNR element from baseline</a:t>
            </a:r>
          </a:p>
          <a:p>
            <a:pPr lvl="2"/>
            <a:r>
              <a:rPr lang="en-US" sz="1200" dirty="0"/>
              <a:t>with small enhancements to indicate co-location, non-transmitted BSSIDs, minimize element size, </a:t>
            </a:r>
            <a:r>
              <a:rPr lang="en-US" sz="1200" dirty="0" err="1"/>
              <a:t>etc</a:t>
            </a:r>
            <a:endParaRPr lang="en-US" sz="1200" dirty="0"/>
          </a:p>
          <a:p>
            <a:pPr marL="0" indent="0">
              <a:buNone/>
            </a:pPr>
            <a:endParaRPr lang="en-US" sz="1600" dirty="0"/>
          </a:p>
          <a:p>
            <a:r>
              <a:rPr lang="en-US" sz="1600" dirty="0" smtClean="0"/>
              <a:t>“Greenfield” 6 GHz allows to substantially reduce discovery airtime overhead by mandating the use of a small number of baseline/11ax features:</a:t>
            </a:r>
          </a:p>
          <a:p>
            <a:pPr lvl="1"/>
            <a:r>
              <a:rPr lang="en-US" sz="1400" dirty="0" smtClean="0"/>
              <a:t>Multiple BSSID (amortize VAPs into single beacon/probe)</a:t>
            </a:r>
          </a:p>
          <a:p>
            <a:pPr lvl="1"/>
            <a:r>
              <a:rPr lang="en-US" sz="1400" dirty="0" smtClean="0"/>
              <a:t>FILS Discovery frames (fast passive scan)</a:t>
            </a:r>
          </a:p>
          <a:p>
            <a:pPr lvl="1"/>
            <a:r>
              <a:rPr lang="en-US" sz="1400" dirty="0" smtClean="0"/>
              <a:t>Broadcast probe response (avoid retry overhead)</a:t>
            </a:r>
          </a:p>
          <a:p>
            <a:pPr lvl="1"/>
            <a:endParaRPr lang="en-US" sz="1050" dirty="0"/>
          </a:p>
          <a:p>
            <a:r>
              <a:rPr lang="en-US" sz="1600" dirty="0" smtClean="0"/>
              <a:t>Ensure the “probe storm” issues are solved, but also make sure roam scans are efficient</a:t>
            </a:r>
          </a:p>
          <a:p>
            <a:pPr lvl="1"/>
            <a:r>
              <a:rPr lang="en-US" sz="1400" dirty="0" smtClean="0"/>
              <a:t>Simple restricted rules for certain types of probe request transmission</a:t>
            </a:r>
          </a:p>
          <a:p>
            <a:pPr marL="457200" lvl="1" indent="0">
              <a:buNone/>
            </a:pPr>
            <a:endParaRPr lang="en-US" sz="1050" dirty="0" smtClean="0"/>
          </a:p>
          <a:p>
            <a:r>
              <a:rPr lang="en-US" sz="1600" dirty="0" smtClean="0"/>
              <a:t>Client STAs in 6 GHz will be performing various latency-sensitive operations: do not restrict STA behavior except where a negative impact on network KPIs is clearly evident</a:t>
            </a:r>
          </a:p>
          <a:p>
            <a:pPr lvl="1"/>
            <a:r>
              <a:rPr lang="en-US" sz="1400" dirty="0" smtClean="0"/>
              <a:t>e.g. roam scan probing, </a:t>
            </a:r>
            <a:r>
              <a:rPr lang="en-US" sz="1400" dirty="0" err="1" smtClean="0"/>
              <a:t>auth</a:t>
            </a:r>
            <a:r>
              <a:rPr lang="en-US" sz="1400" dirty="0" smtClean="0"/>
              <a:t>/</a:t>
            </a:r>
            <a:r>
              <a:rPr lang="en-US" sz="1400" dirty="0" err="1" smtClean="0"/>
              <a:t>assoc</a:t>
            </a:r>
            <a:r>
              <a:rPr lang="en-US" sz="1400" dirty="0" smtClean="0"/>
              <a:t> exchanges, ANQP, &lt;&lt;10 </a:t>
            </a:r>
            <a:r>
              <a:rPr lang="en-US" sz="1400" dirty="0" err="1" smtClean="0"/>
              <a:t>ms</a:t>
            </a:r>
            <a:r>
              <a:rPr lang="en-US" sz="1400" dirty="0" smtClean="0"/>
              <a:t> latency gaming/AR/VR/voice data traffic</a:t>
            </a:r>
          </a:p>
          <a:p>
            <a:pPr lvl="1"/>
            <a:r>
              <a:rPr lang="en-US" sz="1400" dirty="0" smtClean="0"/>
              <a:t>wildcard-SSID probe requests are a special case because they can solicit a large number of responses</a:t>
            </a:r>
          </a:p>
          <a:p>
            <a:pPr lvl="1"/>
            <a:r>
              <a:rPr lang="en-US" sz="1400" dirty="0" smtClean="0"/>
              <a:t>for post-association data traffic</a:t>
            </a:r>
            <a:r>
              <a:rPr lang="en-US" sz="1400" dirty="0"/>
              <a:t>, ensure flexibility to </a:t>
            </a:r>
            <a:r>
              <a:rPr lang="en-US" sz="1400" dirty="0" smtClean="0"/>
              <a:t>configure </a:t>
            </a:r>
            <a:r>
              <a:rPr lang="en-US" sz="1400" dirty="0"/>
              <a:t>EDCA operation on a per-AC </a:t>
            </a:r>
            <a:r>
              <a:rPr lang="en-US" sz="1400" dirty="0" smtClean="0"/>
              <a:t>basis</a:t>
            </a:r>
            <a:endParaRPr lang="en-US" sz="1400" dirty="0"/>
          </a:p>
          <a:p>
            <a:pPr lvl="2"/>
            <a:r>
              <a:rPr lang="en-US" sz="1200" dirty="0" smtClean="0"/>
              <a:t>optimize service KPIs and network efficiency for each traffic type (e.g. latency-sensitive data vs bulk data)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3810000" y="6477000"/>
            <a:ext cx="1905000" cy="2286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371CA3E5-7987-4D2C-B4D6-7BBC06192576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55602"/>
            <a:ext cx="916918" cy="553998"/>
          </a:xfrm>
        </p:spPr>
        <p:txBody>
          <a:bodyPr/>
          <a:lstStyle/>
          <a:p>
            <a:endParaRPr lang="en-US" dirty="0" smtClean="0"/>
          </a:p>
          <a:p>
            <a:r>
              <a:rPr lang="en-US" dirty="0" smtClean="0"/>
              <a:t>Nov 2018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91842" y="6475413"/>
            <a:ext cx="1752083" cy="184666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altLang="ko-KR" dirty="0" smtClean="0"/>
              <a:t>Thomas Derham, Broadcom</a:t>
            </a:r>
            <a:endParaRPr lang="en-US" altLang="ko-KR" dirty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204716" y="609600"/>
            <a:ext cx="8748215" cy="457200"/>
          </a:xfrm>
        </p:spPr>
        <p:txBody>
          <a:bodyPr/>
          <a:lstStyle/>
          <a:p>
            <a:r>
              <a:rPr lang="en-US" sz="2800" dirty="0" smtClean="0"/>
              <a:t>Summary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1204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4716" y="609600"/>
            <a:ext cx="8748215" cy="457200"/>
          </a:xfrm>
        </p:spPr>
        <p:txBody>
          <a:bodyPr/>
          <a:lstStyle/>
          <a:p>
            <a:r>
              <a:rPr lang="en-US" sz="2800" dirty="0" smtClean="0"/>
              <a:t>Background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19200"/>
            <a:ext cx="9067800" cy="5181600"/>
          </a:xfrm>
        </p:spPr>
        <p:txBody>
          <a:bodyPr/>
          <a:lstStyle/>
          <a:p>
            <a:r>
              <a:rPr lang="en-US" sz="1800" dirty="0" smtClean="0"/>
              <a:t>802.11ax supports operation in the 6 GHz band. In a typical environment, there will be multiple ESS, each comprising multiple BSS, operating on primary channels spread across the 2.4, 5 and 6 GHz bands</a:t>
            </a:r>
          </a:p>
          <a:p>
            <a:pPr lvl="1"/>
            <a:r>
              <a:rPr lang="en-US" sz="1400" dirty="0" smtClean="0"/>
              <a:t>The introduction of 6 GHz operation will substantially increase the total number of primary channels on which BSSs might be operating</a:t>
            </a:r>
          </a:p>
          <a:p>
            <a:pPr marL="0" indent="0">
              <a:buNone/>
            </a:pPr>
            <a:endParaRPr lang="en-US" sz="1050" dirty="0" smtClean="0"/>
          </a:p>
          <a:p>
            <a:r>
              <a:rPr lang="en-US" sz="1800" dirty="0" smtClean="0"/>
              <a:t>In the general case, a </a:t>
            </a:r>
            <a:r>
              <a:rPr lang="en-US" sz="1800" b="0" dirty="0" smtClean="0"/>
              <a:t>non-AP STA needs to discover (all) these BSS, spread across the multiple bands/channels, and decide which (if any) to associate to, typically based on multiple criteria, e.g.</a:t>
            </a:r>
          </a:p>
          <a:p>
            <a:pPr lvl="1"/>
            <a:r>
              <a:rPr lang="en-US" sz="1600" dirty="0" smtClean="0"/>
              <a:t>Per-network match on configured profile (e.g. SSID, security AKM/credentials, policy, ...)</a:t>
            </a:r>
          </a:p>
          <a:p>
            <a:pPr lvl="1"/>
            <a:r>
              <a:rPr lang="en-US" sz="1600" dirty="0"/>
              <a:t>Per-BSS link quality assessment (e.g. based on RSSI, channel utilization, </a:t>
            </a:r>
            <a:r>
              <a:rPr lang="en-US" sz="1600" dirty="0" smtClean="0"/>
              <a:t>...)</a:t>
            </a:r>
          </a:p>
          <a:p>
            <a:pPr lvl="1"/>
            <a:endParaRPr lang="en-US" sz="1100" dirty="0"/>
          </a:p>
          <a:p>
            <a:r>
              <a:rPr lang="en-US" sz="1800" dirty="0" smtClean="0"/>
              <a:t>Objective: Optimize discovery (of 6 GHz channels) per two classes of KPIs:</a:t>
            </a:r>
          </a:p>
          <a:p>
            <a:pPr lvl="1"/>
            <a:r>
              <a:rPr lang="en-US" sz="1600" dirty="0" smtClean="0"/>
              <a:t>(1) STA KPIs: </a:t>
            </a:r>
            <a:r>
              <a:rPr lang="en-US" sz="1600" dirty="0"/>
              <a:t>fast and energy-efficient discovery </a:t>
            </a:r>
            <a:r>
              <a:rPr lang="en-US" sz="1600" dirty="0" smtClean="0"/>
              <a:t>(e.g</a:t>
            </a:r>
            <a:r>
              <a:rPr lang="en-US" sz="1600" dirty="0"/>
              <a:t>. for roaming, network re-selection</a:t>
            </a:r>
            <a:r>
              <a:rPr lang="en-US" sz="1600" dirty="0" smtClean="0"/>
              <a:t>) despite the increase in total number of channels</a:t>
            </a:r>
          </a:p>
          <a:p>
            <a:pPr lvl="1"/>
            <a:r>
              <a:rPr lang="en-US" sz="1600" dirty="0" smtClean="0"/>
              <a:t>(2) Network KPIs: minimize impact of discovery on network capacity and latency (e.g</a:t>
            </a:r>
            <a:r>
              <a:rPr lang="en-US" sz="1600" dirty="0"/>
              <a:t>. </a:t>
            </a:r>
            <a:r>
              <a:rPr lang="en-US" sz="1600" dirty="0" smtClean="0"/>
              <a:t>avoid “probe storms” that degrade capacity and increase collisions)</a:t>
            </a:r>
          </a:p>
          <a:p>
            <a:pPr lvl="1"/>
            <a:endParaRPr lang="en-US" sz="1000" dirty="0"/>
          </a:p>
          <a:p>
            <a:r>
              <a:rPr lang="en-US" sz="1800" dirty="0" smtClean="0"/>
              <a:t>Most all of the necessary building blocks are already present in 802.11</a:t>
            </a:r>
            <a:endParaRPr lang="en-US" sz="1800" b="0" dirty="0" smtClean="0"/>
          </a:p>
          <a:p>
            <a:pPr lvl="1"/>
            <a:endParaRPr lang="en-US" sz="1800" b="0" dirty="0" smtClean="0"/>
          </a:p>
          <a:p>
            <a:pPr lvl="1">
              <a:buNone/>
            </a:pPr>
            <a:endParaRPr lang="en-US" b="0" dirty="0" smtClean="0"/>
          </a:p>
          <a:p>
            <a:pPr marL="342900" lvl="1" indent="-342900">
              <a:buNone/>
            </a:pPr>
            <a:endParaRPr lang="en-GB" b="0" dirty="0" smtClean="0"/>
          </a:p>
          <a:p>
            <a:endParaRPr lang="en-GB" sz="1200" b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3810000" y="6477000"/>
            <a:ext cx="1905000" cy="2286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371CA3E5-7987-4D2C-B4D6-7BBC06192576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55602"/>
            <a:ext cx="916918" cy="553998"/>
          </a:xfrm>
        </p:spPr>
        <p:txBody>
          <a:bodyPr/>
          <a:lstStyle/>
          <a:p>
            <a:endParaRPr lang="en-US" dirty="0" smtClean="0"/>
          </a:p>
          <a:p>
            <a:r>
              <a:rPr lang="en-US" dirty="0" smtClean="0"/>
              <a:t>Nov 2018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91842" y="6475413"/>
            <a:ext cx="1752083" cy="184666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altLang="ko-KR" dirty="0" smtClean="0"/>
              <a:t>Thomas Derham, Broadcom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4716" y="584200"/>
            <a:ext cx="8748215" cy="457200"/>
          </a:xfrm>
        </p:spPr>
        <p:txBody>
          <a:bodyPr/>
          <a:lstStyle/>
          <a:p>
            <a:r>
              <a:rPr lang="en-US" sz="2800" dirty="0" smtClean="0"/>
              <a:t>Regulatory Context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19200"/>
            <a:ext cx="9144000" cy="5181600"/>
          </a:xfrm>
        </p:spPr>
        <p:txBody>
          <a:bodyPr/>
          <a:lstStyle/>
          <a:p>
            <a:r>
              <a:rPr lang="en-US" sz="1800" dirty="0" smtClean="0"/>
              <a:t>Regulatory proceedings towards unlicensed operation in 6 GHz spectrum are ongoing in multiple domains</a:t>
            </a:r>
          </a:p>
          <a:p>
            <a:endParaRPr lang="en-US" sz="1800" dirty="0" smtClean="0"/>
          </a:p>
          <a:p>
            <a:r>
              <a:rPr lang="en-US" sz="1800" dirty="0"/>
              <a:t>T</a:t>
            </a:r>
            <a:r>
              <a:rPr lang="en-US" sz="1800" dirty="0" smtClean="0"/>
              <a:t>he details of potential regulatory rulings are not yet clear, but it is expected (e.g. see [1]) that client devices (non-AP STAs) will operate under some kind of control by an AP</a:t>
            </a:r>
          </a:p>
          <a:p>
            <a:pPr lvl="1"/>
            <a:r>
              <a:rPr lang="en-US" sz="1600" dirty="0" smtClean="0"/>
              <a:t>i.e. a chain-of-trust under the assumption that the AP “master” is operating per regulatory rules</a:t>
            </a:r>
          </a:p>
          <a:p>
            <a:pPr marL="0" indent="0">
              <a:buNone/>
            </a:pPr>
            <a:endParaRPr lang="en-US" sz="1800" dirty="0" smtClean="0"/>
          </a:p>
          <a:p>
            <a:r>
              <a:rPr lang="en-US" sz="1800" dirty="0" smtClean="0"/>
              <a:t>It is reasonable to draw a parallel with 5 GHz DFS rules, e.g. a non-AP STA is “enabled” to transmit on a 6 GHz channel (possibly with certain exceptions) by reception of a signal such as a Beacon frame from an AP on that channel</a:t>
            </a:r>
          </a:p>
          <a:p>
            <a:pPr marL="0" indent="0">
              <a:buNone/>
            </a:pPr>
            <a:endParaRPr lang="en-US" sz="1800" dirty="0"/>
          </a:p>
          <a:p>
            <a:r>
              <a:rPr lang="en-US" sz="1800" dirty="0" smtClean="0"/>
              <a:t>Therefore, it is prudent to ensure that 6 GHz discovery can be performed quickly and efficiently under such rules</a:t>
            </a:r>
          </a:p>
          <a:p>
            <a:pPr lvl="1"/>
            <a:r>
              <a:rPr lang="en-US" sz="1600" dirty="0" smtClean="0"/>
              <a:t>faster than typical discovery time on 5 GHz DFS channels today</a:t>
            </a:r>
          </a:p>
          <a:p>
            <a:pPr lvl="1"/>
            <a:r>
              <a:rPr lang="en-US" sz="1600" dirty="0" smtClean="0"/>
              <a:t>while ensuring negligible impact on spectral efficiency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3810000" y="6477000"/>
            <a:ext cx="1905000" cy="2286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371CA3E5-7987-4D2C-B4D6-7BBC06192576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55602"/>
            <a:ext cx="916918" cy="553998"/>
          </a:xfrm>
        </p:spPr>
        <p:txBody>
          <a:bodyPr/>
          <a:lstStyle/>
          <a:p>
            <a:endParaRPr lang="en-US" dirty="0" smtClean="0"/>
          </a:p>
          <a:p>
            <a:r>
              <a:rPr lang="en-US" dirty="0" smtClean="0"/>
              <a:t>Nov 2018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91842" y="6475413"/>
            <a:ext cx="1752083" cy="184666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altLang="ko-KR" dirty="0" smtClean="0"/>
              <a:t>Thomas Derham, Broadcom</a:t>
            </a:r>
            <a:endParaRPr lang="en-US" altLang="ko-KR" dirty="0"/>
          </a:p>
        </p:txBody>
      </p:sp>
      <p:sp>
        <p:nvSpPr>
          <p:cNvPr id="7" name="TextBox 6"/>
          <p:cNvSpPr txBox="1"/>
          <p:nvPr/>
        </p:nvSpPr>
        <p:spPr>
          <a:xfrm>
            <a:off x="609600" y="6123801"/>
            <a:ext cx="4953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[1</a:t>
            </a:r>
            <a:r>
              <a:rPr lang="en-US" dirty="0"/>
              <a:t>] </a:t>
            </a:r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docs.fcc.gov/public/attachments/FCC-18-147A1.pdf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7142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4716" y="584200"/>
            <a:ext cx="8748215" cy="457200"/>
          </a:xfrm>
        </p:spPr>
        <p:txBody>
          <a:bodyPr/>
          <a:lstStyle/>
          <a:p>
            <a:r>
              <a:rPr lang="en-US" sz="2800" dirty="0" smtClean="0"/>
              <a:t>Typical Scanning/Discovery procedure by non-AP STA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399" y="1295400"/>
            <a:ext cx="8800531" cy="3505200"/>
          </a:xfrm>
        </p:spPr>
        <p:txBody>
          <a:bodyPr/>
          <a:lstStyle/>
          <a:p>
            <a:r>
              <a:rPr lang="en-US" sz="1800" dirty="0" smtClean="0"/>
              <a:t>(Step 1) Determine a set of channels to be scanned</a:t>
            </a:r>
            <a:endParaRPr lang="en-US" sz="1600" dirty="0" smtClean="0"/>
          </a:p>
          <a:p>
            <a:pPr lvl="1"/>
            <a:r>
              <a:rPr lang="en-US" sz="1600" dirty="0" smtClean="0"/>
              <a:t>Typically, the set of channels that the STA considers are likely to contain BSSs (of interest)</a:t>
            </a:r>
          </a:p>
          <a:p>
            <a:pPr marL="457200" lvl="1" indent="0">
              <a:buNone/>
            </a:pPr>
            <a:endParaRPr lang="en-US" sz="1600" dirty="0" smtClean="0"/>
          </a:p>
          <a:p>
            <a:pPr lvl="1"/>
            <a:endParaRPr lang="en-US" sz="1600" dirty="0" smtClean="0"/>
          </a:p>
          <a:p>
            <a:pPr lvl="1"/>
            <a:endParaRPr lang="en-US" sz="1600" dirty="0" smtClean="0"/>
          </a:p>
          <a:p>
            <a:r>
              <a:rPr lang="en-US" sz="1800" dirty="0" smtClean="0"/>
              <a:t>(Step 2) Receive information in Beacon / Probe Response from each BSS on the channel</a:t>
            </a:r>
          </a:p>
          <a:p>
            <a:pPr lvl="1"/>
            <a:r>
              <a:rPr lang="en-US" sz="1600" dirty="0" smtClean="0"/>
              <a:t>evaluate each BSS based on measurements and contents of Beacon / Probe, e.g.</a:t>
            </a:r>
          </a:p>
          <a:p>
            <a:pPr lvl="2"/>
            <a:r>
              <a:rPr lang="en-US" sz="1400" dirty="0" smtClean="0"/>
              <a:t>SSID (and/or Roaming Consortium, </a:t>
            </a:r>
            <a:r>
              <a:rPr lang="en-US" sz="1400" dirty="0" err="1" smtClean="0"/>
              <a:t>etc</a:t>
            </a:r>
            <a:r>
              <a:rPr lang="en-US" sz="1400" dirty="0" smtClean="0"/>
              <a:t>) – network selection policy</a:t>
            </a:r>
          </a:p>
          <a:p>
            <a:pPr lvl="2"/>
            <a:r>
              <a:rPr lang="en-US" sz="1400" dirty="0" smtClean="0"/>
              <a:t>RSNE – security policy</a:t>
            </a:r>
          </a:p>
          <a:p>
            <a:pPr lvl="2"/>
            <a:r>
              <a:rPr lang="en-US" sz="1400" dirty="0" smtClean="0"/>
              <a:t>PHY/MAC Capabilities, link quality metrics (RSSI, BSS Load, ESP, ...) – link quality</a:t>
            </a:r>
          </a:p>
          <a:p>
            <a:pPr lvl="2"/>
            <a:r>
              <a:rPr lang="en-US" sz="1400" dirty="0" smtClean="0"/>
              <a:t>VSIEs – vendor-specific policies and feature support</a:t>
            </a:r>
          </a:p>
          <a:p>
            <a:pPr lvl="2"/>
            <a:endParaRPr lang="en-US" sz="1400" dirty="0" smtClean="0"/>
          </a:p>
          <a:p>
            <a:pPr marL="857250" lvl="2" indent="0">
              <a:buNone/>
            </a:pPr>
            <a:endParaRPr lang="en-US" sz="1400" dirty="0" smtClean="0"/>
          </a:p>
          <a:p>
            <a:pPr marL="857250" lvl="2" indent="0">
              <a:buNone/>
            </a:pPr>
            <a:endParaRPr lang="en-US" sz="1400" dirty="0"/>
          </a:p>
          <a:p>
            <a:r>
              <a:rPr lang="en-US" sz="1800" dirty="0" smtClean="0"/>
              <a:t>(Step 3) Choose target BSS (if any) and initiate authentication/association procedure</a:t>
            </a:r>
          </a:p>
          <a:p>
            <a:pPr lvl="2"/>
            <a:endParaRPr lang="en-US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3810000" y="6477000"/>
            <a:ext cx="1905000" cy="2286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371CA3E5-7987-4D2C-B4D6-7BBC06192576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55602"/>
            <a:ext cx="916918" cy="553998"/>
          </a:xfrm>
        </p:spPr>
        <p:txBody>
          <a:bodyPr/>
          <a:lstStyle/>
          <a:p>
            <a:endParaRPr lang="en-US" dirty="0" smtClean="0"/>
          </a:p>
          <a:p>
            <a:r>
              <a:rPr lang="en-US" dirty="0" smtClean="0"/>
              <a:t>Nov 2018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91842" y="6475413"/>
            <a:ext cx="1752083" cy="184666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altLang="ko-KR" dirty="0" smtClean="0"/>
              <a:t>Thomas Derham, Broadcom</a:t>
            </a:r>
            <a:endParaRPr lang="en-US" altLang="ko-KR" dirty="0"/>
          </a:p>
        </p:txBody>
      </p:sp>
      <p:sp>
        <p:nvSpPr>
          <p:cNvPr id="11" name="TextBox 10"/>
          <p:cNvSpPr txBox="1"/>
          <p:nvPr/>
        </p:nvSpPr>
        <p:spPr>
          <a:xfrm>
            <a:off x="204716" y="2390001"/>
            <a:ext cx="285581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For each channel in the channel set..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228600" y="4873823"/>
            <a:ext cx="44434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From all the discovered BSS on all scanned channels...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386491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4716" y="584200"/>
            <a:ext cx="8748215" cy="457200"/>
          </a:xfrm>
        </p:spPr>
        <p:txBody>
          <a:bodyPr/>
          <a:lstStyle/>
          <a:p>
            <a:r>
              <a:rPr lang="en-US" sz="2800" dirty="0" smtClean="0"/>
              <a:t>(Step 1) Determine a set of channels to be scanned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3810000" y="6477000"/>
            <a:ext cx="1905000" cy="2286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371CA3E5-7987-4D2C-B4D6-7BBC06192576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55602"/>
            <a:ext cx="916918" cy="553998"/>
          </a:xfrm>
        </p:spPr>
        <p:txBody>
          <a:bodyPr/>
          <a:lstStyle/>
          <a:p>
            <a:endParaRPr lang="en-US" dirty="0" smtClean="0"/>
          </a:p>
          <a:p>
            <a:r>
              <a:rPr lang="en-US" dirty="0" smtClean="0"/>
              <a:t>Nov 2018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91842" y="6475413"/>
            <a:ext cx="1752083" cy="184666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altLang="ko-KR" dirty="0" smtClean="0"/>
              <a:t>Thomas Derham, Broadcom</a:t>
            </a:r>
            <a:endParaRPr lang="en-US" altLang="ko-KR" dirty="0"/>
          </a:p>
        </p:txBody>
      </p:sp>
      <p:sp>
        <p:nvSpPr>
          <p:cNvPr id="10" name="TextBox 9"/>
          <p:cNvSpPr txBox="1"/>
          <p:nvPr/>
        </p:nvSpPr>
        <p:spPr>
          <a:xfrm>
            <a:off x="152400" y="1247775"/>
            <a:ext cx="7315201" cy="50475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600" dirty="0" smtClean="0"/>
              <a:t>Although the introduction of 6 GHz increases the number of channels on which BSSs might be operating, in most use cases the STA can substantially “prune” the set of channels to be scanned based on a-priori information. Examples: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600" dirty="0" smtClean="0"/>
          </a:p>
          <a:p>
            <a:pPr marL="171450" indent="-171450">
              <a:buFontTx/>
              <a:buChar char="-"/>
            </a:pPr>
            <a:r>
              <a:rPr lang="en-US" sz="1600" dirty="0" smtClean="0"/>
              <a:t>(a) For </a:t>
            </a:r>
            <a:r>
              <a:rPr lang="en-US" sz="1600" dirty="0"/>
              <a:t>roam scan, </a:t>
            </a:r>
            <a:r>
              <a:rPr lang="en-US" sz="1600" dirty="0" smtClean="0"/>
              <a:t>STA might only / preferentially scan channels on which the serving AP has indicated that neighboring BSS in the same ESS are operating</a:t>
            </a:r>
          </a:p>
          <a:p>
            <a:pPr marL="628650" lvl="1" indent="-171450">
              <a:buFontTx/>
              <a:buChar char="-"/>
            </a:pPr>
            <a:r>
              <a:rPr lang="en-US" sz="1400" dirty="0" smtClean="0"/>
              <a:t>e.g. STA receives solicited/unsolicited Neighbor </a:t>
            </a:r>
            <a:r>
              <a:rPr lang="en-US" sz="1400" dirty="0"/>
              <a:t>Report / BTM </a:t>
            </a:r>
            <a:r>
              <a:rPr lang="en-US" sz="1400" dirty="0" smtClean="0"/>
              <a:t>Response from serving AP</a:t>
            </a:r>
          </a:p>
          <a:p>
            <a:pPr lvl="1"/>
            <a:endParaRPr lang="en-US" sz="1600" dirty="0" smtClean="0"/>
          </a:p>
          <a:p>
            <a:pPr marL="171450" indent="-171450">
              <a:buFontTx/>
              <a:buChar char="-"/>
            </a:pPr>
            <a:r>
              <a:rPr lang="en-US" sz="1600" dirty="0" smtClean="0"/>
              <a:t>(b) For scan to establish P2P (Soft-AP) data link, a higher-layer </a:t>
            </a:r>
            <a:r>
              <a:rPr lang="en-US" sz="1600" dirty="0"/>
              <a:t>protocol (e.g. service </a:t>
            </a:r>
            <a:r>
              <a:rPr lang="en-US" sz="1600" dirty="0" smtClean="0"/>
              <a:t>discovery) operating on 2.4 or 5 GHz band will typically negotiate/determine the channel to be used by the Soft-AP</a:t>
            </a:r>
          </a:p>
          <a:p>
            <a:endParaRPr lang="en-US" sz="1600" dirty="0" smtClean="0"/>
          </a:p>
          <a:p>
            <a:pPr marL="171450" indent="-171450">
              <a:buFontTx/>
              <a:buChar char="-"/>
            </a:pPr>
            <a:r>
              <a:rPr lang="en-US" sz="1600" dirty="0" smtClean="0"/>
              <a:t>(c) For full scan (background / unassociated), STA might dynamically prune channels from the channel set based on information received from other APs during the first part of the scan</a:t>
            </a:r>
          </a:p>
          <a:p>
            <a:pPr marL="628650" lvl="1" indent="-171450">
              <a:buFontTx/>
              <a:buChar char="-"/>
            </a:pPr>
            <a:r>
              <a:rPr lang="en-US" sz="1400" dirty="0" smtClean="0"/>
              <a:t>e.g. STA discovers basic information about APs operating on 6 GHz channels from Beacons / Probe Responses received during its scan of 2.4 / 5 GHz channels</a:t>
            </a:r>
          </a:p>
          <a:p>
            <a:pPr marL="628650" lvl="1" indent="-171450">
              <a:buFontTx/>
              <a:buChar char="-"/>
            </a:pPr>
            <a:r>
              <a:rPr lang="en-US" sz="1400" dirty="0" smtClean="0"/>
              <a:t>STA uses this basic information to prune or deprioritize scan of 6 GHz channels that are unlikely to be of interest</a:t>
            </a:r>
          </a:p>
          <a:p>
            <a:pPr marL="628650" lvl="1" indent="-171450">
              <a:buFontTx/>
              <a:buChar char="-"/>
            </a:pPr>
            <a:endParaRPr lang="en-US" sz="1400" dirty="0"/>
          </a:p>
          <a:p>
            <a:endParaRPr lang="en-US" sz="1400" dirty="0"/>
          </a:p>
        </p:txBody>
      </p:sp>
      <p:sp>
        <p:nvSpPr>
          <p:cNvPr id="9" name="Rounded Rectangular Callout 8"/>
          <p:cNvSpPr/>
          <p:nvPr/>
        </p:nvSpPr>
        <p:spPr bwMode="auto">
          <a:xfrm>
            <a:off x="7467601" y="3581043"/>
            <a:ext cx="1523999" cy="303570"/>
          </a:xfrm>
          <a:prstGeom prst="wedgeRoundRectCallout">
            <a:avLst>
              <a:gd name="adj1" fmla="val -68153"/>
              <a:gd name="adj2" fmla="val -1865"/>
              <a:gd name="adj3" fmla="val 16667"/>
            </a:avLst>
          </a:prstGeom>
          <a:solidFill>
            <a:schemeClr val="accent5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/>
              <a:t>Out of scope of 802.11</a:t>
            </a: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" name="Rounded Rectangular Callout 10"/>
          <p:cNvSpPr/>
          <p:nvPr/>
        </p:nvSpPr>
        <p:spPr bwMode="auto">
          <a:xfrm>
            <a:off x="7467601" y="2173270"/>
            <a:ext cx="1523999" cy="950930"/>
          </a:xfrm>
          <a:prstGeom prst="wedgeRoundRectCallout">
            <a:avLst>
              <a:gd name="adj1" fmla="val -68153"/>
              <a:gd name="adj2" fmla="val -1865"/>
              <a:gd name="adj3" fmla="val 16667"/>
            </a:avLst>
          </a:prstGeom>
          <a:solidFill>
            <a:schemeClr val="accent5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/>
              <a:t>Already well covered by 802.11 and WFA certifications, minor tweaks would be beneficial (see next slide)</a:t>
            </a: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" name="Rounded Rectangular Callout 11"/>
          <p:cNvSpPr/>
          <p:nvPr/>
        </p:nvSpPr>
        <p:spPr bwMode="auto">
          <a:xfrm>
            <a:off x="7467601" y="4747676"/>
            <a:ext cx="1523999" cy="814924"/>
          </a:xfrm>
          <a:prstGeom prst="wedgeRoundRectCallout">
            <a:avLst>
              <a:gd name="adj1" fmla="val -68153"/>
              <a:gd name="adj2" fmla="val -1865"/>
              <a:gd name="adj3" fmla="val 16667"/>
            </a:avLst>
          </a:prstGeom>
          <a:solidFill>
            <a:schemeClr val="accent5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/>
              <a:t>Propose requirement on AP devices operating in 6 GHz to optimize this use case (see next slide)</a:t>
            </a: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2708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4716" y="584200"/>
            <a:ext cx="8748215" cy="457200"/>
          </a:xfrm>
        </p:spPr>
        <p:txBody>
          <a:bodyPr/>
          <a:lstStyle/>
          <a:p>
            <a:r>
              <a:rPr lang="en-US" sz="2800" dirty="0" smtClean="0"/>
              <a:t>(Step 1) Determine a set of channels to be scanned [</a:t>
            </a:r>
            <a:r>
              <a:rPr lang="en-US" sz="2800" dirty="0" err="1" smtClean="0"/>
              <a:t>cont</a:t>
            </a:r>
            <a:r>
              <a:rPr lang="en-US" sz="2800" dirty="0" smtClean="0"/>
              <a:t>]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3810000" y="6477000"/>
            <a:ext cx="1905000" cy="2286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371CA3E5-7987-4D2C-B4D6-7BBC06192576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55602"/>
            <a:ext cx="916918" cy="553998"/>
          </a:xfrm>
        </p:spPr>
        <p:txBody>
          <a:bodyPr/>
          <a:lstStyle/>
          <a:p>
            <a:endParaRPr lang="en-US" dirty="0" smtClean="0"/>
          </a:p>
          <a:p>
            <a:r>
              <a:rPr lang="en-US" dirty="0" smtClean="0"/>
              <a:t>Nov 2018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91842" y="6475413"/>
            <a:ext cx="1752083" cy="184666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altLang="ko-KR" dirty="0" smtClean="0"/>
              <a:t>Thomas Derham, Broadcom</a:t>
            </a:r>
            <a:endParaRPr lang="en-US" altLang="ko-KR" dirty="0"/>
          </a:p>
        </p:txBody>
      </p:sp>
      <p:sp>
        <p:nvSpPr>
          <p:cNvPr id="10" name="TextBox 9"/>
          <p:cNvSpPr txBox="1"/>
          <p:nvPr/>
        </p:nvSpPr>
        <p:spPr>
          <a:xfrm>
            <a:off x="76200" y="1066800"/>
            <a:ext cx="8915400" cy="54630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u="sng" dirty="0" smtClean="0"/>
              <a:t>Requirements to optimize step (1):</a:t>
            </a:r>
            <a:endParaRPr lang="en-US" sz="160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05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600" dirty="0" smtClean="0"/>
              <a:t>Mandatory requirement for a 2.4 / 5 GHz AP that is co-located with one or more 6 GHz APs with the same SSID to provide “basic information” about those 6 GHz APs in 2.4 / 5 GHz band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1400" dirty="0" smtClean="0"/>
              <a:t>Note it is possible an “AP device” may be operating multiple BSS on 6 GHz with the same SSID (e.g. on different 6 GHz </a:t>
            </a:r>
            <a:r>
              <a:rPr lang="en-US" sz="1400" dirty="0" err="1" smtClean="0"/>
              <a:t>subbands</a:t>
            </a:r>
            <a:r>
              <a:rPr lang="en-US" sz="1400" dirty="0" smtClean="0"/>
              <a:t>).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1400" dirty="0" smtClean="0"/>
              <a:t>“Co-located AP” means, per baseline, that the AP that “shares the same antenna connector” as the reporting AP (e.g. </a:t>
            </a:r>
            <a:r>
              <a:rPr lang="en-US" sz="1400" dirty="0" err="1" smtClean="0"/>
              <a:t>REVmd</a:t>
            </a:r>
            <a:r>
              <a:rPr lang="en-US" sz="1400" dirty="0" smtClean="0"/>
              <a:t> D1.6 9.4.2.21.10) – i.e. we can interpret this as being APs operated by the same physical “AP device” (e.g. dual/tri/quad-band concurrent AP)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endParaRPr lang="en-US" sz="105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600" dirty="0"/>
              <a:t>The “basic information” </a:t>
            </a:r>
            <a:r>
              <a:rPr lang="en-US" sz="1600" dirty="0" smtClean="0"/>
              <a:t>to </a:t>
            </a:r>
            <a:r>
              <a:rPr lang="en-US" sz="1600" dirty="0"/>
              <a:t>be advertised on 2.4 / 5 GHz </a:t>
            </a:r>
            <a:r>
              <a:rPr lang="en-US" sz="1600" dirty="0" smtClean="0"/>
              <a:t>band (in </a:t>
            </a:r>
            <a:r>
              <a:rPr lang="en-US" sz="1600" dirty="0"/>
              <a:t>decreasing order of </a:t>
            </a:r>
            <a:r>
              <a:rPr lang="en-US" sz="1600" dirty="0" smtClean="0"/>
              <a:t>importance)</a:t>
            </a:r>
            <a:endParaRPr lang="en-US" sz="1600" dirty="0">
              <a:sym typeface="Wingdings" panose="05000000000000000000" pitchFamily="2" charset="2"/>
            </a:endParaRP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1400" dirty="0">
                <a:sym typeface="Wingdings" panose="05000000000000000000" pitchFamily="2" charset="2"/>
              </a:rPr>
              <a:t>1. </a:t>
            </a:r>
            <a:r>
              <a:rPr lang="en-US" sz="1400" dirty="0" err="1" smtClean="0">
                <a:sym typeface="Wingdings" panose="05000000000000000000" pitchFamily="2" charset="2"/>
              </a:rPr>
              <a:t>OpClass</a:t>
            </a:r>
            <a:r>
              <a:rPr lang="en-US" sz="1400" dirty="0" smtClean="0">
                <a:sym typeface="Wingdings" panose="05000000000000000000" pitchFamily="2" charset="2"/>
              </a:rPr>
              <a:t> </a:t>
            </a:r>
            <a:r>
              <a:rPr lang="en-US" sz="1400" dirty="0">
                <a:sym typeface="Wingdings" panose="05000000000000000000" pitchFamily="2" charset="2"/>
              </a:rPr>
              <a:t>+ Channel: STA needs to know the 6 GHz channel on which the BSS is operating, so it does not prune (or prioritizes) scan on that channel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1400" dirty="0">
                <a:sym typeface="Wingdings" panose="05000000000000000000" pitchFamily="2" charset="2"/>
              </a:rPr>
              <a:t>2. (Short) SSID: </a:t>
            </a:r>
            <a:r>
              <a:rPr lang="en-US" sz="1400" dirty="0" smtClean="0">
                <a:sym typeface="Wingdings" panose="05000000000000000000" pitchFamily="2" charset="2"/>
              </a:rPr>
              <a:t>Allow STA to determine whether it is interested in the BSS’s network</a:t>
            </a:r>
          </a:p>
          <a:p>
            <a:pPr marL="1085850" lvl="2" indent="-171450">
              <a:buFont typeface="Arial" panose="020B0604020202020204" pitchFamily="34" charset="0"/>
              <a:buChar char="•"/>
            </a:pPr>
            <a:r>
              <a:rPr lang="en-US" dirty="0" smtClean="0">
                <a:sym typeface="Wingdings" panose="05000000000000000000" pitchFamily="2" charset="2"/>
              </a:rPr>
              <a:t>note: for mandatory signaling of same-SSID co-located AP(s), this equals the SSID of the AP reporting the information</a:t>
            </a:r>
          </a:p>
          <a:p>
            <a:pPr marL="1085850" lvl="2" indent="-171450">
              <a:buFont typeface="Arial" panose="020B0604020202020204" pitchFamily="34" charset="0"/>
              <a:buChar char="•"/>
            </a:pPr>
            <a:r>
              <a:rPr lang="en-US" dirty="0" smtClean="0">
                <a:sym typeface="Wingdings" panose="05000000000000000000" pitchFamily="2" charset="2"/>
              </a:rPr>
              <a:t>note: indication that an AP is co-located with the reporting AP allows RSSI </a:t>
            </a:r>
            <a:r>
              <a:rPr lang="en-US" dirty="0" err="1" smtClean="0">
                <a:sym typeface="Wingdings" panose="05000000000000000000" pitchFamily="2" charset="2"/>
              </a:rPr>
              <a:t>guesstimation</a:t>
            </a:r>
            <a:r>
              <a:rPr lang="en-US" dirty="0" smtClean="0">
                <a:sym typeface="Wingdings" panose="05000000000000000000" pitchFamily="2" charset="2"/>
              </a:rPr>
              <a:t> (e.g. prune weak RSSIs)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1400" dirty="0" smtClean="0"/>
              <a:t>3. TBTT (if known by 2.4 / 5 GHz AP – not always): Allow STA to schedule passive scan of Beacon on 6 GHz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1400" dirty="0" smtClean="0"/>
              <a:t>4. BSSID: Useful for STA to match a Beacon / Probe Response received on 6 GHz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600" dirty="0" smtClean="0"/>
              <a:t>Note: Reduced Neighbor Report is a good example of an existing element in baseline that can efficiently carry this information in 2.4/5 GHz beacons/probes (also a WFA certified feature)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8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600" dirty="0" smtClean="0"/>
              <a:t>Since most 6 GHz APs will be part of dual/tri/quad-band concurrent AP devices, this mandatory requirement is sufficient for STA to discover existence of most 6 GHz APs from 2.4+5 GHz scan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1400" dirty="0" smtClean="0"/>
              <a:t>6 GHz APs that are not of this nature will likely have alternative mechanisms to a-priori determine the operating channel (e.g. P2P discovery of Soft AP, industrial network with preconfigured STAs, hidden network, </a:t>
            </a:r>
            <a:r>
              <a:rPr lang="en-US" sz="1400" dirty="0" err="1" smtClean="0"/>
              <a:t>etc</a:t>
            </a:r>
            <a:r>
              <a:rPr lang="en-US" sz="1400" dirty="0" smtClean="0"/>
              <a:t>) </a:t>
            </a:r>
          </a:p>
        </p:txBody>
      </p:sp>
    </p:spTree>
    <p:extLst>
      <p:ext uri="{BB962C8B-B14F-4D97-AF65-F5344CB8AC3E}">
        <p14:creationId xmlns:p14="http://schemas.microsoft.com/office/powerpoint/2010/main" val="472197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4716" y="838200"/>
            <a:ext cx="8748215" cy="457200"/>
          </a:xfrm>
        </p:spPr>
        <p:txBody>
          <a:bodyPr/>
          <a:lstStyle/>
          <a:p>
            <a:r>
              <a:rPr lang="en-US" sz="2800" dirty="0" smtClean="0"/>
              <a:t>(Step 2) </a:t>
            </a:r>
            <a:r>
              <a:rPr lang="en-US" dirty="0"/>
              <a:t>Receive information in Beacon or Probe Responses from each BSS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3810000" y="6477000"/>
            <a:ext cx="1905000" cy="2286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371CA3E5-7987-4D2C-B4D6-7BBC06192576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55602"/>
            <a:ext cx="916918" cy="553998"/>
          </a:xfrm>
        </p:spPr>
        <p:txBody>
          <a:bodyPr/>
          <a:lstStyle/>
          <a:p>
            <a:endParaRPr lang="en-US" dirty="0" smtClean="0"/>
          </a:p>
          <a:p>
            <a:r>
              <a:rPr lang="en-US" dirty="0" smtClean="0"/>
              <a:t>Nov 2018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91842" y="6475413"/>
            <a:ext cx="1752083" cy="184666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altLang="ko-KR" dirty="0" smtClean="0"/>
              <a:t>Thomas Derham, Broadcom</a:t>
            </a:r>
            <a:endParaRPr lang="en-US" altLang="ko-KR" dirty="0"/>
          </a:p>
        </p:txBody>
      </p:sp>
      <p:sp>
        <p:nvSpPr>
          <p:cNvPr id="9" name="TextBox 8"/>
          <p:cNvSpPr txBox="1"/>
          <p:nvPr/>
        </p:nvSpPr>
        <p:spPr>
          <a:xfrm>
            <a:off x="380999" y="1581864"/>
            <a:ext cx="8382001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600" dirty="0" smtClean="0"/>
              <a:t>Once the STA has determined a set of channels containing BSSs (of interest), it then needs to receive information contained in Beacon or Probe Response frames from each BSS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600" dirty="0" smtClean="0"/>
              <a:t>In the general case, this requires an on-channel 6 GHz scan for each channel in the set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60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600" dirty="0" smtClean="0"/>
              <a:t>Since no legacy (pre-11ax) devices will be operating on 6 GHz band, optimization of the on-channel scan/discovery procedure can be particularly effective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1600" dirty="0" smtClean="0"/>
              <a:t>STA KPI: Minimize dwell time (and transmissions) on each 6 GHz channel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endParaRPr lang="en-US" sz="1600" dirty="0" smtClean="0"/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1600" dirty="0" smtClean="0"/>
              <a:t>Network KPI: Minimize airtime overhead consumed by discovery-related frames</a:t>
            </a:r>
          </a:p>
        </p:txBody>
      </p:sp>
    </p:spTree>
    <p:extLst>
      <p:ext uri="{BB962C8B-B14F-4D97-AF65-F5344CB8AC3E}">
        <p14:creationId xmlns:p14="http://schemas.microsoft.com/office/powerpoint/2010/main" val="1805970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4716" y="838200"/>
            <a:ext cx="8748215" cy="457200"/>
          </a:xfrm>
        </p:spPr>
        <p:txBody>
          <a:bodyPr/>
          <a:lstStyle/>
          <a:p>
            <a:r>
              <a:rPr lang="en-US" sz="2800" dirty="0" smtClean="0"/>
              <a:t>(Step 2) </a:t>
            </a:r>
            <a:r>
              <a:rPr lang="en-US" dirty="0"/>
              <a:t>Receive information in Beacon or Probe Responses from each </a:t>
            </a:r>
            <a:r>
              <a:rPr lang="en-US" dirty="0" smtClean="0"/>
              <a:t>BSS [</a:t>
            </a:r>
            <a:r>
              <a:rPr lang="en-US" dirty="0" err="1" smtClean="0"/>
              <a:t>cont</a:t>
            </a:r>
            <a:r>
              <a:rPr lang="en-US" dirty="0" smtClean="0"/>
              <a:t>]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981200"/>
            <a:ext cx="9144000" cy="5181600"/>
          </a:xfrm>
        </p:spPr>
        <p:txBody>
          <a:bodyPr/>
          <a:lstStyle/>
          <a:p>
            <a:r>
              <a:rPr lang="en-US" sz="1600" dirty="0" smtClean="0"/>
              <a:t>Support for a Fast passive scanning mechanism in 6 GHz is important:</a:t>
            </a:r>
          </a:p>
          <a:p>
            <a:pPr lvl="1"/>
            <a:r>
              <a:rPr lang="en-US" sz="1400" dirty="0" smtClean="0"/>
              <a:t>If STA has to perform legacy passive scan (blindly listen for Beacon), typical dwell time per channel is &gt; 100 </a:t>
            </a:r>
            <a:r>
              <a:rPr lang="en-US" sz="1400" dirty="0" err="1" smtClean="0"/>
              <a:t>ms</a:t>
            </a:r>
            <a:endParaRPr lang="en-US" sz="1400" dirty="0" smtClean="0"/>
          </a:p>
          <a:p>
            <a:pPr lvl="2"/>
            <a:r>
              <a:rPr lang="en-US" sz="1200" dirty="0" smtClean="0"/>
              <a:t>Consumes excessive power (</a:t>
            </a:r>
            <a:r>
              <a:rPr lang="en-US" sz="1200" dirty="0" err="1" smtClean="0"/>
              <a:t>esp</a:t>
            </a:r>
            <a:r>
              <a:rPr lang="en-US" sz="1200" dirty="0" smtClean="0"/>
              <a:t> for battery-powered STAs)</a:t>
            </a:r>
          </a:p>
          <a:p>
            <a:pPr lvl="2"/>
            <a:r>
              <a:rPr lang="en-US" sz="1200" dirty="0" smtClean="0"/>
              <a:t>Slow roams contribute to outage (even if the number of channels to be scanned is relatively small per Step 1 pruning)</a:t>
            </a:r>
          </a:p>
          <a:p>
            <a:pPr lvl="1"/>
            <a:r>
              <a:rPr lang="en-US" sz="1400" dirty="0" smtClean="0"/>
              <a:t>Even if rules allow STA to send (certain types of) probe requests, existence of a Fast passive scan mechanism minimizes cases where it is desirable to do so, and so helps minimize probe airtime overhead</a:t>
            </a:r>
          </a:p>
          <a:p>
            <a:pPr lvl="2"/>
            <a:endParaRPr lang="en-US" sz="1050" dirty="0"/>
          </a:p>
          <a:p>
            <a:pPr lvl="1"/>
            <a:endParaRPr lang="en-US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3810000" y="6477000"/>
            <a:ext cx="1905000" cy="2286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371CA3E5-7987-4D2C-B4D6-7BBC06192576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55602"/>
            <a:ext cx="916918" cy="553998"/>
          </a:xfrm>
        </p:spPr>
        <p:txBody>
          <a:bodyPr/>
          <a:lstStyle/>
          <a:p>
            <a:endParaRPr lang="en-US" dirty="0" smtClean="0"/>
          </a:p>
          <a:p>
            <a:r>
              <a:rPr lang="en-US" dirty="0" smtClean="0"/>
              <a:t>Nov 2018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91842" y="6475413"/>
            <a:ext cx="1752083" cy="184666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altLang="ko-KR" dirty="0" smtClean="0"/>
              <a:t>Thomas Derham, Broadcom</a:t>
            </a:r>
            <a:endParaRPr lang="en-US" altLang="ko-KR" dirty="0"/>
          </a:p>
        </p:txBody>
      </p:sp>
      <p:sp>
        <p:nvSpPr>
          <p:cNvPr id="7" name="TextBox 6"/>
          <p:cNvSpPr txBox="1"/>
          <p:nvPr/>
        </p:nvSpPr>
        <p:spPr>
          <a:xfrm>
            <a:off x="204716" y="1490246"/>
            <a:ext cx="25384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u="sng" dirty="0" smtClean="0"/>
              <a:t>Fast Passive Scan</a:t>
            </a:r>
            <a:endParaRPr lang="en-US" sz="2000" b="1" u="sng" dirty="0"/>
          </a:p>
        </p:txBody>
      </p:sp>
      <p:sp>
        <p:nvSpPr>
          <p:cNvPr id="8" name="Rectangle 7"/>
          <p:cNvSpPr/>
          <p:nvPr/>
        </p:nvSpPr>
        <p:spPr>
          <a:xfrm>
            <a:off x="381000" y="3733800"/>
            <a:ext cx="3964034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b="1" u="sng" dirty="0" smtClean="0"/>
              <a:t>Requirements to support Fast Passive Scan</a:t>
            </a:r>
            <a:endParaRPr lang="en-US" sz="1600" b="1" u="sng" dirty="0"/>
          </a:p>
        </p:txBody>
      </p:sp>
      <p:sp>
        <p:nvSpPr>
          <p:cNvPr id="9" name="Rounded Rectangular Callout 8"/>
          <p:cNvSpPr/>
          <p:nvPr/>
        </p:nvSpPr>
        <p:spPr bwMode="auto">
          <a:xfrm>
            <a:off x="7633084" y="4243201"/>
            <a:ext cx="1510916" cy="2005199"/>
          </a:xfrm>
          <a:prstGeom prst="wedgeRoundRectCallout">
            <a:avLst>
              <a:gd name="adj1" fmla="val -79534"/>
              <a:gd name="adj2" fmla="val -18691"/>
              <a:gd name="adj3" fmla="val 16667"/>
            </a:avLst>
          </a:prstGeom>
          <a:solidFill>
            <a:schemeClr val="accent5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/>
              <a:t>Allows STA to determine if BSS is of interest or not, and therefore whether to schedule reception of Beacon at TBTT.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(STA</a:t>
            </a:r>
            <a:r>
              <a:rPr kumimoji="0" lang="en-US" sz="11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might go to sleep, return to home channel, or schedule dwell on another channel, while waiting for TBTT)</a:t>
            </a: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52400" y="4191000"/>
            <a:ext cx="7543800" cy="24314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An HE AP operating on a 6 GHz primary channel </a:t>
            </a:r>
            <a:r>
              <a:rPr lang="en-US" sz="1600" dirty="0" smtClean="0"/>
              <a:t>transmits </a:t>
            </a:r>
            <a:r>
              <a:rPr lang="en-US" sz="1600" dirty="0"/>
              <a:t>(11ai) FILS Discovery Frames </a:t>
            </a:r>
            <a:r>
              <a:rPr lang="en-US" sz="1600" dirty="0" smtClean="0"/>
              <a:t>at a regular cadence (e.g. 15-20 TUs)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 smtClean="0"/>
              <a:t>Includes Short SSID and TBTT information (and BSSID = TA)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 smtClean="0"/>
              <a:t>For Multi BSSID case, just Transmitted BSSID sends FILS DF, containing RNR to indicate the Short SSIDs of non-transmitted BSSIDs (which STA might be interested in)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An HE AP operating on a 6 GHz primary channel always uses Multiple BSSID element if it is operating multiple BSSs (VAPs)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 smtClean="0"/>
              <a:t>Mandatory feature to support in 11ax, in 6 GHz it is guaranteed that all STAs can parse it – avoid Beacon/Probe overhead multiplication from VAPs</a:t>
            </a:r>
          </a:p>
        </p:txBody>
      </p:sp>
      <p:sp>
        <p:nvSpPr>
          <p:cNvPr id="13" name="Rounded Rectangular Callout 12"/>
          <p:cNvSpPr/>
          <p:nvPr/>
        </p:nvSpPr>
        <p:spPr bwMode="auto">
          <a:xfrm>
            <a:off x="5380276" y="3429000"/>
            <a:ext cx="3763724" cy="762000"/>
          </a:xfrm>
          <a:prstGeom prst="wedgeRoundRectCallout">
            <a:avLst>
              <a:gd name="adj1" fmla="val -63407"/>
              <a:gd name="adj2" fmla="val 60704"/>
              <a:gd name="adj3" fmla="val 16667"/>
            </a:avLst>
          </a:prstGeom>
          <a:solidFill>
            <a:schemeClr val="accent5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/>
              <a:t>Mandatory so STA can discover all BSS on 6 GHz channel with ~15-20 </a:t>
            </a:r>
            <a:r>
              <a:rPr lang="en-US" sz="1100" dirty="0" err="1" smtClean="0"/>
              <a:t>ms</a:t>
            </a:r>
            <a:r>
              <a:rPr lang="en-US" sz="1100" dirty="0" smtClean="0"/>
              <a:t> dwell time (similar to active scan, same/better discovery probability as passive scan with 100+ </a:t>
            </a:r>
            <a:r>
              <a:rPr lang="en-US" sz="1100" dirty="0" err="1" smtClean="0"/>
              <a:t>ms</a:t>
            </a:r>
            <a:r>
              <a:rPr lang="en-US" sz="1100" dirty="0" smtClean="0"/>
              <a:t> dwell time)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/>
              <a:t>FILS DF can also be used as enablement signals</a:t>
            </a: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2102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2133600"/>
            <a:ext cx="8991600" cy="3962400"/>
          </a:xfrm>
        </p:spPr>
        <p:txBody>
          <a:bodyPr/>
          <a:lstStyle/>
          <a:p>
            <a:r>
              <a:rPr lang="en-US" sz="1600" dirty="0" smtClean="0"/>
              <a:t>Analysis of total Fast Passive scan airtime overhead – assumptions:</a:t>
            </a:r>
          </a:p>
          <a:p>
            <a:pPr lvl="1"/>
            <a:r>
              <a:rPr lang="en-US" sz="1400" dirty="0" smtClean="0"/>
              <a:t>1x Beacon + 4x FILS Discovery frame per 100 TU TBTT, per “AP device”</a:t>
            </a:r>
          </a:p>
          <a:p>
            <a:pPr lvl="1"/>
            <a:r>
              <a:rPr lang="en-US" sz="1400" dirty="0"/>
              <a:t>Transmitted in HE SU PPDU at a low mandatory HE rate of 8.6 Mbps (0.8 us GI, LTF=2) </a:t>
            </a:r>
          </a:p>
          <a:p>
            <a:pPr lvl="1"/>
            <a:r>
              <a:rPr lang="en-US" sz="1400" dirty="0" smtClean="0"/>
              <a:t>Durations:</a:t>
            </a:r>
          </a:p>
          <a:p>
            <a:pPr lvl="2"/>
            <a:r>
              <a:rPr lang="en-US" sz="1200" dirty="0" smtClean="0"/>
              <a:t>Preamble: 54.4 us</a:t>
            </a:r>
          </a:p>
          <a:p>
            <a:pPr lvl="2"/>
            <a:r>
              <a:rPr lang="en-US" sz="1200" dirty="0" smtClean="0"/>
              <a:t>Beacon payload (~250 bytes): 232.8 us</a:t>
            </a:r>
          </a:p>
          <a:p>
            <a:pPr lvl="2"/>
            <a:r>
              <a:rPr lang="en-US" sz="1200" dirty="0" smtClean="0"/>
              <a:t>FILS Discovery Frame payload (48 bytes): 44.7 us</a:t>
            </a:r>
          </a:p>
          <a:p>
            <a:pPr lvl="1"/>
            <a:r>
              <a:rPr lang="en-US" sz="1400" dirty="0" smtClean="0"/>
              <a:t>Beacon frame: 287.2 us</a:t>
            </a:r>
          </a:p>
          <a:p>
            <a:pPr lvl="2"/>
            <a:r>
              <a:rPr lang="en-US" sz="1400" dirty="0" smtClean="0"/>
              <a:t>=&gt; airtime per “AP device” </a:t>
            </a:r>
            <a:r>
              <a:rPr lang="en-US" sz="1400" dirty="0"/>
              <a:t>= </a:t>
            </a:r>
            <a:r>
              <a:rPr lang="en-US" sz="1400" dirty="0" smtClean="0"/>
              <a:t>287.2 * </a:t>
            </a:r>
            <a:r>
              <a:rPr lang="en-US" sz="1400" dirty="0"/>
              <a:t>(1000/102.4) us/sec =&gt;  </a:t>
            </a:r>
            <a:r>
              <a:rPr lang="en-US" sz="1400" dirty="0" smtClean="0"/>
              <a:t>0.28%</a:t>
            </a:r>
            <a:endParaRPr lang="en-US" sz="1400" dirty="0"/>
          </a:p>
          <a:p>
            <a:pPr lvl="1"/>
            <a:r>
              <a:rPr lang="en-US" sz="1400" dirty="0" smtClean="0"/>
              <a:t>FILS Discovery frames (in standalone PPDU): 99.1 us</a:t>
            </a:r>
          </a:p>
          <a:p>
            <a:pPr lvl="2"/>
            <a:r>
              <a:rPr lang="en-US" sz="1400" dirty="0" smtClean="0"/>
              <a:t>=&gt; airtime per “AP device” = 99.1*4 </a:t>
            </a:r>
            <a:r>
              <a:rPr lang="en-US" sz="1400" dirty="0"/>
              <a:t>* (1000/102.4) us/sec =&gt;  </a:t>
            </a:r>
            <a:r>
              <a:rPr lang="en-US" sz="1400" dirty="0" smtClean="0"/>
              <a:t>0.39%</a:t>
            </a:r>
          </a:p>
          <a:p>
            <a:pPr lvl="2"/>
            <a:r>
              <a:rPr lang="en-US" sz="1400" dirty="0" smtClean="0"/>
              <a:t>Note: If AP is anyway transmitting Trigger frames at the same cadence, FILS Discovery Frame overhead could be further reduced by aggregation in the same PPDU =&gt; 0.17%</a:t>
            </a:r>
          </a:p>
          <a:p>
            <a:pPr lvl="2"/>
            <a:endParaRPr lang="en-US" sz="1200" dirty="0"/>
          </a:p>
          <a:p>
            <a:endParaRPr lang="en-GB" sz="1200" b="0" dirty="0" smtClean="0"/>
          </a:p>
          <a:p>
            <a:pPr marL="0" indent="0">
              <a:buNone/>
            </a:pPr>
            <a:r>
              <a:rPr lang="en-GB" sz="1600" dirty="0" smtClean="0"/>
              <a:t>These are very small overheads to enable efficient passive discovery in 6 GHz</a:t>
            </a:r>
            <a:endParaRPr lang="en-GB" sz="1600" b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3810000" y="6477000"/>
            <a:ext cx="1905000" cy="2286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371CA3E5-7987-4D2C-B4D6-7BBC06192576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55602"/>
            <a:ext cx="916918" cy="553998"/>
          </a:xfrm>
        </p:spPr>
        <p:txBody>
          <a:bodyPr/>
          <a:lstStyle/>
          <a:p>
            <a:endParaRPr lang="en-US" dirty="0" smtClean="0"/>
          </a:p>
          <a:p>
            <a:r>
              <a:rPr lang="en-US" dirty="0" smtClean="0"/>
              <a:t>Nov 2018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91842" y="6475413"/>
            <a:ext cx="1752083" cy="184666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altLang="ko-KR" dirty="0" smtClean="0"/>
              <a:t>Thomas Derham, Broadcom</a:t>
            </a:r>
            <a:endParaRPr lang="en-US" altLang="ko-KR" dirty="0"/>
          </a:p>
        </p:txBody>
      </p:sp>
      <p:sp>
        <p:nvSpPr>
          <p:cNvPr id="8" name="TextBox 7"/>
          <p:cNvSpPr txBox="1"/>
          <p:nvPr/>
        </p:nvSpPr>
        <p:spPr>
          <a:xfrm>
            <a:off x="204716" y="1490246"/>
            <a:ext cx="31480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u="sng" dirty="0" smtClean="0"/>
              <a:t>Fast Passive Scan [</a:t>
            </a:r>
            <a:r>
              <a:rPr lang="en-US" sz="2000" b="1" u="sng" dirty="0" err="1" smtClean="0"/>
              <a:t>cont</a:t>
            </a:r>
            <a:r>
              <a:rPr lang="en-US" sz="2000" b="1" u="sng" dirty="0" smtClean="0"/>
              <a:t>]</a:t>
            </a:r>
            <a:endParaRPr lang="en-US" sz="2000" b="1" u="sng" dirty="0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204716" y="838200"/>
            <a:ext cx="8748215" cy="457200"/>
          </a:xfrm>
        </p:spPr>
        <p:txBody>
          <a:bodyPr/>
          <a:lstStyle/>
          <a:p>
            <a:r>
              <a:rPr lang="en-US" sz="2800" dirty="0" smtClean="0"/>
              <a:t>(Step 2) </a:t>
            </a:r>
            <a:r>
              <a:rPr lang="en-US" dirty="0"/>
              <a:t>Receive information in Beacon or Probe Responses from each BSS [</a:t>
            </a:r>
            <a:r>
              <a:rPr lang="en-US" dirty="0" err="1"/>
              <a:t>cont</a:t>
            </a:r>
            <a:r>
              <a:rPr lang="en-US" dirty="0"/>
              <a:t>]</a:t>
            </a:r>
          </a:p>
        </p:txBody>
      </p:sp>
    </p:spTree>
    <p:extLst>
      <p:ext uri="{BB962C8B-B14F-4D97-AF65-F5344CB8AC3E}">
        <p14:creationId xmlns:p14="http://schemas.microsoft.com/office/powerpoint/2010/main" val="2716709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118762</TotalTime>
  <Words>2856</Words>
  <Application>Microsoft Office PowerPoint</Application>
  <PresentationFormat>On-screen Show (4:3)</PresentationFormat>
  <Paragraphs>278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Times New Roman</vt:lpstr>
      <vt:lpstr>Wingdings</vt:lpstr>
      <vt:lpstr>802-11-Submission</vt:lpstr>
      <vt:lpstr>Considerations on 6 GHz Discovery</vt:lpstr>
      <vt:lpstr>Background</vt:lpstr>
      <vt:lpstr>Regulatory Context</vt:lpstr>
      <vt:lpstr>Typical Scanning/Discovery procedure by non-AP STA</vt:lpstr>
      <vt:lpstr>(Step 1) Determine a set of channels to be scanned</vt:lpstr>
      <vt:lpstr>(Step 1) Determine a set of channels to be scanned [cont]</vt:lpstr>
      <vt:lpstr>(Step 2) Receive information in Beacon or Probe Responses from each BSS</vt:lpstr>
      <vt:lpstr>(Step 2) Receive information in Beacon or Probe Responses from each BSS [cont]</vt:lpstr>
      <vt:lpstr>(Step 2) Receive information in Beacon or Probe Responses from each BSS [cont]</vt:lpstr>
      <vt:lpstr>(Step 2) Receive information in Beacon or Probe Responses from each BSS [cont]</vt:lpstr>
      <vt:lpstr>(Step 2) Receive information in Beacon or Probe Responses from each BSS [cont]</vt:lpstr>
      <vt:lpstr>(Step 2) Receive information in Beacon or Probe Responses from each BSS [cont]</vt:lpstr>
      <vt:lpstr>(Step 2) Receive information in Beacon or Probe Responses from each BSS [cont]</vt:lpstr>
      <vt:lpstr>Summary</vt:lpstr>
    </vt:vector>
  </TitlesOfParts>
  <Company>Marvell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6 GHz Discovery</dc:title>
  <dc:creator>Thomas Derham</dc:creator>
  <cp:lastModifiedBy>Thomas Derham</cp:lastModifiedBy>
  <cp:revision>2053</cp:revision>
  <cp:lastPrinted>1998-02-10T13:28:06Z</cp:lastPrinted>
  <dcterms:created xsi:type="dcterms:W3CDTF">2007-05-21T21:00:37Z</dcterms:created>
  <dcterms:modified xsi:type="dcterms:W3CDTF">2018-11-11T04:38:41Z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