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1541" r:id="rId3"/>
    <p:sldId id="1540" r:id="rId4"/>
    <p:sldId id="281" r:id="rId5"/>
    <p:sldId id="257" r:id="rId6"/>
    <p:sldId id="258" r:id="rId7"/>
    <p:sldId id="259" r:id="rId8"/>
    <p:sldId id="260" r:id="rId9"/>
    <p:sldId id="261" r:id="rId10"/>
    <p:sldId id="262" r:id="rId11"/>
    <p:sldId id="288" r:id="rId12"/>
    <p:sldId id="289" r:id="rId13"/>
    <p:sldId id="290" r:id="rId14"/>
    <p:sldId id="267" r:id="rId15"/>
    <p:sldId id="268" r:id="rId16"/>
    <p:sldId id="269" r:id="rId17"/>
    <p:sldId id="270" r:id="rId18"/>
    <p:sldId id="271" r:id="rId19"/>
    <p:sldId id="282" r:id="rId20"/>
    <p:sldId id="283" r:id="rId21"/>
    <p:sldId id="291" r:id="rId22"/>
    <p:sldId id="292" r:id="rId23"/>
    <p:sldId id="285" r:id="rId24"/>
    <p:sldId id="287" r:id="rId25"/>
    <p:sldId id="304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5" r:id="rId3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  <a:srgbClr val="F2DCDB"/>
    <a:srgbClr val="DA9694"/>
    <a:srgbClr val="0432FF"/>
    <a:srgbClr val="95B3D8"/>
    <a:srgbClr val="DCE6F2"/>
    <a:srgbClr val="0096FF"/>
    <a:srgbClr val="941100"/>
    <a:srgbClr val="FF66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76" autoAdjust="0"/>
    <p:restoredTop sz="96797" autoAdjust="0"/>
  </p:normalViewPr>
  <p:slideViewPr>
    <p:cSldViewPr snapToGrid="0">
      <p:cViewPr varScale="1">
        <p:scale>
          <a:sx n="122" d="100"/>
          <a:sy n="122" d="100"/>
        </p:scale>
        <p:origin x="162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9" d="100"/>
          <a:sy n="109" d="100"/>
        </p:scale>
        <p:origin x="3144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802.11-18/xxxxr0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/>
              <a:t>Nov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Pascal </a:t>
            </a:r>
            <a:r>
              <a:rPr lang="en-US" dirty="0" err="1"/>
              <a:t>Thubert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802.11-18/xxxxr0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Nov 2018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Pascal </a:t>
            </a:r>
            <a:r>
              <a:rPr lang="en-US" dirty="0" err="1"/>
              <a:t>Thubert</a:t>
            </a:r>
            <a:r>
              <a:rPr lang="en-US" dirty="0"/>
              <a:t>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/>
              <a:t>Nov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Pascal </a:t>
            </a:r>
            <a:r>
              <a:rPr lang="en-US" dirty="0" err="1"/>
              <a:t>Thubert</a:t>
            </a:r>
            <a:r>
              <a:rPr lang="en-US" dirty="0"/>
              <a:t>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30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4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31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47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32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624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33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150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34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654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35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3013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36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556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5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500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6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79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7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1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A773-CF20-5B47-8441-39FE469C3B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29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26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780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27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216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28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649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29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400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0923" cy="838200"/>
          </a:xfrm>
        </p:spPr>
        <p:txBody>
          <a:bodyPr/>
          <a:lstStyle>
            <a:lvl1pPr algn="l" defTabSz="685983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2701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3232" y="1344168"/>
            <a:ext cx="8570912" cy="4965192"/>
          </a:xfrm>
        </p:spPr>
        <p:txBody>
          <a:bodyPr>
            <a:noAutofit/>
          </a:bodyPr>
          <a:lstStyle>
            <a:lvl1pPr>
              <a:lnSpc>
                <a:spcPct val="95000"/>
              </a:lnSpc>
              <a:spcBef>
                <a:spcPts val="1110"/>
              </a:spcBef>
              <a:defRPr sz="165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45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460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November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802.11-18/1920r1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2E76935-C4CA-5043-802B-EC728F387AB2}"/>
              </a:ext>
            </a:extLst>
          </p:cNvPr>
          <p:cNvSpPr txBox="1">
            <a:spLocks/>
          </p:cNvSpPr>
          <p:nvPr userDrawn="1"/>
        </p:nvSpPr>
        <p:spPr>
          <a:xfrm>
            <a:off x="5436096" y="6453336"/>
            <a:ext cx="3184520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Pascal </a:t>
            </a:r>
            <a:r>
              <a:rPr lang="en-GB" sz="1200" dirty="0" err="1">
                <a:solidFill>
                  <a:schemeClr val="tx1"/>
                </a:solidFill>
              </a:rPr>
              <a:t>Thubert</a:t>
            </a:r>
            <a:r>
              <a:rPr lang="en-GB" sz="1200" dirty="0">
                <a:solidFill>
                  <a:schemeClr val="tx1"/>
                </a:solidFill>
              </a:rPr>
              <a:t>, Cisco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na.org/assignments/icmpv6-parameters/icmpv6-parameters.xhtml#icmpv6-parameters-codes-type-157-code-suffix" TargetMode="Externa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6lo-backbone-router/" TargetMode="External"/><Relationship Id="rId2" Type="http://schemas.openxmlformats.org/officeDocument/2006/relationships/hyperlink" Target="https://datatracker.ietf.org/doc/draft-ietf-6lo-rfc6775-update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atatracker.ietf.org/doc/draft-ietf-6lo-ap-nd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ietf-6lo-rfc6775-updat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tools.ietf.org/html/draft-ietf-6lo-backbone-router" TargetMode="External"/><Relationship Id="rId4" Type="http://schemas.openxmlformats.org/officeDocument/2006/relationships/hyperlink" Target="https://datatracker.ietf.org/doc/html/draft-ietf-6lo-ap-n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/>
              <a:t>IPv6 ND Proxy</a:t>
            </a:r>
            <a:br>
              <a:rPr lang="en-US" dirty="0"/>
            </a:br>
            <a:r>
              <a:rPr lang="en-US" dirty="0"/>
              <a:t> - why it matters for 802.11 -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BB799D4-880E-194E-B266-D9DD4A9E7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385343"/>
              </p:ext>
            </p:extLst>
          </p:nvPr>
        </p:nvGraphicFramePr>
        <p:xfrm>
          <a:off x="179512" y="3140968"/>
          <a:ext cx="8826660" cy="2578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" name="Document" r:id="rId4" imgW="8232082" imgH="2414929" progId="Word.Document.8">
                  <p:embed/>
                </p:oleObj>
              </mc:Choice>
              <mc:Fallback>
                <p:oleObj name="Document" r:id="rId4" imgW="8232082" imgH="241492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140968"/>
                        <a:ext cx="8826660" cy="25787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996952"/>
            <a:ext cx="7772400" cy="1362075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50" dirty="0">
                <a:solidFill>
                  <a:srgbClr val="333333"/>
                </a:solidFill>
              </a:rPr>
              <a:t>RFC 6775 Update</a:t>
            </a:r>
            <a:br>
              <a:rPr lang="en-US" sz="4050" dirty="0">
                <a:solidFill>
                  <a:srgbClr val="333333"/>
                </a:solidFill>
              </a:rPr>
            </a:br>
            <a:r>
              <a:rPr lang="en-US" sz="4050" dirty="0">
                <a:solidFill>
                  <a:srgbClr val="333333"/>
                </a:solidFill>
              </a:rPr>
              <a:t>(</a:t>
            </a:r>
            <a:r>
              <a:rPr lang="en-US" altLang="en-US" sz="4050" dirty="0">
                <a:solidFill>
                  <a:schemeClr val="tx1"/>
                </a:solidFill>
              </a:rPr>
              <a:t>RFC-to-be 8505)</a:t>
            </a:r>
            <a:br>
              <a:rPr lang="en-US" sz="4050" dirty="0">
                <a:solidFill>
                  <a:srgbClr val="333333"/>
                </a:solidFill>
              </a:rPr>
            </a:br>
            <a:endParaRPr sz="1200" i="1" dirty="0">
              <a:solidFill>
                <a:srgbClr val="333333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2035" y="4549603"/>
            <a:ext cx="6980583" cy="315970"/>
          </a:xfrm>
          <a:prstGeom prst="rect">
            <a:avLst/>
          </a:prstGeom>
        </p:spPr>
        <p:txBody>
          <a:bodyPr vert="horz" lIns="68580" tIns="34290" rIns="68580" bIns="3429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>
                <a:solidFill>
                  <a:srgbClr val="4B4B4B"/>
                </a:solidFill>
              </a:rPr>
              <a:t>P.Thubert, E. Nordmark, S. Chakrabarti, C. Perkins </a:t>
            </a:r>
            <a:endParaRPr lang="en-US" sz="1500" dirty="0">
              <a:solidFill>
                <a:srgbClr val="4B4B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97426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5565016" y="12692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16" name="Straight Connector 15"/>
          <p:cNvCxnSpPr>
            <a:stCxn id="15" idx="2"/>
          </p:cNvCxnSpPr>
          <p:nvPr/>
        </p:nvCxnSpPr>
        <p:spPr>
          <a:xfrm>
            <a:off x="6106211" y="1701405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41" name="Group 72"/>
          <p:cNvGrpSpPr>
            <a:grpSpLocks/>
          </p:cNvGrpSpPr>
          <p:nvPr/>
        </p:nvGrpSpPr>
        <p:grpSpPr bwMode="auto">
          <a:xfrm>
            <a:off x="4344193" y="1965722"/>
            <a:ext cx="1365246" cy="762000"/>
            <a:chOff x="6230452" y="1093388"/>
            <a:chExt cx="1365884" cy="1016496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7235899" y="1541282"/>
              <a:ext cx="360437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859584" y="1973292"/>
              <a:ext cx="358849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218433" y="1093388"/>
              <a:ext cx="0" cy="1016496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850057" y="1280804"/>
              <a:ext cx="360436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230452" y="1170538"/>
              <a:ext cx="1113885" cy="862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Bridged</a:t>
              </a:r>
              <a:endParaRPr lang="en-US" sz="1800" dirty="0">
                <a:solidFill>
                  <a:srgbClr val="000000"/>
                </a:solidFill>
                <a:ea typeface="ＭＳ Ｐゴシック" pitchFamily="34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Ethernet</a:t>
              </a:r>
            </a:p>
          </p:txBody>
        </p:sp>
      </p:grpSp>
      <p:grpSp>
        <p:nvGrpSpPr>
          <p:cNvPr id="44046" name="Group 54"/>
          <p:cNvGrpSpPr>
            <a:grpSpLocks/>
          </p:cNvGrpSpPr>
          <p:nvPr/>
        </p:nvGrpSpPr>
        <p:grpSpPr bwMode="auto">
          <a:xfrm>
            <a:off x="5717376" y="1383506"/>
            <a:ext cx="1080806" cy="4319588"/>
            <a:chOff x="467544" y="548680"/>
            <a:chExt cx="1080120" cy="5760640"/>
          </a:xfrm>
        </p:grpSpPr>
        <p:sp>
          <p:nvSpPr>
            <p:cNvPr id="56" name="Rectangle 5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57" name="Straight Connector 56"/>
            <p:cNvCxnSpPr>
              <a:stCxn id="56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869736" y="14978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60" name="Straight Connector 59"/>
          <p:cNvCxnSpPr>
            <a:stCxn id="59" idx="2"/>
          </p:cNvCxnSpPr>
          <p:nvPr/>
        </p:nvCxnSpPr>
        <p:spPr>
          <a:xfrm>
            <a:off x="6410932" y="1930007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448499" y="2806024"/>
            <a:ext cx="16569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 4861/4862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141234" y="2806024"/>
            <a:ext cx="1655331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 6775</a:t>
            </a:r>
          </a:p>
        </p:txBody>
      </p: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82" name="Rectangle 8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AP/6LR</a:t>
              </a:r>
            </a:p>
          </p:txBody>
        </p:sp>
        <p:cxnSp>
          <p:nvCxnSpPr>
            <p:cNvPr id="83" name="Straight Connector 82"/>
            <p:cNvCxnSpPr>
              <a:stCxn id="8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13"/>
          <p:cNvGrpSpPr>
            <a:grpSpLocks/>
          </p:cNvGrpSpPr>
          <p:nvPr/>
        </p:nvGrpSpPr>
        <p:grpSpPr bwMode="auto">
          <a:xfrm>
            <a:off x="5565016" y="1237422"/>
            <a:ext cx="1263167" cy="4351372"/>
            <a:chOff x="467544" y="548680"/>
            <a:chExt cx="1080120" cy="5760640"/>
          </a:xfrm>
        </p:grpSpPr>
        <p:sp>
          <p:nvSpPr>
            <p:cNvPr id="85" name="Rectangle 84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 err="1">
                  <a:solidFill>
                    <a:srgbClr val="000000"/>
                  </a:solidFill>
                </a:rPr>
                <a:t>Routerver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54"/>
          <p:cNvGrpSpPr>
            <a:grpSpLocks/>
          </p:cNvGrpSpPr>
          <p:nvPr/>
        </p:nvGrpSpPr>
        <p:grpSpPr bwMode="auto">
          <a:xfrm>
            <a:off x="5717376" y="1383506"/>
            <a:ext cx="1189522" cy="4319588"/>
            <a:chOff x="467544" y="548680"/>
            <a:chExt cx="1080120" cy="5760640"/>
          </a:xfrm>
        </p:grpSpPr>
        <p:sp>
          <p:nvSpPr>
            <p:cNvPr id="91" name="Rectangle 9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</a:t>
              </a:r>
              <a:r>
                <a:rPr lang="en-US" sz="1800" dirty="0" err="1">
                  <a:solidFill>
                    <a:srgbClr val="000000"/>
                  </a:solidFill>
                </a:rPr>
                <a:t>ver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57"/>
          <p:cNvGrpSpPr>
            <a:grpSpLocks/>
          </p:cNvGrpSpPr>
          <p:nvPr/>
        </p:nvGrpSpPr>
        <p:grpSpPr bwMode="auto">
          <a:xfrm>
            <a:off x="5869736" y="1497806"/>
            <a:ext cx="1215622" cy="4319588"/>
            <a:chOff x="467544" y="548680"/>
            <a:chExt cx="1214850" cy="5760640"/>
          </a:xfrm>
        </p:grpSpPr>
        <p:sp>
          <p:nvSpPr>
            <p:cNvPr id="94" name="Rectangle 93"/>
            <p:cNvSpPr/>
            <p:nvPr/>
          </p:nvSpPr>
          <p:spPr>
            <a:xfrm>
              <a:off x="467544" y="548680"/>
              <a:ext cx="121485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</a:t>
              </a:r>
            </a:p>
          </p:txBody>
        </p:sp>
        <p:cxnSp>
          <p:nvCxnSpPr>
            <p:cNvPr id="95" name="Straight Connector 94"/>
            <p:cNvCxnSpPr>
              <a:stCxn id="94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68"/>
          <p:cNvSpPr txBox="1">
            <a:spLocks noChangeArrowheads="1"/>
          </p:cNvSpPr>
          <p:nvPr/>
        </p:nvSpPr>
        <p:spPr bwMode="auto">
          <a:xfrm>
            <a:off x="4982562" y="4050067"/>
            <a:ext cx="559769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PIO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MTU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350" dirty="0">
              <a:solidFill>
                <a:srgbClr val="00000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4167587" y="4013741"/>
            <a:ext cx="2144549" cy="821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84"/>
          <p:cNvSpPr txBox="1">
            <a:spLocks noChangeArrowheads="1"/>
          </p:cNvSpPr>
          <p:nvPr/>
        </p:nvSpPr>
        <p:spPr bwMode="auto">
          <a:xfrm>
            <a:off x="4427789" y="3716386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RA (</a:t>
            </a:r>
            <a:r>
              <a:rPr lang="en-US" altLang="en-US" sz="1350" dirty="0" err="1">
                <a:solidFill>
                  <a:srgbClr val="000000"/>
                </a:solidFill>
              </a:rPr>
              <a:t>u|mcast</a:t>
            </a:r>
            <a:r>
              <a:rPr lang="en-US" altLang="en-US" sz="1350" dirty="0">
                <a:solidFill>
                  <a:srgbClr val="000000"/>
                </a:solidFill>
              </a:rPr>
              <a:t>)</a:t>
            </a:r>
          </a:p>
        </p:txBody>
      </p:sp>
      <p:grpSp>
        <p:nvGrpSpPr>
          <p:cNvPr id="55" name="Group 29"/>
          <p:cNvGrpSpPr>
            <a:grpSpLocks/>
          </p:cNvGrpSpPr>
          <p:nvPr/>
        </p:nvGrpSpPr>
        <p:grpSpPr bwMode="auto">
          <a:xfrm>
            <a:off x="1813442" y="4150682"/>
            <a:ext cx="2299628" cy="300082"/>
            <a:chOff x="4391980" y="3131676"/>
            <a:chExt cx="1661674" cy="398865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4391980" y="3506743"/>
              <a:ext cx="166167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45"/>
            <p:cNvSpPr txBox="1">
              <a:spLocks noChangeArrowheads="1"/>
            </p:cNvSpPr>
            <p:nvPr/>
          </p:nvSpPr>
          <p:spPr bwMode="auto">
            <a:xfrm>
              <a:off x="4515891" y="3131676"/>
              <a:ext cx="1537762" cy="398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        RA (</a:t>
              </a:r>
              <a:r>
                <a:rPr lang="en-US" altLang="en-US" sz="1350" dirty="0" err="1">
                  <a:solidFill>
                    <a:srgbClr val="000000"/>
                  </a:solidFill>
                </a:rPr>
                <a:t>u|mcast</a:t>
              </a:r>
              <a:r>
                <a:rPr lang="en-US" altLang="en-US" sz="1350" dirty="0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65" name="TextBox 78"/>
          <p:cNvSpPr txBox="1">
            <a:spLocks noChangeArrowheads="1"/>
          </p:cNvSpPr>
          <p:nvPr/>
        </p:nvSpPr>
        <p:spPr bwMode="auto">
          <a:xfrm>
            <a:off x="2587806" y="4463044"/>
            <a:ext cx="607860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PIO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MTU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SLLA</a:t>
            </a:r>
          </a:p>
        </p:txBody>
      </p:sp>
      <p:sp>
        <p:nvSpPr>
          <p:cNvPr id="47" name="Rectangle 3">
            <a:extLst>
              <a:ext uri="{FF2B5EF4-FFF2-40B4-BE49-F238E27FC236}">
                <a16:creationId xmlns:a16="http://schemas.microsoft.com/office/drawing/2014/main" id="{FCA56319-4173-9A47-BC74-02A637BD3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48" name="Group 47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49" name="Lightning Bolt 48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8733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82" name="Rectangle 8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AP/6LR</a:t>
              </a:r>
            </a:p>
          </p:txBody>
        </p:sp>
        <p:cxnSp>
          <p:nvCxnSpPr>
            <p:cNvPr id="83" name="Straight Connector 82"/>
            <p:cNvCxnSpPr>
              <a:stCxn id="8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43"/>
          <p:cNvGrpSpPr>
            <a:grpSpLocks/>
          </p:cNvGrpSpPr>
          <p:nvPr/>
        </p:nvGrpSpPr>
        <p:grpSpPr bwMode="auto">
          <a:xfrm>
            <a:off x="1813442" y="3582495"/>
            <a:ext cx="2379629" cy="300082"/>
            <a:chOff x="1007604" y="1480287"/>
            <a:chExt cx="1656184" cy="399508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1007604" y="1844864"/>
              <a:ext cx="165618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45"/>
            <p:cNvSpPr txBox="1">
              <a:spLocks noChangeArrowheads="1"/>
            </p:cNvSpPr>
            <p:nvPr/>
          </p:nvSpPr>
          <p:spPr bwMode="auto">
            <a:xfrm>
              <a:off x="1115616" y="1480287"/>
              <a:ext cx="1440160" cy="399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>
                  <a:solidFill>
                    <a:srgbClr val="000000"/>
                  </a:solidFill>
                </a:rPr>
                <a:t>NS (ARO)</a:t>
              </a:r>
            </a:p>
          </p:txBody>
        </p:sp>
      </p:grpSp>
      <p:sp>
        <p:nvSpPr>
          <p:cNvPr id="67" name="TextBox 78"/>
          <p:cNvSpPr txBox="1">
            <a:spLocks noChangeArrowheads="1"/>
          </p:cNvSpPr>
          <p:nvPr/>
        </p:nvSpPr>
        <p:spPr bwMode="auto">
          <a:xfrm>
            <a:off x="2133980" y="4013497"/>
            <a:ext cx="159377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6LN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6BBR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SLLA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ROVR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TID included</a:t>
            </a:r>
          </a:p>
        </p:txBody>
      </p:sp>
      <p:sp>
        <p:nvSpPr>
          <p:cNvPr id="69" name="TextBox 80"/>
          <p:cNvSpPr txBox="1">
            <a:spLocks noChangeArrowheads="1"/>
          </p:cNvSpPr>
          <p:nvPr/>
        </p:nvSpPr>
        <p:spPr bwMode="auto">
          <a:xfrm>
            <a:off x="2284754" y="5945367"/>
            <a:ext cx="125697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>
                <a:solidFill>
                  <a:srgbClr val="000000"/>
                </a:solidFill>
              </a:rPr>
              <a:t>* Can be Anycast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49919" y="3055038"/>
            <a:ext cx="1587086" cy="646331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</a:rPr>
              <a:t>Create binding state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133980" y="2409539"/>
            <a:ext cx="1880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sp>
        <p:nvSpPr>
          <p:cNvPr id="101" name="TextBox 80"/>
          <p:cNvSpPr txBox="1">
            <a:spLocks noChangeArrowheads="1"/>
          </p:cNvSpPr>
          <p:nvPr/>
        </p:nvSpPr>
        <p:spPr bwMode="auto">
          <a:xfrm>
            <a:off x="7119055" y="4920832"/>
            <a:ext cx="182673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** link local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B16BAEC5-82A0-174C-8D96-C862434D8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25" name="Group 24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26" name="Lightning Bolt 25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  <p:sp>
        <p:nvSpPr>
          <p:cNvPr id="3" name="7-Point Star 2"/>
          <p:cNvSpPr/>
          <p:nvPr/>
        </p:nvSpPr>
        <p:spPr bwMode="auto">
          <a:xfrm>
            <a:off x="4596313" y="1269206"/>
            <a:ext cx="4454723" cy="4386159"/>
          </a:xfrm>
          <a:prstGeom prst="star7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1" i="0" u="none" strike="noStrike" normalizeH="0" baseline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6" charset="0"/>
                <a:ea typeface="MS Gothic" charset="-128"/>
              </a:rPr>
              <a:t>Trivial  additions required to register things that are not IPv6 addresses e.g. 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IPv4 or MAC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addressses</a:t>
            </a:r>
            <a:endParaRPr kumimoji="0" lang="en-US" sz="2400" b="1" i="0" u="none" strike="noStrike" normalizeH="0" baseline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08470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2157032" y="2541394"/>
            <a:ext cx="165533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Rectangle 81"/>
          <p:cNvSpPr/>
          <p:nvPr/>
        </p:nvSpPr>
        <p:spPr bwMode="auto">
          <a:xfrm>
            <a:off x="3613539" y="1201202"/>
            <a:ext cx="1116245" cy="500201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AP/6LR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4160920" y="1701403"/>
            <a:ext cx="0" cy="3887391"/>
          </a:xfrm>
          <a:prstGeom prst="line">
            <a:avLst/>
          </a:prstGeom>
          <a:ln w="31750">
            <a:solidFill>
              <a:srgbClr val="5656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29"/>
          <p:cNvGrpSpPr>
            <a:grpSpLocks/>
          </p:cNvGrpSpPr>
          <p:nvPr/>
        </p:nvGrpSpPr>
        <p:grpSpPr bwMode="auto">
          <a:xfrm>
            <a:off x="1813443" y="3546642"/>
            <a:ext cx="2329067" cy="300082"/>
            <a:chOff x="4391980" y="3131676"/>
            <a:chExt cx="1661674" cy="398863"/>
          </a:xfrm>
        </p:grpSpPr>
        <p:cxnSp>
          <p:nvCxnSpPr>
            <p:cNvPr id="76" name="Straight Arrow Connector 75"/>
            <p:cNvCxnSpPr/>
            <p:nvPr/>
          </p:nvCxnSpPr>
          <p:spPr>
            <a:xfrm flipH="1">
              <a:off x="4391980" y="3506743"/>
              <a:ext cx="166167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45"/>
            <p:cNvSpPr txBox="1">
              <a:spLocks noChangeArrowheads="1"/>
            </p:cNvSpPr>
            <p:nvPr/>
          </p:nvSpPr>
          <p:spPr bwMode="auto">
            <a:xfrm>
              <a:off x="4788024" y="3131676"/>
              <a:ext cx="1265628" cy="39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NA (ARO)</a:t>
              </a:r>
            </a:p>
          </p:txBody>
        </p:sp>
      </p:grpSp>
      <p:sp>
        <p:nvSpPr>
          <p:cNvPr id="89" name="TextBox 78"/>
          <p:cNvSpPr txBox="1">
            <a:spLocks noChangeArrowheads="1"/>
          </p:cNvSpPr>
          <p:nvPr/>
        </p:nvSpPr>
        <p:spPr bwMode="auto">
          <a:xfrm>
            <a:off x="2162001" y="3985982"/>
            <a:ext cx="1616148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6BBR LL **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6LN LL **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TLLA = 6LN</a:t>
            </a:r>
            <a:endParaRPr lang="en-US" altLang="en-US" sz="1350" dirty="0">
              <a:solidFill>
                <a:srgbClr val="000000"/>
              </a:solidFill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ROVR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TID included</a:t>
            </a:r>
          </a:p>
        </p:txBody>
      </p:sp>
      <p:sp>
        <p:nvSpPr>
          <p:cNvPr id="98" name="TextBox 80"/>
          <p:cNvSpPr txBox="1">
            <a:spLocks noChangeArrowheads="1"/>
          </p:cNvSpPr>
          <p:nvPr/>
        </p:nvSpPr>
        <p:spPr bwMode="auto">
          <a:xfrm>
            <a:off x="7119055" y="4920832"/>
            <a:ext cx="182673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** link local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9580CFE4-00EC-9140-BB19-6B7F8D669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23" name="Group 22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24" name="Lightning Bolt 23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3526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Status of the document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73122" y="2100284"/>
            <a:ext cx="8032811" cy="317154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IANA steps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hlinkClick r:id="rId2"/>
              </a:rPr>
              <a:t>https://www.iana.org/assignments/icmpv6-parameters/icmpv6-parameters.xhtml#icmpv6-parameters-codes-type-157-code-suffix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Done RFC Editor </a:t>
            </a:r>
            <a:r>
              <a:rPr lang="en-US" sz="2400" dirty="0" err="1"/>
              <a:t>disambiguations</a:t>
            </a:r>
            <a:r>
              <a:rPr lang="en-US" sz="2400" dirty="0"/>
              <a:t> and edition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RFC Editor state : 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RFC-EDITOR</a:t>
            </a:r>
            <a:r>
              <a:rPr lang="en-US" sz="2400" dirty="0"/>
              <a:t> * </a:t>
            </a:r>
          </a:p>
          <a:p>
            <a:pPr lvl="1">
              <a:lnSpc>
                <a:spcPct val="150000"/>
              </a:lnSpc>
            </a:pPr>
            <a:r>
              <a:rPr lang="en-US" sz="2100" dirty="0"/>
              <a:t>* </a:t>
            </a:r>
            <a:r>
              <a:rPr lang="en-US" sz="2100" dirty="0">
                <a:solidFill>
                  <a:schemeClr val="accent6">
                    <a:lumMod val="75000"/>
                  </a:schemeClr>
                </a:solidFill>
              </a:rPr>
              <a:t>Awaiting final validation by authors, 2 of them pending</a:t>
            </a:r>
            <a:endParaRPr lang="en-US" sz="2100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40E833-0721-9D41-99D8-EDD4701EF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407421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924944"/>
            <a:ext cx="7772400" cy="1362075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50" dirty="0">
                <a:solidFill>
                  <a:srgbClr val="333333"/>
                </a:solidFill>
              </a:rPr>
              <a:t>draft-ietf-6lo-ap-nd</a:t>
            </a:r>
            <a:endParaRPr sz="1200" i="1" dirty="0">
              <a:solidFill>
                <a:srgbClr val="33333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4B4B4B"/>
                </a:solidFill>
              </a:rPr>
              <a:t>P. Thubert, B. Sarikaya, M Sethi, R. Struik</a:t>
            </a:r>
          </a:p>
        </p:txBody>
      </p:sp>
    </p:spTree>
    <p:extLst>
      <p:ext uri="{BB962C8B-B14F-4D97-AF65-F5344CB8AC3E}">
        <p14:creationId xmlns:p14="http://schemas.microsoft.com/office/powerpoint/2010/main" val="164546498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Expectations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6580" y="2062581"/>
            <a:ext cx="8682943" cy="3911383"/>
          </a:xfrm>
        </p:spPr>
        <p:txBody>
          <a:bodyPr/>
          <a:lstStyle/>
          <a:p>
            <a:r>
              <a:rPr lang="en-US" sz="2100" dirty="0"/>
              <a:t>First come first Serve address registration</a:t>
            </a:r>
          </a:p>
          <a:p>
            <a:pPr lvl="1"/>
            <a:r>
              <a:rPr lang="en-US" dirty="0"/>
              <a:t>First registration for an address owns that address till it releases it</a:t>
            </a:r>
          </a:p>
          <a:p>
            <a:pPr lvl="1"/>
            <a:r>
              <a:rPr lang="en-US" dirty="0"/>
              <a:t>The network prevents hijacking</a:t>
            </a:r>
          </a:p>
          <a:p>
            <a:r>
              <a:rPr lang="en-US" sz="2100" dirty="0"/>
              <a:t>Source address validation</a:t>
            </a:r>
          </a:p>
          <a:p>
            <a:pPr lvl="1"/>
            <a:r>
              <a:rPr lang="en-US" dirty="0"/>
              <a:t>Address must be topologically correct</a:t>
            </a:r>
          </a:p>
          <a:p>
            <a:pPr lvl="1"/>
            <a:r>
              <a:rPr lang="en-US" dirty="0"/>
              <a:t>Source of the packet owns the source address</a:t>
            </a:r>
          </a:p>
          <a:p>
            <a:r>
              <a:rPr lang="en-US" sz="2100" dirty="0"/>
              <a:t>First Hop Security only?</a:t>
            </a:r>
          </a:p>
          <a:p>
            <a:pPr lvl="1"/>
            <a:r>
              <a:rPr lang="en-US" dirty="0"/>
              <a:t>Proxy ownership and routing advertisements not protected yet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21749E-2E6C-2C45-B8AD-84CEA0506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862700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6"/>
          <p:cNvGrpSpPr>
            <a:grpSpLocks/>
          </p:cNvGrpSpPr>
          <p:nvPr/>
        </p:nvGrpSpPr>
        <p:grpSpPr bwMode="auto">
          <a:xfrm>
            <a:off x="5699974" y="1269206"/>
            <a:ext cx="1079219" cy="4319588"/>
            <a:chOff x="467544" y="548680"/>
            <a:chExt cx="1080120" cy="5760640"/>
          </a:xfrm>
        </p:grpSpPr>
        <p:sp>
          <p:nvSpPr>
            <p:cNvPr id="4" name="Rectangle 3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6LR</a:t>
              </a:r>
            </a:p>
          </p:txBody>
        </p:sp>
        <p:cxnSp>
          <p:nvCxnSpPr>
            <p:cNvPr id="6" name="Straight Connector 5"/>
            <p:cNvCxnSpPr>
              <a:stCxn id="4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086" name="Group 16"/>
          <p:cNvGrpSpPr>
            <a:grpSpLocks/>
          </p:cNvGrpSpPr>
          <p:nvPr/>
        </p:nvGrpSpPr>
        <p:grpSpPr bwMode="auto">
          <a:xfrm>
            <a:off x="800592" y="1269206"/>
            <a:ext cx="1080806" cy="4319588"/>
            <a:chOff x="467544" y="548680"/>
            <a:chExt cx="1080120" cy="5760640"/>
          </a:xfrm>
        </p:grpSpPr>
        <p:sp>
          <p:nvSpPr>
            <p:cNvPr id="18" name="Rectangle 17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LP Node</a:t>
              </a:r>
            </a:p>
          </p:txBody>
        </p:sp>
        <p:cxnSp>
          <p:nvCxnSpPr>
            <p:cNvPr id="19" name="Straight Connector 18"/>
            <p:cNvCxnSpPr>
              <a:stCxn id="18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Arrow Connector 41"/>
          <p:cNvCxnSpPr/>
          <p:nvPr/>
        </p:nvCxnSpPr>
        <p:spPr bwMode="auto">
          <a:xfrm flipV="1">
            <a:off x="1341789" y="4187943"/>
            <a:ext cx="4897795" cy="11209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21" name="TextBox 42"/>
          <p:cNvSpPr txBox="1">
            <a:spLocks noChangeArrowheads="1"/>
          </p:cNvSpPr>
          <p:nvPr/>
        </p:nvSpPr>
        <p:spPr bwMode="auto">
          <a:xfrm>
            <a:off x="1959980" y="3939442"/>
            <a:ext cx="432862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NS (EARO, CIPO*, Nonce and NDPSO**)</a:t>
            </a:r>
          </a:p>
        </p:txBody>
      </p:sp>
      <p:grpSp>
        <p:nvGrpSpPr>
          <p:cNvPr id="65" name="Group 6"/>
          <p:cNvGrpSpPr>
            <a:grpSpLocks/>
          </p:cNvGrpSpPr>
          <p:nvPr/>
        </p:nvGrpSpPr>
        <p:grpSpPr bwMode="auto">
          <a:xfrm>
            <a:off x="5699974" y="1254055"/>
            <a:ext cx="1079219" cy="4319588"/>
            <a:chOff x="467544" y="548680"/>
            <a:chExt cx="1080120" cy="5760640"/>
          </a:xfrm>
        </p:grpSpPr>
        <p:sp>
          <p:nvSpPr>
            <p:cNvPr id="66" name="Rectangle 6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AP/6LR</a:t>
              </a:r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16"/>
          <p:cNvGrpSpPr>
            <a:grpSpLocks/>
          </p:cNvGrpSpPr>
          <p:nvPr/>
        </p:nvGrpSpPr>
        <p:grpSpPr bwMode="auto">
          <a:xfrm>
            <a:off x="800592" y="1254055"/>
            <a:ext cx="1080806" cy="4319588"/>
            <a:chOff x="467544" y="548680"/>
            <a:chExt cx="1080120" cy="5760640"/>
          </a:xfrm>
        </p:grpSpPr>
        <p:sp>
          <p:nvSpPr>
            <p:cNvPr id="81" name="Rectangle 8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2" name="Straight Connector 81"/>
            <p:cNvCxnSpPr>
              <a:stCxn id="8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3016200" y="2082173"/>
            <a:ext cx="16569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AP-ND</a:t>
            </a:r>
          </a:p>
        </p:txBody>
      </p:sp>
      <p:cxnSp>
        <p:nvCxnSpPr>
          <p:cNvPr id="93" name="Straight Arrow Connector 92"/>
          <p:cNvCxnSpPr/>
          <p:nvPr/>
        </p:nvCxnSpPr>
        <p:spPr>
          <a:xfrm flipH="1">
            <a:off x="1341788" y="4786697"/>
            <a:ext cx="4897794" cy="21152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42"/>
          <p:cNvSpPr txBox="1">
            <a:spLocks noChangeArrowheads="1"/>
          </p:cNvSpPr>
          <p:nvPr/>
        </p:nvSpPr>
        <p:spPr bwMode="auto">
          <a:xfrm>
            <a:off x="1735386" y="4520908"/>
            <a:ext cx="42185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                   NA (EARO(status=0))</a:t>
            </a: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1341789" y="2783425"/>
            <a:ext cx="4897795" cy="11209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42"/>
          <p:cNvSpPr txBox="1">
            <a:spLocks noChangeArrowheads="1"/>
          </p:cNvSpPr>
          <p:nvPr/>
        </p:nvSpPr>
        <p:spPr bwMode="auto">
          <a:xfrm>
            <a:off x="1959980" y="2534924"/>
            <a:ext cx="312452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NS (EARO(ROVR=Crypto-ID))</a:t>
            </a:r>
            <a:endParaRPr lang="en-US" altLang="en-US" sz="1350" dirty="0">
              <a:solidFill>
                <a:srgbClr val="C00000"/>
              </a:solidFill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1341788" y="3382179"/>
            <a:ext cx="4897794" cy="21152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42"/>
          <p:cNvSpPr txBox="1">
            <a:spLocks noChangeArrowheads="1"/>
          </p:cNvSpPr>
          <p:nvPr/>
        </p:nvSpPr>
        <p:spPr bwMode="auto">
          <a:xfrm>
            <a:off x="1735386" y="3116389"/>
            <a:ext cx="42185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NA (EARO(status=Validation Requested), Nonce)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496867" y="5171409"/>
            <a:ext cx="3159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4B4B4B"/>
                </a:solidFill>
              </a:rPr>
              <a:t>*  Crypto-ID Parameters Option</a:t>
            </a:r>
          </a:p>
          <a:p>
            <a:r>
              <a:rPr lang="en-US" sz="1800" dirty="0">
                <a:solidFill>
                  <a:srgbClr val="4B4B4B"/>
                </a:solidFill>
              </a:rPr>
              <a:t>** NDP Signature Option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73DABD58-6797-A24D-BDED-B695F080A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28" name="Group 27"/>
          <p:cNvGrpSpPr/>
          <p:nvPr/>
        </p:nvGrpSpPr>
        <p:grpSpPr>
          <a:xfrm>
            <a:off x="3232837" y="1512963"/>
            <a:ext cx="1223643" cy="444959"/>
            <a:chOff x="4516267" y="1012635"/>
            <a:chExt cx="1631524" cy="593279"/>
          </a:xfrm>
        </p:grpSpPr>
        <p:sp>
          <p:nvSpPr>
            <p:cNvPr id="29" name="Lightning Bolt 28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5856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Recent changes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0835" y="1990668"/>
            <a:ext cx="8682943" cy="3730776"/>
          </a:xfrm>
        </p:spPr>
        <p:txBody>
          <a:bodyPr/>
          <a:lstStyle/>
          <a:p>
            <a:r>
              <a:rPr lang="en-US" sz="2400" dirty="0"/>
              <a:t>Published -08</a:t>
            </a:r>
          </a:p>
          <a:p>
            <a:r>
              <a:rPr lang="en-US" sz="2400" dirty="0"/>
              <a:t>René Struik joined as contributing author</a:t>
            </a:r>
          </a:p>
          <a:p>
            <a:r>
              <a:rPr lang="en-US" sz="2400" dirty="0"/>
              <a:t>Updated the computation of the Crypto-ID</a:t>
            </a:r>
          </a:p>
          <a:p>
            <a:pPr lvl="1"/>
            <a:r>
              <a:rPr lang="en-US" sz="2100" dirty="0"/>
              <a:t>Crypto-Id in EARO is a truncated hash of the node's public-key </a:t>
            </a:r>
          </a:p>
          <a:p>
            <a:pPr lvl="1"/>
            <a:r>
              <a:rPr lang="en-US" sz="2100" dirty="0"/>
              <a:t>Digital signature (SHA-256/NIST P-256 or SHA-512/</a:t>
            </a:r>
            <a:r>
              <a:rPr lang="en-US" sz="2100" dirty="0" err="1"/>
              <a:t>EdDSA</a:t>
            </a:r>
            <a:r>
              <a:rPr lang="en-US" sz="2100" dirty="0"/>
              <a:t>) in NDPSO is executed on additional material (</a:t>
            </a:r>
            <a:r>
              <a:rPr lang="en-US" sz="2100" dirty="0" err="1"/>
              <a:t>nonces</a:t>
            </a:r>
            <a:r>
              <a:rPr lang="en-US" sz="2100" dirty="0"/>
              <a:t>, etc…, see updated section 6.2) for proof of ownership of the private key</a:t>
            </a:r>
          </a:p>
          <a:p>
            <a:pPr lvl="1"/>
            <a:r>
              <a:rPr lang="en-US" sz="2100" dirty="0"/>
              <a:t>Uses both </a:t>
            </a:r>
            <a:r>
              <a:rPr lang="en-US" sz="2100" dirty="0" err="1"/>
              <a:t>nonces</a:t>
            </a:r>
            <a:r>
              <a:rPr lang="en-US" sz="2100" dirty="0"/>
              <a:t> from the 6LN and 6LR</a:t>
            </a:r>
          </a:p>
          <a:p>
            <a:r>
              <a:rPr lang="en-US" sz="2100" dirty="0"/>
              <a:t>Removed SHA-256 for </a:t>
            </a:r>
            <a:r>
              <a:rPr lang="en-US" sz="2100" dirty="0" err="1"/>
              <a:t>EdCSA</a:t>
            </a:r>
            <a:r>
              <a:rPr lang="en-US" sz="2100" dirty="0"/>
              <a:t> to comply with RFC 8032.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6383F4-4145-044C-B9CE-DCA5590F9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72780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772400" cy="1362075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50" dirty="0">
                <a:solidFill>
                  <a:srgbClr val="333333"/>
                </a:solidFill>
              </a:rPr>
              <a:t>draft-ietf-6lo-backbone-router</a:t>
            </a:r>
            <a:endParaRPr sz="1200" i="1" dirty="0">
              <a:solidFill>
                <a:srgbClr val="33333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4B4B4B"/>
                </a:solidFill>
              </a:rPr>
              <a:t>P. Thubert</a:t>
            </a:r>
          </a:p>
        </p:txBody>
      </p:sp>
    </p:spTree>
    <p:extLst>
      <p:ext uri="{BB962C8B-B14F-4D97-AF65-F5344CB8AC3E}">
        <p14:creationId xmlns:p14="http://schemas.microsoft.com/office/powerpoint/2010/main" val="394282534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97B1B-25D8-6A45-B153-BBF8D2A16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A9347-E7C5-6244-AAFE-D68FB16FE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submission indicates a new IETF 	reference for the 802.11 WMN STA Proxy IPv6 Neighbor Discovery Service function</a:t>
            </a:r>
          </a:p>
          <a:p>
            <a:r>
              <a:rPr lang="en-US" dirty="0"/>
              <a:t>This submission also proposes 1 variations for the implementation of this proxy function, a pure routing version that does not leak the MAC addresses from the wireless side, and a L3 bridging version whereby the proxy advertises the IPv6 address of the STA together with its MAC address.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20713-6F63-404C-99CD-0ADF1CAD1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292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Unmet expectations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6580" y="2062581"/>
            <a:ext cx="8682943" cy="3911383"/>
          </a:xfrm>
        </p:spPr>
        <p:txBody>
          <a:bodyPr/>
          <a:lstStyle/>
          <a:p>
            <a:r>
              <a:rPr lang="en-US" sz="2400" dirty="0"/>
              <a:t>Scale an IOT subnet to the tens of thousands</a:t>
            </a:r>
          </a:p>
          <a:p>
            <a:pPr lvl="1"/>
            <a:r>
              <a:rPr lang="en-US" sz="2100" dirty="0"/>
              <a:t>With device mobility (no renumbering)</a:t>
            </a:r>
          </a:p>
          <a:p>
            <a:pPr lvl="1"/>
            <a:r>
              <a:rPr lang="en-US" sz="2100" dirty="0"/>
              <a:t>Controlled Latency and higher Reliability using a backbone</a:t>
            </a:r>
          </a:p>
          <a:p>
            <a:r>
              <a:rPr lang="en-US" sz="2400" dirty="0"/>
              <a:t>Deterministic Address presence</a:t>
            </a:r>
          </a:p>
          <a:p>
            <a:pPr lvl="1"/>
            <a:r>
              <a:rPr lang="en-US" sz="2100" dirty="0"/>
              <a:t>Route towards the latest location of an address</a:t>
            </a:r>
          </a:p>
          <a:p>
            <a:pPr lvl="1"/>
            <a:r>
              <a:rPr lang="en-US" sz="2100" dirty="0"/>
              <a:t>Remove stale addresses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88AA3E-1A4D-9148-BBAF-BAA022EBE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097573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5565016" y="12692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16" name="Straight Connector 15"/>
          <p:cNvCxnSpPr>
            <a:stCxn id="15" idx="2"/>
          </p:cNvCxnSpPr>
          <p:nvPr/>
        </p:nvCxnSpPr>
        <p:spPr>
          <a:xfrm>
            <a:off x="6106211" y="1701405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46" name="Group 54"/>
          <p:cNvGrpSpPr>
            <a:grpSpLocks/>
          </p:cNvGrpSpPr>
          <p:nvPr/>
        </p:nvGrpSpPr>
        <p:grpSpPr bwMode="auto">
          <a:xfrm>
            <a:off x="5717376" y="1383506"/>
            <a:ext cx="1080806" cy="4319588"/>
            <a:chOff x="467544" y="548680"/>
            <a:chExt cx="1080120" cy="5760640"/>
          </a:xfrm>
        </p:grpSpPr>
        <p:sp>
          <p:nvSpPr>
            <p:cNvPr id="56" name="Rectangle 5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57" name="Straight Connector 56"/>
            <p:cNvCxnSpPr>
              <a:stCxn id="56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869736" y="14978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60" name="Straight Connector 59"/>
          <p:cNvCxnSpPr>
            <a:stCxn id="59" idx="2"/>
          </p:cNvCxnSpPr>
          <p:nvPr/>
        </p:nvCxnSpPr>
        <p:spPr>
          <a:xfrm>
            <a:off x="6410932" y="1930007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82" name="Rectangle 8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AP/6BBR</a:t>
              </a:r>
            </a:p>
          </p:txBody>
        </p:sp>
        <p:cxnSp>
          <p:nvCxnSpPr>
            <p:cNvPr id="83" name="Straight Connector 82"/>
            <p:cNvCxnSpPr>
              <a:stCxn id="8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13"/>
          <p:cNvGrpSpPr>
            <a:grpSpLocks/>
          </p:cNvGrpSpPr>
          <p:nvPr/>
        </p:nvGrpSpPr>
        <p:grpSpPr bwMode="auto">
          <a:xfrm>
            <a:off x="5565016" y="1237422"/>
            <a:ext cx="1263167" cy="4351372"/>
            <a:chOff x="467544" y="548680"/>
            <a:chExt cx="1080120" cy="5760640"/>
          </a:xfrm>
        </p:grpSpPr>
        <p:sp>
          <p:nvSpPr>
            <p:cNvPr id="85" name="Rectangle 84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54"/>
          <p:cNvGrpSpPr>
            <a:grpSpLocks/>
          </p:cNvGrpSpPr>
          <p:nvPr/>
        </p:nvGrpSpPr>
        <p:grpSpPr bwMode="auto">
          <a:xfrm>
            <a:off x="5717376" y="1383506"/>
            <a:ext cx="1189522" cy="4319588"/>
            <a:chOff x="467544" y="548680"/>
            <a:chExt cx="1080120" cy="5760640"/>
          </a:xfrm>
        </p:grpSpPr>
        <p:sp>
          <p:nvSpPr>
            <p:cNvPr id="91" name="Rectangle 9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57"/>
          <p:cNvGrpSpPr>
            <a:grpSpLocks/>
          </p:cNvGrpSpPr>
          <p:nvPr/>
        </p:nvGrpSpPr>
        <p:grpSpPr bwMode="auto">
          <a:xfrm>
            <a:off x="5869736" y="1497806"/>
            <a:ext cx="1215622" cy="4319588"/>
            <a:chOff x="467544" y="548680"/>
            <a:chExt cx="1214850" cy="5760640"/>
          </a:xfrm>
        </p:grpSpPr>
        <p:sp>
          <p:nvSpPr>
            <p:cNvPr id="94" name="Rectangle 93"/>
            <p:cNvSpPr/>
            <p:nvPr/>
          </p:nvSpPr>
          <p:spPr>
            <a:xfrm>
              <a:off x="467544" y="548680"/>
              <a:ext cx="121485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95" name="Straight Connector 94"/>
            <p:cNvCxnSpPr>
              <a:stCxn id="94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Arrow Connector 51"/>
          <p:cNvCxnSpPr/>
          <p:nvPr/>
        </p:nvCxnSpPr>
        <p:spPr>
          <a:xfrm>
            <a:off x="4165759" y="4327821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37"/>
          <p:cNvSpPr txBox="1">
            <a:spLocks noChangeArrowheads="1"/>
          </p:cNvSpPr>
          <p:nvPr/>
        </p:nvSpPr>
        <p:spPr bwMode="auto">
          <a:xfrm>
            <a:off x="4384321" y="4046206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>
                <a:solidFill>
                  <a:srgbClr val="000000"/>
                </a:solidFill>
              </a:rPr>
              <a:t>NS DAD (ARO)</a:t>
            </a:r>
          </a:p>
        </p:txBody>
      </p:sp>
      <p:grpSp>
        <p:nvGrpSpPr>
          <p:cNvPr id="54" name="Group 43"/>
          <p:cNvGrpSpPr>
            <a:grpSpLocks/>
          </p:cNvGrpSpPr>
          <p:nvPr/>
        </p:nvGrpSpPr>
        <p:grpSpPr bwMode="auto">
          <a:xfrm>
            <a:off x="1813442" y="3582495"/>
            <a:ext cx="2379629" cy="300082"/>
            <a:chOff x="1007604" y="1480287"/>
            <a:chExt cx="1656184" cy="399508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1007604" y="1844864"/>
              <a:ext cx="165618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45"/>
            <p:cNvSpPr txBox="1">
              <a:spLocks noChangeArrowheads="1"/>
            </p:cNvSpPr>
            <p:nvPr/>
          </p:nvSpPr>
          <p:spPr bwMode="auto">
            <a:xfrm>
              <a:off x="1115616" y="1480287"/>
              <a:ext cx="1440160" cy="399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>
                  <a:solidFill>
                    <a:srgbClr val="000000"/>
                  </a:solidFill>
                </a:rPr>
                <a:t>NS (ARO)</a:t>
              </a:r>
            </a:p>
          </p:txBody>
        </p:sp>
      </p:grpSp>
      <p:cxnSp>
        <p:nvCxnSpPr>
          <p:cNvPr id="63" name="Straight Arrow Connector 62"/>
          <p:cNvCxnSpPr/>
          <p:nvPr/>
        </p:nvCxnSpPr>
        <p:spPr>
          <a:xfrm>
            <a:off x="4318119" y="4442121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470479" y="4556421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75"/>
          <p:cNvSpPr txBox="1">
            <a:spLocks noChangeArrowheads="1"/>
          </p:cNvSpPr>
          <p:nvPr/>
        </p:nvSpPr>
        <p:spPr bwMode="auto">
          <a:xfrm>
            <a:off x="4411533" y="4670722"/>
            <a:ext cx="1468672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UNSPEC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SNMA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ROVR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TID included</a:t>
            </a:r>
          </a:p>
        </p:txBody>
      </p:sp>
      <p:sp>
        <p:nvSpPr>
          <p:cNvPr id="67" name="TextBox 78"/>
          <p:cNvSpPr txBox="1">
            <a:spLocks noChangeArrowheads="1"/>
          </p:cNvSpPr>
          <p:nvPr/>
        </p:nvSpPr>
        <p:spPr bwMode="auto">
          <a:xfrm>
            <a:off x="2133980" y="4013497"/>
            <a:ext cx="159377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6LN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6BBR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SLLA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OVR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TID included</a:t>
            </a:r>
          </a:p>
        </p:txBody>
      </p:sp>
      <p:sp>
        <p:nvSpPr>
          <p:cNvPr id="69" name="TextBox 80"/>
          <p:cNvSpPr txBox="1">
            <a:spLocks noChangeArrowheads="1"/>
          </p:cNvSpPr>
          <p:nvPr/>
        </p:nvSpPr>
        <p:spPr bwMode="auto">
          <a:xfrm>
            <a:off x="2284754" y="5945367"/>
            <a:ext cx="125697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>
                <a:solidFill>
                  <a:srgbClr val="000000"/>
                </a:solidFill>
              </a:rPr>
              <a:t>* Can be Anycast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49919" y="3055038"/>
            <a:ext cx="1587086" cy="646331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</a:rPr>
              <a:t>Create binding state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381452" y="3368098"/>
            <a:ext cx="1588673" cy="646331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</a:rPr>
              <a:t>Create proxy state</a:t>
            </a:r>
          </a:p>
        </p:txBody>
      </p:sp>
      <p:grpSp>
        <p:nvGrpSpPr>
          <p:cNvPr id="74" name="Group 72"/>
          <p:cNvGrpSpPr>
            <a:grpSpLocks/>
          </p:cNvGrpSpPr>
          <p:nvPr/>
        </p:nvGrpSpPr>
        <p:grpSpPr bwMode="auto">
          <a:xfrm>
            <a:off x="4448499" y="1730908"/>
            <a:ext cx="1260942" cy="854690"/>
            <a:chOff x="6334805" y="1093388"/>
            <a:chExt cx="1261531" cy="1140143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7235899" y="1541282"/>
              <a:ext cx="360437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859584" y="1973292"/>
              <a:ext cx="358849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V="1">
              <a:off x="7218433" y="1093388"/>
              <a:ext cx="0" cy="1016496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6850057" y="1280804"/>
              <a:ext cx="360436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6334805" y="1371336"/>
              <a:ext cx="1113885" cy="862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Bridged</a:t>
              </a:r>
              <a:endParaRPr lang="en-US" sz="1800" dirty="0">
                <a:solidFill>
                  <a:srgbClr val="000000"/>
                </a:solidFill>
                <a:ea typeface="ＭＳ Ｐゴシック" pitchFamily="34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Ethernet</a:t>
              </a: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2157032" y="2541394"/>
            <a:ext cx="165533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442686" y="2582799"/>
            <a:ext cx="1656919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Backbone router</a:t>
            </a:r>
          </a:p>
        </p:txBody>
      </p:sp>
      <p:sp>
        <p:nvSpPr>
          <p:cNvPr id="101" name="TextBox 80"/>
          <p:cNvSpPr txBox="1">
            <a:spLocks noChangeArrowheads="1"/>
          </p:cNvSpPr>
          <p:nvPr/>
        </p:nvSpPr>
        <p:spPr bwMode="auto">
          <a:xfrm>
            <a:off x="7119055" y="4920833"/>
            <a:ext cx="182673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 Omitted in general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** link local</a:t>
            </a:r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0EB563BD-DF43-6D40-A0E3-7F56AD328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64" name="Group 63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73" name="Lightning Bolt 72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  <p:sp>
        <p:nvSpPr>
          <p:cNvPr id="68" name="Rectangle 67"/>
          <p:cNvSpPr/>
          <p:nvPr/>
        </p:nvSpPr>
        <p:spPr bwMode="auto">
          <a:xfrm>
            <a:off x="3465694" y="1269206"/>
            <a:ext cx="1397969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AP/6BBR</a:t>
            </a:r>
          </a:p>
        </p:txBody>
      </p:sp>
    </p:spTree>
    <p:extLst>
      <p:ext uri="{BB962C8B-B14F-4D97-AF65-F5344CB8AC3E}">
        <p14:creationId xmlns:p14="http://schemas.microsoft.com/office/powerpoint/2010/main" val="8602727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5565016" y="12692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16" name="Straight Connector 15"/>
          <p:cNvCxnSpPr>
            <a:stCxn id="15" idx="2"/>
          </p:cNvCxnSpPr>
          <p:nvPr/>
        </p:nvCxnSpPr>
        <p:spPr>
          <a:xfrm>
            <a:off x="6106211" y="1701405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41" name="Group 72"/>
          <p:cNvGrpSpPr>
            <a:grpSpLocks/>
          </p:cNvGrpSpPr>
          <p:nvPr/>
        </p:nvGrpSpPr>
        <p:grpSpPr bwMode="auto">
          <a:xfrm>
            <a:off x="4448499" y="1730908"/>
            <a:ext cx="1260942" cy="854690"/>
            <a:chOff x="6334805" y="1093388"/>
            <a:chExt cx="1261531" cy="1140143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7235899" y="1541282"/>
              <a:ext cx="360437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859584" y="1973292"/>
              <a:ext cx="358849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218433" y="1093388"/>
              <a:ext cx="0" cy="1016496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850057" y="1280804"/>
              <a:ext cx="360436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334805" y="1371336"/>
              <a:ext cx="1113885" cy="862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Bridged</a:t>
              </a:r>
              <a:endParaRPr lang="en-US" sz="1800" dirty="0">
                <a:solidFill>
                  <a:srgbClr val="000000"/>
                </a:solidFill>
                <a:ea typeface="ＭＳ Ｐゴシック" pitchFamily="34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Ethernet</a:t>
              </a:r>
            </a:p>
          </p:txBody>
        </p:sp>
      </p:grpSp>
      <p:grpSp>
        <p:nvGrpSpPr>
          <p:cNvPr id="44046" name="Group 54"/>
          <p:cNvGrpSpPr>
            <a:grpSpLocks/>
          </p:cNvGrpSpPr>
          <p:nvPr/>
        </p:nvGrpSpPr>
        <p:grpSpPr bwMode="auto">
          <a:xfrm>
            <a:off x="5717376" y="1383506"/>
            <a:ext cx="1080806" cy="4319588"/>
            <a:chOff x="467544" y="548680"/>
            <a:chExt cx="1080120" cy="5760640"/>
          </a:xfrm>
        </p:grpSpPr>
        <p:sp>
          <p:nvSpPr>
            <p:cNvPr id="56" name="Rectangle 5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57" name="Straight Connector 56"/>
            <p:cNvCxnSpPr>
              <a:stCxn id="56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869736" y="14978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60" name="Straight Connector 59"/>
          <p:cNvCxnSpPr>
            <a:stCxn id="59" idx="2"/>
          </p:cNvCxnSpPr>
          <p:nvPr/>
        </p:nvCxnSpPr>
        <p:spPr>
          <a:xfrm>
            <a:off x="6410932" y="1930007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157032" y="2541394"/>
            <a:ext cx="165533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82" name="Rectangle 8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83" name="Straight Connector 82"/>
            <p:cNvCxnSpPr>
              <a:stCxn id="8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13"/>
          <p:cNvGrpSpPr>
            <a:grpSpLocks/>
          </p:cNvGrpSpPr>
          <p:nvPr/>
        </p:nvGrpSpPr>
        <p:grpSpPr bwMode="auto">
          <a:xfrm>
            <a:off x="5565016" y="1237422"/>
            <a:ext cx="1263167" cy="4351372"/>
            <a:chOff x="467544" y="548680"/>
            <a:chExt cx="1080120" cy="5760640"/>
          </a:xfrm>
        </p:grpSpPr>
        <p:sp>
          <p:nvSpPr>
            <p:cNvPr id="85" name="Rectangle 84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54"/>
          <p:cNvGrpSpPr>
            <a:grpSpLocks/>
          </p:cNvGrpSpPr>
          <p:nvPr/>
        </p:nvGrpSpPr>
        <p:grpSpPr bwMode="auto">
          <a:xfrm>
            <a:off x="5717376" y="1383506"/>
            <a:ext cx="1189522" cy="4319588"/>
            <a:chOff x="467544" y="548680"/>
            <a:chExt cx="1080120" cy="5760640"/>
          </a:xfrm>
        </p:grpSpPr>
        <p:sp>
          <p:nvSpPr>
            <p:cNvPr id="91" name="Rectangle 9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57"/>
          <p:cNvGrpSpPr>
            <a:grpSpLocks/>
          </p:cNvGrpSpPr>
          <p:nvPr/>
        </p:nvGrpSpPr>
        <p:grpSpPr bwMode="auto">
          <a:xfrm>
            <a:off x="5869736" y="1497806"/>
            <a:ext cx="1215622" cy="4319588"/>
            <a:chOff x="467544" y="548680"/>
            <a:chExt cx="1214850" cy="5760639"/>
          </a:xfrm>
        </p:grpSpPr>
        <p:sp>
          <p:nvSpPr>
            <p:cNvPr id="94" name="Rectangle 93"/>
            <p:cNvSpPr/>
            <p:nvPr/>
          </p:nvSpPr>
          <p:spPr>
            <a:xfrm>
              <a:off x="467544" y="548680"/>
              <a:ext cx="121485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Server</a:t>
              </a:r>
            </a:p>
          </p:txBody>
        </p:sp>
        <p:cxnSp>
          <p:nvCxnSpPr>
            <p:cNvPr id="95" name="Straight Connector 94"/>
            <p:cNvCxnSpPr>
              <a:stCxn id="94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Straight Arrow Connector 71"/>
          <p:cNvCxnSpPr/>
          <p:nvPr/>
        </p:nvCxnSpPr>
        <p:spPr>
          <a:xfrm>
            <a:off x="4175924" y="3838604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37"/>
          <p:cNvSpPr txBox="1">
            <a:spLocks noChangeArrowheads="1"/>
          </p:cNvSpPr>
          <p:nvPr/>
        </p:nvSpPr>
        <p:spPr bwMode="auto">
          <a:xfrm>
            <a:off x="4283846" y="3570717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NA (O)  *</a:t>
            </a:r>
          </a:p>
        </p:txBody>
      </p:sp>
      <p:grpSp>
        <p:nvGrpSpPr>
          <p:cNvPr id="75" name="Group 29"/>
          <p:cNvGrpSpPr>
            <a:grpSpLocks/>
          </p:cNvGrpSpPr>
          <p:nvPr/>
        </p:nvGrpSpPr>
        <p:grpSpPr bwMode="auto">
          <a:xfrm>
            <a:off x="1813443" y="3952906"/>
            <a:ext cx="2329067" cy="300082"/>
            <a:chOff x="4391980" y="3131676"/>
            <a:chExt cx="1661674" cy="398863"/>
          </a:xfrm>
        </p:grpSpPr>
        <p:cxnSp>
          <p:nvCxnSpPr>
            <p:cNvPr id="76" name="Straight Arrow Connector 75"/>
            <p:cNvCxnSpPr/>
            <p:nvPr/>
          </p:nvCxnSpPr>
          <p:spPr>
            <a:xfrm flipH="1">
              <a:off x="4391980" y="3506743"/>
              <a:ext cx="166167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45"/>
            <p:cNvSpPr txBox="1">
              <a:spLocks noChangeArrowheads="1"/>
            </p:cNvSpPr>
            <p:nvPr/>
          </p:nvSpPr>
          <p:spPr bwMode="auto">
            <a:xfrm>
              <a:off x="4788024" y="3131676"/>
              <a:ext cx="1265628" cy="39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NA (ARO)</a:t>
              </a:r>
            </a:p>
          </p:txBody>
        </p:sp>
      </p:grpSp>
      <p:cxnSp>
        <p:nvCxnSpPr>
          <p:cNvPr id="87" name="Straight Arrow Connector 86"/>
          <p:cNvCxnSpPr/>
          <p:nvPr/>
        </p:nvCxnSpPr>
        <p:spPr>
          <a:xfrm>
            <a:off x="4328284" y="3952904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480645" y="4067204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78"/>
          <p:cNvSpPr txBox="1">
            <a:spLocks noChangeArrowheads="1"/>
          </p:cNvSpPr>
          <p:nvPr/>
        </p:nvSpPr>
        <p:spPr bwMode="auto">
          <a:xfrm>
            <a:off x="2162001" y="4392246"/>
            <a:ext cx="1616148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6BBR LL **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6LN LL **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TLLA = 6LN</a:t>
            </a:r>
            <a:endParaRPr lang="en-US" altLang="en-US" sz="1350" dirty="0">
              <a:solidFill>
                <a:srgbClr val="000000"/>
              </a:solidFill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ROVR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TID included</a:t>
            </a:r>
          </a:p>
        </p:txBody>
      </p:sp>
      <p:sp>
        <p:nvSpPr>
          <p:cNvPr id="98" name="TextBox 80"/>
          <p:cNvSpPr txBox="1">
            <a:spLocks noChangeArrowheads="1"/>
          </p:cNvSpPr>
          <p:nvPr/>
        </p:nvSpPr>
        <p:spPr bwMode="auto">
          <a:xfrm>
            <a:off x="7119055" y="4920833"/>
            <a:ext cx="182673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 Omitted in general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** link local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698706" y="3179002"/>
            <a:ext cx="1587086" cy="369332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</a:rPr>
              <a:t>DAD time out</a:t>
            </a:r>
          </a:p>
        </p:txBody>
      </p:sp>
      <p:sp>
        <p:nvSpPr>
          <p:cNvPr id="100" name="TextBox 68"/>
          <p:cNvSpPr txBox="1">
            <a:spLocks noChangeArrowheads="1"/>
          </p:cNvSpPr>
          <p:nvPr/>
        </p:nvSpPr>
        <p:spPr bwMode="auto">
          <a:xfrm>
            <a:off x="4448499" y="4151416"/>
            <a:ext cx="1616148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6BBR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SNMA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TLLA = 2 modes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350" dirty="0">
              <a:solidFill>
                <a:srgbClr val="00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442686" y="2582799"/>
            <a:ext cx="1656919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Backbone router</a:t>
            </a:r>
          </a:p>
        </p:txBody>
      </p:sp>
      <p:sp>
        <p:nvSpPr>
          <p:cNvPr id="55" name="Rectangle 3">
            <a:extLst>
              <a:ext uri="{FF2B5EF4-FFF2-40B4-BE49-F238E27FC236}">
                <a16:creationId xmlns:a16="http://schemas.microsoft.com/office/drawing/2014/main" id="{9AFEB815-989B-2E4D-9C0E-B022CA351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58" name="Group 57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61" name="Lightning Bolt 60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  <p:sp>
        <p:nvSpPr>
          <p:cNvPr id="53" name="Rectangle 52"/>
          <p:cNvSpPr/>
          <p:nvPr/>
        </p:nvSpPr>
        <p:spPr bwMode="auto">
          <a:xfrm>
            <a:off x="3465694" y="1269206"/>
            <a:ext cx="1397969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AP/6BBR</a:t>
            </a:r>
          </a:p>
        </p:txBody>
      </p:sp>
    </p:spTree>
    <p:extLst>
      <p:ext uri="{BB962C8B-B14F-4D97-AF65-F5344CB8AC3E}">
        <p14:creationId xmlns:p14="http://schemas.microsoft.com/office/powerpoint/2010/main" val="276896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5565016" y="12692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16" name="Straight Connector 15"/>
          <p:cNvCxnSpPr>
            <a:stCxn id="15" idx="2"/>
          </p:cNvCxnSpPr>
          <p:nvPr/>
        </p:nvCxnSpPr>
        <p:spPr>
          <a:xfrm>
            <a:off x="6106211" y="1701405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41" name="Group 72"/>
          <p:cNvGrpSpPr>
            <a:grpSpLocks/>
          </p:cNvGrpSpPr>
          <p:nvPr/>
        </p:nvGrpSpPr>
        <p:grpSpPr bwMode="auto">
          <a:xfrm>
            <a:off x="4448499" y="1965722"/>
            <a:ext cx="1260942" cy="854690"/>
            <a:chOff x="6334805" y="1093388"/>
            <a:chExt cx="1261531" cy="1140143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7235899" y="1541282"/>
              <a:ext cx="360437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859584" y="1973292"/>
              <a:ext cx="358849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218433" y="1093388"/>
              <a:ext cx="0" cy="1016496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850057" y="1280804"/>
              <a:ext cx="360436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334805" y="1371336"/>
              <a:ext cx="1113885" cy="862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Bridged</a:t>
              </a:r>
              <a:endParaRPr lang="en-US" sz="1800" dirty="0">
                <a:solidFill>
                  <a:srgbClr val="000000"/>
                </a:solidFill>
                <a:ea typeface="ＭＳ Ｐゴシック" pitchFamily="34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Ethernet</a:t>
              </a:r>
            </a:p>
          </p:txBody>
        </p:sp>
      </p:grpSp>
      <p:sp>
        <p:nvSpPr>
          <p:cNvPr id="44042" name="TextBox 37"/>
          <p:cNvSpPr txBox="1">
            <a:spLocks noChangeArrowheads="1"/>
          </p:cNvSpPr>
          <p:nvPr/>
        </p:nvSpPr>
        <p:spPr bwMode="auto">
          <a:xfrm>
            <a:off x="4536535" y="4636996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NA (~Override)</a:t>
            </a:r>
          </a:p>
        </p:txBody>
      </p:sp>
      <p:grpSp>
        <p:nvGrpSpPr>
          <p:cNvPr id="44044" name="Group 43"/>
          <p:cNvGrpSpPr>
            <a:grpSpLocks/>
          </p:cNvGrpSpPr>
          <p:nvPr/>
        </p:nvGrpSpPr>
        <p:grpSpPr bwMode="auto">
          <a:xfrm>
            <a:off x="1813442" y="3475438"/>
            <a:ext cx="2362875" cy="300082"/>
            <a:chOff x="1007604" y="1480287"/>
            <a:chExt cx="1656184" cy="399508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1007604" y="1844864"/>
              <a:ext cx="165618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81" name="TextBox 45"/>
            <p:cNvSpPr txBox="1">
              <a:spLocks noChangeArrowheads="1"/>
            </p:cNvSpPr>
            <p:nvPr/>
          </p:nvSpPr>
          <p:spPr bwMode="auto">
            <a:xfrm>
              <a:off x="1062201" y="1480287"/>
              <a:ext cx="1565672" cy="399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     Proxy NS (EARO)</a:t>
              </a:r>
            </a:p>
          </p:txBody>
        </p:sp>
      </p:grpSp>
      <p:grpSp>
        <p:nvGrpSpPr>
          <p:cNvPr id="44046" name="Group 54"/>
          <p:cNvGrpSpPr>
            <a:grpSpLocks/>
          </p:cNvGrpSpPr>
          <p:nvPr/>
        </p:nvGrpSpPr>
        <p:grpSpPr bwMode="auto">
          <a:xfrm>
            <a:off x="5717376" y="1383506"/>
            <a:ext cx="1080806" cy="4319588"/>
            <a:chOff x="467544" y="548680"/>
            <a:chExt cx="1080120" cy="5760640"/>
          </a:xfrm>
        </p:grpSpPr>
        <p:sp>
          <p:nvSpPr>
            <p:cNvPr id="56" name="Rectangle 5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57" name="Straight Connector 56"/>
            <p:cNvCxnSpPr>
              <a:stCxn id="56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869736" y="14978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60" name="Straight Connector 59"/>
          <p:cNvCxnSpPr>
            <a:stCxn id="59" idx="2"/>
          </p:cNvCxnSpPr>
          <p:nvPr/>
        </p:nvCxnSpPr>
        <p:spPr>
          <a:xfrm>
            <a:off x="6410932" y="1930007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4171553" y="4916465"/>
            <a:ext cx="2087019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141234" y="2806024"/>
            <a:ext cx="165533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grpSp>
        <p:nvGrpSpPr>
          <p:cNvPr id="44067" name="Group 29"/>
          <p:cNvGrpSpPr>
            <a:grpSpLocks/>
          </p:cNvGrpSpPr>
          <p:nvPr/>
        </p:nvGrpSpPr>
        <p:grpSpPr bwMode="auto">
          <a:xfrm>
            <a:off x="1813444" y="4014789"/>
            <a:ext cx="2334302" cy="300082"/>
            <a:chOff x="4391980" y="3131676"/>
            <a:chExt cx="1661674" cy="398863"/>
          </a:xfrm>
        </p:grpSpPr>
        <p:cxnSp>
          <p:nvCxnSpPr>
            <p:cNvPr id="73" name="Straight Arrow Connector 72"/>
            <p:cNvCxnSpPr/>
            <p:nvPr/>
          </p:nvCxnSpPr>
          <p:spPr>
            <a:xfrm flipH="1">
              <a:off x="4391980" y="3506743"/>
              <a:ext cx="166167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73" name="TextBox 45"/>
            <p:cNvSpPr txBox="1">
              <a:spLocks noChangeArrowheads="1"/>
            </p:cNvSpPr>
            <p:nvPr/>
          </p:nvSpPr>
          <p:spPr bwMode="auto">
            <a:xfrm>
              <a:off x="4788024" y="3131676"/>
              <a:ext cx="1265628" cy="39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NA (EARO)</a:t>
              </a:r>
            </a:p>
          </p:txBody>
        </p:sp>
      </p:grp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Rectangle 81"/>
          <p:cNvSpPr/>
          <p:nvPr/>
        </p:nvSpPr>
        <p:spPr bwMode="auto">
          <a:xfrm>
            <a:off x="3465694" y="1269206"/>
            <a:ext cx="1397969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AP/6BBR</a:t>
            </a:r>
          </a:p>
        </p:txBody>
      </p:sp>
      <p:cxnSp>
        <p:nvCxnSpPr>
          <p:cNvPr id="83" name="Straight Connector 82"/>
          <p:cNvCxnSpPr>
            <a:stCxn id="82" idx="2"/>
          </p:cNvCxnSpPr>
          <p:nvPr/>
        </p:nvCxnSpPr>
        <p:spPr bwMode="auto">
          <a:xfrm flipH="1">
            <a:off x="4162031" y="1701403"/>
            <a:ext cx="2648" cy="3887391"/>
          </a:xfrm>
          <a:prstGeom prst="line">
            <a:avLst/>
          </a:prstGeom>
          <a:ln w="31750">
            <a:solidFill>
              <a:srgbClr val="5656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Group 13"/>
          <p:cNvGrpSpPr>
            <a:grpSpLocks/>
          </p:cNvGrpSpPr>
          <p:nvPr/>
        </p:nvGrpSpPr>
        <p:grpSpPr bwMode="auto">
          <a:xfrm>
            <a:off x="5565016" y="1237422"/>
            <a:ext cx="1263167" cy="4351372"/>
            <a:chOff x="467544" y="548680"/>
            <a:chExt cx="1080120" cy="5760640"/>
          </a:xfrm>
        </p:grpSpPr>
        <p:sp>
          <p:nvSpPr>
            <p:cNvPr id="85" name="Rectangle 84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54"/>
          <p:cNvGrpSpPr>
            <a:grpSpLocks/>
          </p:cNvGrpSpPr>
          <p:nvPr/>
        </p:nvGrpSpPr>
        <p:grpSpPr bwMode="auto">
          <a:xfrm>
            <a:off x="5717376" y="1383506"/>
            <a:ext cx="1189522" cy="4319588"/>
            <a:chOff x="467544" y="548680"/>
            <a:chExt cx="1080120" cy="5760640"/>
          </a:xfrm>
        </p:grpSpPr>
        <p:sp>
          <p:nvSpPr>
            <p:cNvPr id="91" name="Rectangle 9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57"/>
          <p:cNvGrpSpPr>
            <a:grpSpLocks/>
          </p:cNvGrpSpPr>
          <p:nvPr/>
        </p:nvGrpSpPr>
        <p:grpSpPr bwMode="auto">
          <a:xfrm>
            <a:off x="5869736" y="1497806"/>
            <a:ext cx="1215622" cy="4319588"/>
            <a:chOff x="467544" y="548680"/>
            <a:chExt cx="1214850" cy="5760640"/>
          </a:xfrm>
        </p:grpSpPr>
        <p:sp>
          <p:nvSpPr>
            <p:cNvPr id="94" name="Rectangle 93"/>
            <p:cNvSpPr/>
            <p:nvPr/>
          </p:nvSpPr>
          <p:spPr>
            <a:xfrm>
              <a:off x="467544" y="548680"/>
              <a:ext cx="121485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Server</a:t>
              </a:r>
            </a:p>
          </p:txBody>
        </p:sp>
        <p:cxnSp>
          <p:nvCxnSpPr>
            <p:cNvPr id="95" name="Straight Connector 94"/>
            <p:cNvCxnSpPr>
              <a:stCxn id="94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6" name="Straight Arrow Connector 95"/>
          <p:cNvCxnSpPr/>
          <p:nvPr/>
        </p:nvCxnSpPr>
        <p:spPr>
          <a:xfrm flipH="1">
            <a:off x="4176317" y="4594407"/>
            <a:ext cx="209019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84"/>
          <p:cNvSpPr txBox="1">
            <a:spLocks noChangeArrowheads="1"/>
          </p:cNvSpPr>
          <p:nvPr/>
        </p:nvSpPr>
        <p:spPr bwMode="auto">
          <a:xfrm>
            <a:off x="4514316" y="4338751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NS lookup</a:t>
            </a:r>
          </a:p>
        </p:txBody>
      </p:sp>
      <p:sp>
        <p:nvSpPr>
          <p:cNvPr id="44055" name="TextBox 84"/>
          <p:cNvSpPr txBox="1">
            <a:spLocks noChangeArrowheads="1"/>
          </p:cNvSpPr>
          <p:nvPr/>
        </p:nvSpPr>
        <p:spPr bwMode="auto">
          <a:xfrm>
            <a:off x="3343700" y="5063263"/>
            <a:ext cx="1519964" cy="30008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Packet             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H="1" flipV="1">
            <a:off x="1781589" y="5329497"/>
            <a:ext cx="4446806" cy="38585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411728" y="2812635"/>
            <a:ext cx="1656919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Backbone router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100" name="Lightning Bolt 99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  <p:sp>
        <p:nvSpPr>
          <p:cNvPr id="53" name="Rectangle 3">
            <a:extLst>
              <a:ext uri="{FF2B5EF4-FFF2-40B4-BE49-F238E27FC236}">
                <a16:creationId xmlns:a16="http://schemas.microsoft.com/office/drawing/2014/main" id="{D6388FF8-BAC0-234D-BF8A-E64158E04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2241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6BBR Status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4364" y="1926178"/>
            <a:ext cx="8568680" cy="3663092"/>
          </a:xfrm>
        </p:spPr>
        <p:txBody>
          <a:bodyPr/>
          <a:lstStyle/>
          <a:p>
            <a:r>
              <a:rPr lang="en-US" sz="2100" dirty="0"/>
              <a:t>Quite Stable, no recent change</a:t>
            </a:r>
          </a:p>
          <a:p>
            <a:r>
              <a:rPr lang="en-US" sz="2100" dirty="0"/>
              <a:t>WGLC is needed to make final progress</a:t>
            </a:r>
          </a:p>
        </p:txBody>
      </p:sp>
    </p:spTree>
    <p:extLst>
      <p:ext uri="{BB962C8B-B14F-4D97-AF65-F5344CB8AC3E}">
        <p14:creationId xmlns:p14="http://schemas.microsoft.com/office/powerpoint/2010/main" val="3404540511"/>
      </p:ext>
    </p:extLst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Resulting flows</a:t>
            </a:r>
          </a:p>
        </p:txBody>
      </p:sp>
    </p:spTree>
    <p:extLst>
      <p:ext uri="{BB962C8B-B14F-4D97-AF65-F5344CB8AC3E}">
        <p14:creationId xmlns:p14="http://schemas.microsoft.com/office/powerpoint/2010/main" val="2270010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u="none" dirty="0"/>
              <a:t>Initial time</a:t>
            </a:r>
            <a:endParaRPr lang="en-US" sz="1500" dirty="0"/>
          </a:p>
        </p:txBody>
      </p:sp>
      <p:pic>
        <p:nvPicPr>
          <p:cNvPr id="2560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42" y="1701404"/>
            <a:ext cx="5340661" cy="359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 bwMode="auto">
          <a:xfrm>
            <a:off x="5381156" y="1788089"/>
            <a:ext cx="3383669" cy="913727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r-FR" sz="1200" dirty="0" err="1">
                <a:solidFill>
                  <a:srgbClr val="4B4B4B"/>
                </a:solidFill>
              </a:rPr>
              <a:t>Routers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within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subnet</a:t>
            </a:r>
            <a:r>
              <a:rPr lang="fr-FR" sz="1200" dirty="0">
                <a:solidFill>
                  <a:srgbClr val="4B4B4B"/>
                </a:solidFill>
              </a:rPr>
              <a:t> have a </a:t>
            </a:r>
            <a:r>
              <a:rPr lang="fr-FR" sz="1200" dirty="0" err="1">
                <a:solidFill>
                  <a:srgbClr val="4B4B4B"/>
                </a:solidFill>
              </a:rPr>
              <a:t>connected</a:t>
            </a:r>
            <a:r>
              <a:rPr lang="fr-FR" sz="1200" dirty="0">
                <a:solidFill>
                  <a:srgbClr val="4B4B4B"/>
                </a:solidFill>
              </a:rPr>
              <a:t> route </a:t>
            </a:r>
            <a:r>
              <a:rPr lang="fr-FR" sz="1200" dirty="0" err="1">
                <a:solidFill>
                  <a:srgbClr val="4B4B4B"/>
                </a:solidFill>
              </a:rPr>
              <a:t>installed</a:t>
            </a:r>
            <a:r>
              <a:rPr lang="fr-FR" sz="1200" dirty="0">
                <a:solidFill>
                  <a:srgbClr val="4B4B4B"/>
                </a:solidFill>
              </a:rPr>
              <a:t> over the </a:t>
            </a:r>
            <a:r>
              <a:rPr lang="fr-FR" sz="1200" dirty="0" err="1">
                <a:solidFill>
                  <a:srgbClr val="4B4B4B"/>
                </a:solidFill>
              </a:rPr>
              <a:t>subnet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backbone</a:t>
            </a:r>
            <a:r>
              <a:rPr lang="fr-FR" sz="1200" dirty="0">
                <a:solidFill>
                  <a:srgbClr val="4B4B4B"/>
                </a:solidFill>
              </a:rPr>
              <a:t>.</a:t>
            </a:r>
          </a:p>
          <a:p>
            <a:pPr>
              <a:defRPr/>
            </a:pPr>
            <a:r>
              <a:rPr lang="fr-FR" sz="1200" dirty="0">
                <a:solidFill>
                  <a:srgbClr val="4B4B4B"/>
                </a:solidFill>
              </a:rPr>
              <a:t>PCE </a:t>
            </a:r>
            <a:r>
              <a:rPr lang="fr-FR" sz="1200" dirty="0" err="1">
                <a:solidFill>
                  <a:srgbClr val="4B4B4B"/>
                </a:solidFill>
              </a:rPr>
              <a:t>probably</a:t>
            </a:r>
            <a:r>
              <a:rPr lang="fr-FR" sz="1200" dirty="0">
                <a:solidFill>
                  <a:srgbClr val="4B4B4B"/>
                </a:solidFill>
              </a:rPr>
              <a:t> has a </a:t>
            </a:r>
            <a:r>
              <a:rPr lang="fr-FR" sz="1200" dirty="0" err="1">
                <a:solidFill>
                  <a:srgbClr val="4B4B4B"/>
                </a:solidFill>
              </a:rPr>
              <a:t>static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address</a:t>
            </a:r>
            <a:r>
              <a:rPr lang="fr-FR" sz="1200" dirty="0">
                <a:solidFill>
                  <a:srgbClr val="4B4B4B"/>
                </a:solidFill>
              </a:rPr>
              <a:t> in </a:t>
            </a:r>
            <a:r>
              <a:rPr lang="fr-FR" sz="1200" dirty="0" err="1">
                <a:solidFill>
                  <a:srgbClr val="4B4B4B"/>
                </a:solidFill>
              </a:rPr>
              <a:t>which</a:t>
            </a:r>
            <a:r>
              <a:rPr lang="fr-FR" sz="1200" dirty="0">
                <a:solidFill>
                  <a:srgbClr val="4B4B4B"/>
                </a:solidFill>
              </a:rPr>
              <a:t> case </a:t>
            </a:r>
            <a:r>
              <a:rPr lang="fr-FR" sz="1200" dirty="0" err="1">
                <a:solidFill>
                  <a:srgbClr val="4B4B4B"/>
                </a:solidFill>
              </a:rPr>
              <a:t>it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also</a:t>
            </a:r>
            <a:r>
              <a:rPr lang="fr-FR" sz="1200" dirty="0">
                <a:solidFill>
                  <a:srgbClr val="4B4B4B"/>
                </a:solidFill>
              </a:rPr>
              <a:t> has a </a:t>
            </a:r>
            <a:r>
              <a:rPr lang="fr-FR" sz="1200" dirty="0" err="1">
                <a:solidFill>
                  <a:srgbClr val="4B4B4B"/>
                </a:solidFill>
              </a:rPr>
              <a:t>connected</a:t>
            </a:r>
            <a:r>
              <a:rPr lang="fr-FR" sz="1200" dirty="0">
                <a:solidFill>
                  <a:srgbClr val="4B4B4B"/>
                </a:solidFill>
              </a:rPr>
              <a:t> route</a:t>
            </a:r>
          </a:p>
        </p:txBody>
      </p:sp>
      <p:sp>
        <p:nvSpPr>
          <p:cNvPr id="20" name="AutoShape 43"/>
          <p:cNvSpPr>
            <a:spLocks/>
          </p:cNvSpPr>
          <p:nvPr/>
        </p:nvSpPr>
        <p:spPr bwMode="auto">
          <a:xfrm>
            <a:off x="202511" y="2836964"/>
            <a:ext cx="1232061" cy="666861"/>
          </a:xfrm>
          <a:prstGeom prst="accentCallout1">
            <a:avLst>
              <a:gd name="adj1" fmla="val 89141"/>
              <a:gd name="adj2" fmla="val 102704"/>
              <a:gd name="adj3" fmla="val 139852"/>
              <a:gd name="adj4" fmla="val 140468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800" dirty="0" err="1">
                <a:solidFill>
                  <a:srgbClr val="4B4B4B"/>
                </a:solidFill>
              </a:rPr>
              <a:t>Connected</a:t>
            </a:r>
            <a:endParaRPr lang="fr-FR" sz="1800" dirty="0">
              <a:solidFill>
                <a:srgbClr val="4B4B4B"/>
              </a:solidFill>
            </a:endParaRPr>
          </a:p>
          <a:p>
            <a:pPr algn="r"/>
            <a:r>
              <a:rPr lang="fr-FR" sz="1800" dirty="0">
                <a:solidFill>
                  <a:srgbClr val="4B4B4B"/>
                </a:solidFill>
              </a:rPr>
              <a:t>Route to </a:t>
            </a:r>
            <a:r>
              <a:rPr lang="fr-FR" sz="1800" dirty="0" err="1">
                <a:solidFill>
                  <a:srgbClr val="4B4B4B"/>
                </a:solidFill>
              </a:rPr>
              <a:t>subnet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</a:p>
        </p:txBody>
      </p:sp>
      <p:sp>
        <p:nvSpPr>
          <p:cNvPr id="21" name="Down Arrow 20"/>
          <p:cNvSpPr/>
          <p:nvPr/>
        </p:nvSpPr>
        <p:spPr>
          <a:xfrm flipV="1">
            <a:off x="1854910" y="3580662"/>
            <a:ext cx="206321" cy="4064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2" name="Down Arrow 21"/>
          <p:cNvSpPr/>
          <p:nvPr/>
        </p:nvSpPr>
        <p:spPr>
          <a:xfrm flipV="1">
            <a:off x="3431112" y="3580662"/>
            <a:ext cx="206321" cy="4064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3" name="Down Arrow 22"/>
          <p:cNvSpPr/>
          <p:nvPr/>
        </p:nvSpPr>
        <p:spPr>
          <a:xfrm flipV="1">
            <a:off x="4852767" y="3580662"/>
            <a:ext cx="206321" cy="4064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5" name="Down Arrow 24"/>
          <p:cNvSpPr/>
          <p:nvPr/>
        </p:nvSpPr>
        <p:spPr>
          <a:xfrm>
            <a:off x="2707175" y="2949584"/>
            <a:ext cx="206321" cy="4416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6" name="Down Arrow 25"/>
          <p:cNvSpPr/>
          <p:nvPr/>
        </p:nvSpPr>
        <p:spPr>
          <a:xfrm>
            <a:off x="3824162" y="2949583"/>
            <a:ext cx="206321" cy="4416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298" y="3731839"/>
            <a:ext cx="859631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8687F9A-AAFC-6140-8A58-A6768B1C09CB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B894DD1E-A6A3-0D49-81B2-C3D2B4723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707565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u="none" dirty="0"/>
              <a:t>First advertisements from </a:t>
            </a:r>
            <a:r>
              <a:rPr lang="en-US" u="none" dirty="0" err="1"/>
              <a:t>GW</a:t>
            </a:r>
            <a:r>
              <a:rPr lang="en-US" u="none" dirty="0"/>
              <a:t> (RA, </a:t>
            </a:r>
            <a:r>
              <a:rPr lang="en-US" u="none" dirty="0" err="1"/>
              <a:t>IGP</a:t>
            </a:r>
            <a:r>
              <a:rPr lang="en-US" u="none" dirty="0"/>
              <a:t>, RPL)</a:t>
            </a:r>
            <a:endParaRPr lang="en-US" sz="1500" dirty="0"/>
          </a:p>
        </p:txBody>
      </p:sp>
      <p:pic>
        <p:nvPicPr>
          <p:cNvPr id="2560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42" y="1701404"/>
            <a:ext cx="5340661" cy="359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 bwMode="auto">
          <a:xfrm>
            <a:off x="5435566" y="1916694"/>
            <a:ext cx="3527905" cy="756262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r-FR" sz="1200" dirty="0">
                <a:solidFill>
                  <a:srgbClr val="4B4B4B"/>
                </a:solidFill>
              </a:rPr>
              <a:t>Gateway to the </a:t>
            </a:r>
            <a:r>
              <a:rPr lang="fr-FR" sz="1200" dirty="0" err="1">
                <a:solidFill>
                  <a:srgbClr val="4B4B4B"/>
                </a:solidFill>
              </a:rPr>
              <a:t>outside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participate</a:t>
            </a:r>
            <a:r>
              <a:rPr lang="fr-FR" sz="1200" dirty="0">
                <a:solidFill>
                  <a:srgbClr val="4B4B4B"/>
                </a:solidFill>
              </a:rPr>
              <a:t> to </a:t>
            </a:r>
            <a:r>
              <a:rPr lang="fr-FR" sz="1200" dirty="0" err="1">
                <a:solidFill>
                  <a:srgbClr val="4B4B4B"/>
                </a:solidFill>
              </a:rPr>
              <a:t>some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IGP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with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external</a:t>
            </a:r>
            <a:r>
              <a:rPr lang="fr-FR" sz="1200" dirty="0">
                <a:solidFill>
                  <a:srgbClr val="4B4B4B"/>
                </a:solidFill>
              </a:rPr>
              <a:t> network and </a:t>
            </a:r>
            <a:r>
              <a:rPr lang="fr-FR" sz="1200" dirty="0" err="1">
                <a:solidFill>
                  <a:srgbClr val="4B4B4B"/>
                </a:solidFill>
              </a:rPr>
              <a:t>attracts</a:t>
            </a:r>
            <a:r>
              <a:rPr lang="fr-FR" sz="1200" dirty="0">
                <a:solidFill>
                  <a:srgbClr val="4B4B4B"/>
                </a:solidFill>
              </a:rPr>
              <a:t> all extra-</a:t>
            </a:r>
            <a:r>
              <a:rPr lang="fr-FR" sz="1200" dirty="0" err="1">
                <a:solidFill>
                  <a:srgbClr val="4B4B4B"/>
                </a:solidFill>
              </a:rPr>
              <a:t>subnet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traffic</a:t>
            </a:r>
            <a:r>
              <a:rPr lang="fr-FR" sz="1200" dirty="0">
                <a:solidFill>
                  <a:srgbClr val="4B4B4B"/>
                </a:solidFill>
              </a:rPr>
              <a:t> via </a:t>
            </a:r>
            <a:r>
              <a:rPr lang="fr-FR" sz="1200" dirty="0" err="1">
                <a:solidFill>
                  <a:srgbClr val="4B4B4B"/>
                </a:solidFill>
              </a:rPr>
              <a:t>protocols</a:t>
            </a:r>
            <a:r>
              <a:rPr lang="fr-FR" sz="1200" dirty="0">
                <a:solidFill>
                  <a:srgbClr val="4B4B4B"/>
                </a:solidFill>
              </a:rPr>
              <a:t> over the </a:t>
            </a:r>
            <a:r>
              <a:rPr lang="fr-FR" sz="1200" dirty="0" err="1">
                <a:solidFill>
                  <a:srgbClr val="4B4B4B"/>
                </a:solidFill>
              </a:rPr>
              <a:t>backbone</a:t>
            </a:r>
            <a:endParaRPr lang="fr-FR" sz="1200" dirty="0">
              <a:solidFill>
                <a:srgbClr val="4B4B4B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 rot="2124363" flipV="1">
            <a:off x="2376799" y="3045226"/>
            <a:ext cx="206321" cy="9116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rgbClr val="4B4B4B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 rot="20015493" flipV="1">
            <a:off x="3070114" y="3093898"/>
            <a:ext cx="206321" cy="860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rgbClr val="4B4B4B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 rot="17932156" flipV="1">
            <a:off x="3811333" y="2570506"/>
            <a:ext cx="206321" cy="17772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rgbClr val="4B4B4B"/>
              </a:solidFill>
            </a:endParaRPr>
          </a:p>
        </p:txBody>
      </p:sp>
      <p:sp>
        <p:nvSpPr>
          <p:cNvPr id="20" name="AutoShape 43"/>
          <p:cNvSpPr>
            <a:spLocks/>
          </p:cNvSpPr>
          <p:nvPr/>
        </p:nvSpPr>
        <p:spPr bwMode="auto">
          <a:xfrm>
            <a:off x="542739" y="2503533"/>
            <a:ext cx="917537" cy="666861"/>
          </a:xfrm>
          <a:prstGeom prst="accentCallout1">
            <a:avLst>
              <a:gd name="adj1" fmla="val 89141"/>
              <a:gd name="adj2" fmla="val 102704"/>
              <a:gd name="adj3" fmla="val 137724"/>
              <a:gd name="adj4" fmla="val 206112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800" dirty="0">
                <a:solidFill>
                  <a:srgbClr val="4B4B4B"/>
                </a:solidFill>
              </a:rPr>
              <a:t>Default</a:t>
            </a:r>
          </a:p>
          <a:p>
            <a:pPr algn="r"/>
            <a:r>
              <a:rPr lang="fr-FR" sz="1800" dirty="0">
                <a:solidFill>
                  <a:srgbClr val="4B4B4B"/>
                </a:solidFill>
              </a:rPr>
              <a:t>Route</a:t>
            </a:r>
          </a:p>
          <a:p>
            <a:pPr algn="r"/>
            <a:r>
              <a:rPr lang="fr-FR" sz="1800" dirty="0">
                <a:solidFill>
                  <a:srgbClr val="4B4B4B"/>
                </a:solidFill>
              </a:rPr>
              <a:t>In RIB</a:t>
            </a:r>
          </a:p>
        </p:txBody>
      </p:sp>
      <p:sp>
        <p:nvSpPr>
          <p:cNvPr id="9" name="Down Arrow 8"/>
          <p:cNvSpPr/>
          <p:nvPr/>
        </p:nvSpPr>
        <p:spPr>
          <a:xfrm rot="15262538" flipV="1">
            <a:off x="3280613" y="2509353"/>
            <a:ext cx="206321" cy="575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rgbClr val="4B4B4B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298" y="3731839"/>
            <a:ext cx="859631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FAC8254-F8B9-5B4B-A4E1-922BDC454F6C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A91B236-663D-D64C-B5C8-8A2BB079B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13" name="TextBox 12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17391203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pic>
          <p:nvPicPr>
            <p:cNvPr id="2560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719" y="1125538"/>
              <a:ext cx="7120881" cy="4799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9474" y="3832785"/>
              <a:ext cx="114617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IPv6 ND Registration to </a:t>
            </a:r>
            <a:r>
              <a:rPr lang="en-US" dirty="0" err="1"/>
              <a:t>6LR</a:t>
            </a:r>
            <a:r>
              <a:rPr lang="en-US" dirty="0"/>
              <a:t> and </a:t>
            </a:r>
            <a:r>
              <a:rPr lang="en-US" dirty="0" err="1"/>
              <a:t>6LBR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435566" y="1916694"/>
            <a:ext cx="3527905" cy="756262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r-FR" sz="1200" dirty="0" err="1">
                <a:solidFill>
                  <a:srgbClr val="4B4B4B"/>
                </a:solidFill>
              </a:rPr>
              <a:t>Directly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upon</a:t>
            </a:r>
            <a:r>
              <a:rPr lang="fr-FR" sz="1200" dirty="0">
                <a:solidFill>
                  <a:srgbClr val="4B4B4B"/>
                </a:solidFill>
              </a:rPr>
              <a:t> NS(</a:t>
            </a:r>
            <a:r>
              <a:rPr lang="fr-FR" sz="1200" dirty="0" err="1">
                <a:solidFill>
                  <a:srgbClr val="4B4B4B"/>
                </a:solidFill>
              </a:rPr>
              <a:t>ARO</a:t>
            </a:r>
            <a:r>
              <a:rPr lang="fr-FR" sz="1200" dirty="0">
                <a:solidFill>
                  <a:srgbClr val="4B4B4B"/>
                </a:solidFill>
              </a:rPr>
              <a:t>) or </a:t>
            </a:r>
            <a:r>
              <a:rPr lang="fr-FR" sz="1200" dirty="0" err="1">
                <a:solidFill>
                  <a:srgbClr val="4B4B4B"/>
                </a:solidFill>
              </a:rPr>
              <a:t>indirectly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upon</a:t>
            </a:r>
            <a:r>
              <a:rPr lang="fr-FR" sz="1200" dirty="0">
                <a:solidFill>
                  <a:srgbClr val="4B4B4B"/>
                </a:solidFill>
              </a:rPr>
              <a:t> DAR message, the </a:t>
            </a:r>
            <a:r>
              <a:rPr lang="fr-FR" sz="1200" dirty="0" err="1">
                <a:solidFill>
                  <a:srgbClr val="4B4B4B"/>
                </a:solidFill>
              </a:rPr>
              <a:t>backbone</a:t>
            </a:r>
            <a:r>
              <a:rPr lang="fr-FR" sz="1200" dirty="0">
                <a:solidFill>
                  <a:srgbClr val="4B4B4B"/>
                </a:solidFill>
              </a:rPr>
              <a:t> router </a:t>
            </a:r>
            <a:r>
              <a:rPr lang="fr-FR" sz="1200" dirty="0" err="1">
                <a:solidFill>
                  <a:srgbClr val="4B4B4B"/>
                </a:solidFill>
              </a:rPr>
              <a:t>performs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DAD</a:t>
            </a:r>
            <a:r>
              <a:rPr lang="fr-FR" sz="1200" dirty="0">
                <a:solidFill>
                  <a:srgbClr val="4B4B4B"/>
                </a:solidFill>
              </a:rPr>
              <a:t> on </a:t>
            </a:r>
            <a:r>
              <a:rPr lang="fr-FR" sz="1200" dirty="0" err="1">
                <a:solidFill>
                  <a:srgbClr val="4B4B4B"/>
                </a:solidFill>
              </a:rPr>
              <a:t>behalf</a:t>
            </a:r>
            <a:r>
              <a:rPr lang="fr-FR" sz="1200" dirty="0">
                <a:solidFill>
                  <a:srgbClr val="4B4B4B"/>
                </a:solidFill>
              </a:rPr>
              <a:t> of the wireless </a:t>
            </a:r>
            <a:r>
              <a:rPr lang="fr-FR" sz="1200" dirty="0" err="1">
                <a:solidFill>
                  <a:srgbClr val="4B4B4B"/>
                </a:solidFill>
              </a:rPr>
              <a:t>device</a:t>
            </a:r>
            <a:r>
              <a:rPr lang="fr-FR" sz="1200" dirty="0">
                <a:solidFill>
                  <a:srgbClr val="4B4B4B"/>
                </a:solidFill>
              </a:rPr>
              <a:t>.</a:t>
            </a:r>
          </a:p>
        </p:txBody>
      </p:sp>
      <p:sp>
        <p:nvSpPr>
          <p:cNvPr id="10" name="Curved Down Arrow 9"/>
          <p:cNvSpPr/>
          <p:nvPr/>
        </p:nvSpPr>
        <p:spPr>
          <a:xfrm rot="11572565" flipV="1">
            <a:off x="3460273" y="4806805"/>
            <a:ext cx="358847" cy="16168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 rot="16200000">
            <a:off x="2818810" y="4314495"/>
            <a:ext cx="891778" cy="29361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rot="18868056">
            <a:off x="3235926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2" name="AutoShape 43"/>
          <p:cNvSpPr>
            <a:spLocks/>
          </p:cNvSpPr>
          <p:nvPr/>
        </p:nvSpPr>
        <p:spPr bwMode="auto">
          <a:xfrm>
            <a:off x="2278627" y="4321239"/>
            <a:ext cx="629018" cy="264457"/>
          </a:xfrm>
          <a:prstGeom prst="accentCallout1">
            <a:avLst>
              <a:gd name="adj1" fmla="val 51583"/>
              <a:gd name="adj2" fmla="val 103456"/>
              <a:gd name="adj3" fmla="val -2776"/>
              <a:gd name="adj4" fmla="val 1339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DAR</a:t>
            </a:r>
          </a:p>
        </p:txBody>
      </p:sp>
      <p:sp>
        <p:nvSpPr>
          <p:cNvPr id="23" name="Curved Down Arrow 2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4" name="Curved Down Arrow 23"/>
          <p:cNvSpPr/>
          <p:nvPr/>
        </p:nvSpPr>
        <p:spPr>
          <a:xfrm rot="17939347">
            <a:off x="853319" y="4119066"/>
            <a:ext cx="891779" cy="349937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25" name="AutoShape 43"/>
          <p:cNvSpPr>
            <a:spLocks/>
          </p:cNvSpPr>
          <p:nvPr/>
        </p:nvSpPr>
        <p:spPr bwMode="auto">
          <a:xfrm>
            <a:off x="232288" y="3720135"/>
            <a:ext cx="745658" cy="448664"/>
          </a:xfrm>
          <a:prstGeom prst="accentCallout1">
            <a:avLst>
              <a:gd name="adj1" fmla="val 89141"/>
              <a:gd name="adj2" fmla="val 102704"/>
              <a:gd name="adj3" fmla="val 115261"/>
              <a:gd name="adj4" fmla="val 130921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NS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6" name="AutoShape 43"/>
          <p:cNvSpPr>
            <a:spLocks/>
          </p:cNvSpPr>
          <p:nvPr/>
        </p:nvSpPr>
        <p:spPr bwMode="auto">
          <a:xfrm>
            <a:off x="2888276" y="3197512"/>
            <a:ext cx="629018" cy="227942"/>
          </a:xfrm>
          <a:prstGeom prst="accentCallout1">
            <a:avLst>
              <a:gd name="adj1" fmla="val 62190"/>
              <a:gd name="adj2" fmla="val 103456"/>
              <a:gd name="adj3" fmla="val 90914"/>
              <a:gd name="adj4" fmla="val 133177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DAD</a:t>
            </a:r>
            <a:endParaRPr lang="fr-FR" sz="1400" dirty="0">
              <a:solidFill>
                <a:srgbClr val="4B4B4B"/>
              </a:solidFill>
            </a:endParaRPr>
          </a:p>
        </p:txBody>
      </p:sp>
      <p:sp>
        <p:nvSpPr>
          <p:cNvPr id="27" name="AutoShape 43"/>
          <p:cNvSpPr>
            <a:spLocks/>
          </p:cNvSpPr>
          <p:nvPr/>
        </p:nvSpPr>
        <p:spPr bwMode="auto">
          <a:xfrm>
            <a:off x="90311" y="3134044"/>
            <a:ext cx="991199" cy="461677"/>
          </a:xfrm>
          <a:prstGeom prst="accentCallout1">
            <a:avLst>
              <a:gd name="adj1" fmla="val 56516"/>
              <a:gd name="adj2" fmla="val 104208"/>
              <a:gd name="adj3" fmla="val 129830"/>
              <a:gd name="adj4" fmla="val 181223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NS </a:t>
            </a:r>
            <a:r>
              <a:rPr lang="fr-FR" sz="1400" dirty="0" err="1">
                <a:solidFill>
                  <a:srgbClr val="4B4B4B"/>
                </a:solidFill>
              </a:rPr>
              <a:t>DAD</a:t>
            </a:r>
            <a:endParaRPr lang="fr-FR" sz="1400" dirty="0">
              <a:solidFill>
                <a:srgbClr val="4B4B4B"/>
              </a:solidFill>
            </a:endParaRP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CDFE54-FEC4-EA44-82BA-F5E6BA92F8B9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8AC1FA6-AE19-F847-9743-406BE4593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18" name="TextBox 17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40392872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pic>
          <p:nvPicPr>
            <p:cNvPr id="2560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719" y="1125538"/>
              <a:ext cx="7120881" cy="4799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9594" y="3832785"/>
              <a:ext cx="114617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IPv6 ND Registration and Proxy for NS </a:t>
            </a:r>
            <a:r>
              <a:rPr lang="en-US" dirty="0" err="1"/>
              <a:t>ARO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435566" y="1916693"/>
            <a:ext cx="3527905" cy="903365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r-FR" sz="1200" dirty="0">
                <a:solidFill>
                  <a:srgbClr val="4B4B4B"/>
                </a:solidFill>
              </a:rPr>
              <a:t>NA(</a:t>
            </a:r>
            <a:r>
              <a:rPr lang="fr-FR" sz="1200" dirty="0" err="1">
                <a:solidFill>
                  <a:srgbClr val="4B4B4B"/>
                </a:solidFill>
              </a:rPr>
              <a:t>ARO</a:t>
            </a:r>
            <a:r>
              <a:rPr lang="fr-FR" sz="1200" dirty="0">
                <a:solidFill>
                  <a:srgbClr val="4B4B4B"/>
                </a:solidFill>
              </a:rPr>
              <a:t>) or DAC message carry </a:t>
            </a:r>
            <a:r>
              <a:rPr lang="fr-FR" sz="1200" dirty="0" err="1">
                <a:solidFill>
                  <a:srgbClr val="4B4B4B"/>
                </a:solidFill>
              </a:rPr>
              <a:t>succeful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completion</a:t>
            </a:r>
            <a:r>
              <a:rPr lang="fr-FR" sz="1200" dirty="0">
                <a:solidFill>
                  <a:srgbClr val="4B4B4B"/>
                </a:solidFill>
              </a:rPr>
              <a:t> if </a:t>
            </a:r>
            <a:r>
              <a:rPr lang="fr-FR" sz="1200" dirty="0" err="1">
                <a:solidFill>
                  <a:srgbClr val="4B4B4B"/>
                </a:solidFill>
              </a:rPr>
              <a:t>DAD</a:t>
            </a:r>
            <a:r>
              <a:rPr lang="fr-FR" sz="1200" dirty="0">
                <a:solidFill>
                  <a:srgbClr val="4B4B4B"/>
                </a:solidFill>
              </a:rPr>
              <a:t> times out.</a:t>
            </a:r>
          </a:p>
          <a:p>
            <a:pPr>
              <a:defRPr/>
            </a:pPr>
            <a:r>
              <a:rPr lang="fr-FR" sz="1200" dirty="0">
                <a:solidFill>
                  <a:srgbClr val="4B4B4B"/>
                </a:solidFill>
              </a:rPr>
              <a:t>NA(</a:t>
            </a:r>
            <a:r>
              <a:rPr lang="fr-FR" sz="1200" dirty="0" err="1">
                <a:solidFill>
                  <a:srgbClr val="4B4B4B"/>
                </a:solidFill>
              </a:rPr>
              <a:t>Override</a:t>
            </a:r>
            <a:r>
              <a:rPr lang="fr-FR" sz="1200" dirty="0">
                <a:solidFill>
                  <a:srgbClr val="4B4B4B"/>
                </a:solidFill>
              </a:rPr>
              <a:t>) </a:t>
            </a:r>
            <a:r>
              <a:rPr lang="fr-FR" sz="1200" dirty="0" err="1">
                <a:solidFill>
                  <a:srgbClr val="4B4B4B"/>
                </a:solidFill>
              </a:rPr>
              <a:t>is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optional</a:t>
            </a:r>
            <a:r>
              <a:rPr lang="fr-FR" sz="1200" dirty="0">
                <a:solidFill>
                  <a:srgbClr val="4B4B4B"/>
                </a:solidFill>
              </a:rPr>
              <a:t> to clean up </a:t>
            </a:r>
            <a:r>
              <a:rPr lang="fr-FR" sz="1200" dirty="0" err="1">
                <a:solidFill>
                  <a:srgbClr val="4B4B4B"/>
                </a:solidFill>
              </a:rPr>
              <a:t>ND</a:t>
            </a:r>
            <a:r>
              <a:rPr lang="fr-FR" sz="1200" dirty="0">
                <a:solidFill>
                  <a:srgbClr val="4B4B4B"/>
                </a:solidFill>
              </a:rPr>
              <a:t> cache </a:t>
            </a:r>
            <a:r>
              <a:rPr lang="fr-FR" sz="1200" dirty="0" err="1">
                <a:solidFill>
                  <a:srgbClr val="4B4B4B"/>
                </a:solidFill>
              </a:rPr>
              <a:t>stale</a:t>
            </a:r>
            <a:r>
              <a:rPr lang="fr-FR" sz="1200" dirty="0">
                <a:solidFill>
                  <a:srgbClr val="4B4B4B"/>
                </a:solidFill>
              </a:rPr>
              <a:t> states, </a:t>
            </a:r>
            <a:r>
              <a:rPr lang="fr-FR" sz="1200" dirty="0" err="1">
                <a:solidFill>
                  <a:srgbClr val="4B4B4B"/>
                </a:solidFill>
              </a:rPr>
              <a:t>e.g</a:t>
            </a:r>
            <a:r>
              <a:rPr lang="fr-FR" sz="1200" dirty="0">
                <a:solidFill>
                  <a:srgbClr val="4B4B4B"/>
                </a:solidFill>
              </a:rPr>
              <a:t>. if node </a:t>
            </a:r>
            <a:r>
              <a:rPr lang="fr-FR" sz="1200" dirty="0" err="1">
                <a:solidFill>
                  <a:srgbClr val="4B4B4B"/>
                </a:solidFill>
              </a:rPr>
              <a:t>moved</a:t>
            </a:r>
            <a:r>
              <a:rPr lang="fr-FR" sz="1200" dirty="0">
                <a:solidFill>
                  <a:srgbClr val="4B4B4B"/>
                </a:solidFill>
              </a:rPr>
              <a:t>.</a:t>
            </a:r>
          </a:p>
          <a:p>
            <a:pPr>
              <a:defRPr/>
            </a:pPr>
            <a:endParaRPr lang="fr-FR" sz="1200" dirty="0">
              <a:solidFill>
                <a:srgbClr val="4B4B4B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1572565" flipH="1" flipV="1">
            <a:off x="3484949" y="4779237"/>
            <a:ext cx="304989" cy="13916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 rot="16200000" flipH="1">
            <a:off x="2789993" y="4338346"/>
            <a:ext cx="949411" cy="29361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2" name="AutoShape 43"/>
          <p:cNvSpPr>
            <a:spLocks/>
          </p:cNvSpPr>
          <p:nvPr/>
        </p:nvSpPr>
        <p:spPr bwMode="auto">
          <a:xfrm>
            <a:off x="2278627" y="4321239"/>
            <a:ext cx="629018" cy="264457"/>
          </a:xfrm>
          <a:prstGeom prst="accentCallout1">
            <a:avLst>
              <a:gd name="adj1" fmla="val 51583"/>
              <a:gd name="adj2" fmla="val 103456"/>
              <a:gd name="adj3" fmla="val -2776"/>
              <a:gd name="adj4" fmla="val 1339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DAC</a:t>
            </a:r>
          </a:p>
        </p:txBody>
      </p:sp>
      <p:sp>
        <p:nvSpPr>
          <p:cNvPr id="23" name="Curved Down Arrow 2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4" name="Curved Down Arrow 23"/>
          <p:cNvSpPr/>
          <p:nvPr/>
        </p:nvSpPr>
        <p:spPr>
          <a:xfrm rot="8020724" flipV="1">
            <a:off x="956420" y="4174216"/>
            <a:ext cx="891779" cy="32196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5" name="AutoShape 43"/>
          <p:cNvSpPr>
            <a:spLocks/>
          </p:cNvSpPr>
          <p:nvPr/>
        </p:nvSpPr>
        <p:spPr bwMode="auto">
          <a:xfrm>
            <a:off x="348928" y="3720135"/>
            <a:ext cx="629018" cy="448664"/>
          </a:xfrm>
          <a:prstGeom prst="accentCallout1">
            <a:avLst>
              <a:gd name="adj1" fmla="val 89141"/>
              <a:gd name="adj2" fmla="val 102704"/>
              <a:gd name="adj3" fmla="val 115261"/>
              <a:gd name="adj4" fmla="val 130921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NA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16" name="AutoShape 43"/>
          <p:cNvSpPr>
            <a:spLocks/>
          </p:cNvSpPr>
          <p:nvPr/>
        </p:nvSpPr>
        <p:spPr bwMode="auto">
          <a:xfrm>
            <a:off x="348927" y="3009243"/>
            <a:ext cx="836150" cy="491790"/>
          </a:xfrm>
          <a:prstGeom prst="accentCallout1">
            <a:avLst>
              <a:gd name="adj1" fmla="val 56516"/>
              <a:gd name="adj2" fmla="val 104208"/>
              <a:gd name="adj3" fmla="val 137724"/>
              <a:gd name="adj4" fmla="val 177830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Optional</a:t>
            </a:r>
            <a:r>
              <a:rPr lang="fr-FR" sz="1400" dirty="0">
                <a:solidFill>
                  <a:srgbClr val="4B4B4B"/>
                </a:solidFill>
              </a:rPr>
              <a:t> NA(O)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3D912C-8ACE-9245-B9EC-E5E0BFCE70B2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BF6FBAF-D39B-6F45-9298-F9AB8FA2B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18" name="TextBox 17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323908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4729" y="1198283"/>
            <a:ext cx="6858000" cy="1790700"/>
          </a:xfrm>
        </p:spPr>
        <p:txBody>
          <a:bodyPr/>
          <a:lstStyle/>
          <a:p>
            <a:r>
              <a:rPr lang="en-US" dirty="0"/>
              <a:t>IPv6 ND proxy references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5352" y="3669969"/>
            <a:ext cx="6858000" cy="2427688"/>
          </a:xfrm>
        </p:spPr>
        <p:txBody>
          <a:bodyPr/>
          <a:lstStyle/>
          <a:p>
            <a:pPr algn="l"/>
            <a:r>
              <a:rPr lang="en-US" sz="1800" dirty="0">
                <a:hlinkClick r:id="rId2"/>
              </a:rPr>
              <a:t>https://datatracker.ietf.org/doc/draft-ietf-6lo-rfc6775-update/</a:t>
            </a:r>
            <a:endParaRPr lang="en-US" sz="1800" dirty="0"/>
          </a:p>
          <a:p>
            <a:pPr algn="l"/>
            <a:r>
              <a:rPr lang="en-US" sz="1800" dirty="0">
                <a:hlinkClick r:id="rId3"/>
              </a:rPr>
              <a:t>https://datatracker.ietf.org/doc/draft-ietf-6lo-backbone-router/</a:t>
            </a:r>
            <a:endParaRPr lang="en-US" sz="1800" dirty="0"/>
          </a:p>
          <a:p>
            <a:pPr algn="l"/>
            <a:r>
              <a:rPr lang="en-US" sz="1800" dirty="0">
                <a:hlinkClick r:id="rId4"/>
              </a:rPr>
              <a:t>https://datatracker.ietf.org/doc/draft-ietf-6lo-ap-nd/</a:t>
            </a:r>
            <a:r>
              <a:rPr lang="en-US" sz="1800" dirty="0"/>
              <a:t> </a:t>
            </a:r>
          </a:p>
          <a:p>
            <a:pPr algn="l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45994" y="5497582"/>
            <a:ext cx="1559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Pascal Thubert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FF47DB9-4BC8-7945-8017-CF2560D6E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9599054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4728" y="3936228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191" y="3873320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IPv6 ND Proxy for RPL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435566" y="1916693"/>
            <a:ext cx="3527905" cy="699989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4B4B4B"/>
                </a:solidFill>
              </a:rPr>
              <a:t>The BR maintains a route to the </a:t>
            </a:r>
            <a:r>
              <a:rPr lang="en-US" sz="1200" dirty="0" err="1">
                <a:solidFill>
                  <a:srgbClr val="4B4B4B"/>
                </a:solidFill>
              </a:rPr>
              <a:t>WSN</a:t>
            </a:r>
            <a:r>
              <a:rPr lang="en-US" sz="1200" dirty="0">
                <a:solidFill>
                  <a:srgbClr val="4B4B4B"/>
                </a:solidFill>
              </a:rPr>
              <a:t> node for the DAO Lifetime over instance </a:t>
            </a:r>
            <a:r>
              <a:rPr lang="en-US" sz="1200" dirty="0" err="1">
                <a:solidFill>
                  <a:srgbClr val="4B4B4B"/>
                </a:solidFill>
              </a:rPr>
              <a:t>VRF</a:t>
            </a:r>
            <a:r>
              <a:rPr lang="en-US" sz="1200" dirty="0">
                <a:solidFill>
                  <a:srgbClr val="4B4B4B"/>
                </a:solidFill>
              </a:rPr>
              <a:t>. </a:t>
            </a:r>
            <a:r>
              <a:rPr lang="en-US" sz="1200" dirty="0" err="1">
                <a:solidFill>
                  <a:srgbClr val="4B4B4B"/>
                </a:solidFill>
              </a:rPr>
              <a:t>VFR</a:t>
            </a:r>
            <a:r>
              <a:rPr lang="en-US" sz="1200" dirty="0">
                <a:solidFill>
                  <a:srgbClr val="4B4B4B"/>
                </a:solidFill>
              </a:rPr>
              <a:t> may be mapped onto a VLAN on the backbone.</a:t>
            </a:r>
          </a:p>
          <a:p>
            <a:pPr>
              <a:defRPr/>
            </a:pPr>
            <a:endParaRPr lang="fr-FR" sz="1200" dirty="0">
              <a:solidFill>
                <a:srgbClr val="4B4B4B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4960655" flipH="1">
            <a:off x="3443868" y="4713591"/>
            <a:ext cx="249631" cy="13136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8" name="Curved Down Arrow 27"/>
          <p:cNvSpPr/>
          <p:nvPr/>
        </p:nvSpPr>
        <p:spPr>
          <a:xfrm rot="17110330">
            <a:off x="2871064" y="4152201"/>
            <a:ext cx="629173" cy="26572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9" name="Curved Down Arrow 28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348928" y="3720135"/>
            <a:ext cx="629018" cy="448664"/>
          </a:xfrm>
          <a:prstGeom prst="accentCallout1">
            <a:avLst>
              <a:gd name="adj1" fmla="val 58570"/>
              <a:gd name="adj2" fmla="val 99697"/>
              <a:gd name="adj3" fmla="val 97340"/>
              <a:gd name="adj4" fmla="val 137688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RPL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DAO</a:t>
            </a:r>
          </a:p>
        </p:txBody>
      </p:sp>
      <p:sp>
        <p:nvSpPr>
          <p:cNvPr id="31" name="Curved Down Arrow 30"/>
          <p:cNvSpPr/>
          <p:nvPr/>
        </p:nvSpPr>
        <p:spPr>
          <a:xfrm rot="1420547" flipH="1">
            <a:off x="3281760" y="4489643"/>
            <a:ext cx="249631" cy="13136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2" name="Down Arrow 31"/>
          <p:cNvSpPr/>
          <p:nvPr/>
        </p:nvSpPr>
        <p:spPr>
          <a:xfrm rot="933249">
            <a:off x="3281698" y="4122293"/>
            <a:ext cx="206321" cy="470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3" name="Curved Down Arrow 3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5" name="Curved Down Arrow 34"/>
          <p:cNvSpPr/>
          <p:nvPr/>
        </p:nvSpPr>
        <p:spPr>
          <a:xfrm rot="18868056">
            <a:off x="3235926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6" name="Down Arrow 35"/>
          <p:cNvSpPr/>
          <p:nvPr/>
        </p:nvSpPr>
        <p:spPr>
          <a:xfrm rot="2694275">
            <a:off x="1396125" y="4160754"/>
            <a:ext cx="206321" cy="602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7" name="AutoShape 43"/>
          <p:cNvSpPr>
            <a:spLocks/>
          </p:cNvSpPr>
          <p:nvPr/>
        </p:nvSpPr>
        <p:spPr bwMode="auto">
          <a:xfrm>
            <a:off x="270783" y="4258542"/>
            <a:ext cx="694175" cy="485414"/>
          </a:xfrm>
          <a:prstGeom prst="accentCallout1">
            <a:avLst>
              <a:gd name="adj1" fmla="val 34529"/>
              <a:gd name="adj2" fmla="val 102704"/>
              <a:gd name="adj3" fmla="val 37456"/>
              <a:gd name="adj4" fmla="val 1668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Host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Route</a:t>
            </a:r>
          </a:p>
        </p:txBody>
      </p:sp>
      <p:sp>
        <p:nvSpPr>
          <p:cNvPr id="23" name="AutoShape 43"/>
          <p:cNvSpPr>
            <a:spLocks/>
          </p:cNvSpPr>
          <p:nvPr/>
        </p:nvSpPr>
        <p:spPr bwMode="auto">
          <a:xfrm>
            <a:off x="348927" y="3009243"/>
            <a:ext cx="836150" cy="491790"/>
          </a:xfrm>
          <a:prstGeom prst="accentCallout1">
            <a:avLst>
              <a:gd name="adj1" fmla="val 56516"/>
              <a:gd name="adj2" fmla="val 104208"/>
              <a:gd name="adj3" fmla="val 137724"/>
              <a:gd name="adj4" fmla="val 177830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Optional</a:t>
            </a:r>
            <a:r>
              <a:rPr lang="fr-FR" sz="1400" dirty="0">
                <a:solidFill>
                  <a:srgbClr val="4B4B4B"/>
                </a:solidFill>
              </a:rPr>
              <a:t> NA(O)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908372C-9823-9A49-9BB7-FD3B1226B7A2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3D490601-D8CF-DA44-9B57-C5E52291D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24" name="TextBox 23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12771486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40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07" t="6016" r="7371" b="-1"/>
            <a:stretch/>
          </p:blipFill>
          <p:spPr bwMode="auto">
            <a:xfrm>
              <a:off x="5071241" y="3762167"/>
              <a:ext cx="1128811" cy="550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07" t="6016" r="7371" b="-1"/>
            <a:stretch/>
          </p:blipFill>
          <p:spPr bwMode="auto">
            <a:xfrm>
              <a:off x="7012505" y="3710211"/>
              <a:ext cx="1128811" cy="550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RPL over the backbone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435566" y="1916693"/>
            <a:ext cx="3527905" cy="699989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4B4B4B"/>
                </a:solidFill>
              </a:rPr>
              <a:t>The BBR maintains a route to the WSN node for the DAO Lifetime over instance VRF that is continued with RPL over backbone.</a:t>
            </a:r>
          </a:p>
          <a:p>
            <a:pPr>
              <a:defRPr/>
            </a:pPr>
            <a:endParaRPr lang="fr-FR" sz="1200" dirty="0">
              <a:solidFill>
                <a:srgbClr val="4B4B4B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4960655" flipH="1">
            <a:off x="3443868" y="4713591"/>
            <a:ext cx="249631" cy="13136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8" name="Curved Down Arrow 27"/>
          <p:cNvSpPr/>
          <p:nvPr/>
        </p:nvSpPr>
        <p:spPr>
          <a:xfrm rot="17110330">
            <a:off x="2871064" y="4152201"/>
            <a:ext cx="629173" cy="26572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9" name="Curved Down Arrow 28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348928" y="3720135"/>
            <a:ext cx="629018" cy="448664"/>
          </a:xfrm>
          <a:prstGeom prst="accentCallout1">
            <a:avLst>
              <a:gd name="adj1" fmla="val 58570"/>
              <a:gd name="adj2" fmla="val 99697"/>
              <a:gd name="adj3" fmla="val 97340"/>
              <a:gd name="adj4" fmla="val 137688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RPL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DAO</a:t>
            </a:r>
          </a:p>
        </p:txBody>
      </p:sp>
      <p:sp>
        <p:nvSpPr>
          <p:cNvPr id="31" name="Curved Down Arrow 30"/>
          <p:cNvSpPr/>
          <p:nvPr/>
        </p:nvSpPr>
        <p:spPr>
          <a:xfrm rot="1420547" flipH="1">
            <a:off x="3281760" y="4489643"/>
            <a:ext cx="249631" cy="13136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2" name="Down Arrow 31"/>
          <p:cNvSpPr/>
          <p:nvPr/>
        </p:nvSpPr>
        <p:spPr>
          <a:xfrm rot="933249">
            <a:off x="3281698" y="4122293"/>
            <a:ext cx="206321" cy="470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3" name="Curved Down Arrow 32"/>
          <p:cNvSpPr/>
          <p:nvPr/>
        </p:nvSpPr>
        <p:spPr>
          <a:xfrm rot="18868056">
            <a:off x="1410080" y="3079390"/>
            <a:ext cx="1511388" cy="51146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4" name="AutoShape 43"/>
          <p:cNvSpPr>
            <a:spLocks/>
          </p:cNvSpPr>
          <p:nvPr/>
        </p:nvSpPr>
        <p:spPr bwMode="auto">
          <a:xfrm>
            <a:off x="425426" y="2824214"/>
            <a:ext cx="914295" cy="279528"/>
          </a:xfrm>
          <a:prstGeom prst="accentCallout1">
            <a:avLst>
              <a:gd name="adj1" fmla="val 56516"/>
              <a:gd name="adj2" fmla="val 104208"/>
              <a:gd name="adj3" fmla="val 123298"/>
              <a:gd name="adj4" fmla="val 167484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RPL DAO</a:t>
            </a:r>
          </a:p>
        </p:txBody>
      </p:sp>
      <p:sp>
        <p:nvSpPr>
          <p:cNvPr id="35" name="Curved Down Arrow 34"/>
          <p:cNvSpPr/>
          <p:nvPr/>
        </p:nvSpPr>
        <p:spPr>
          <a:xfrm rot="13928026" flipV="1">
            <a:off x="2746043" y="3063150"/>
            <a:ext cx="1277628" cy="440530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6" name="Down Arrow 35"/>
          <p:cNvSpPr/>
          <p:nvPr/>
        </p:nvSpPr>
        <p:spPr>
          <a:xfrm rot="2694275">
            <a:off x="1396125" y="4160754"/>
            <a:ext cx="206321" cy="602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7" name="AutoShape 43"/>
          <p:cNvSpPr>
            <a:spLocks/>
          </p:cNvSpPr>
          <p:nvPr/>
        </p:nvSpPr>
        <p:spPr bwMode="auto">
          <a:xfrm>
            <a:off x="270783" y="4258542"/>
            <a:ext cx="694175" cy="485414"/>
          </a:xfrm>
          <a:prstGeom prst="accentCallout1">
            <a:avLst>
              <a:gd name="adj1" fmla="val 34529"/>
              <a:gd name="adj2" fmla="val 102704"/>
              <a:gd name="adj3" fmla="val 37456"/>
              <a:gd name="adj4" fmla="val 1668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Host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Route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92BDA83-C98A-E848-8666-B09B267FC306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75A0EB84-29E2-A848-82F7-3152CCCE2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23" name="TextBox 22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9910211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pic>
          <p:nvPicPr>
            <p:cNvPr id="2560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719" y="1125538"/>
              <a:ext cx="7120881" cy="4799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7044" y="3924243"/>
              <a:ext cx="114617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Duplication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6603791" y="1273459"/>
            <a:ext cx="1697946" cy="1584341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DAD option has: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Unique ID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TID</a:t>
            </a:r>
            <a:r>
              <a:rPr lang="en-US" sz="1200" dirty="0">
                <a:solidFill>
                  <a:srgbClr val="4B4B4B"/>
                </a:solidFill>
              </a:rPr>
              <a:t> (</a:t>
            </a:r>
            <a:r>
              <a:rPr lang="en-US" sz="1200" dirty="0" err="1">
                <a:solidFill>
                  <a:srgbClr val="4B4B4B"/>
                </a:solidFill>
              </a:rPr>
              <a:t>SeqNum</a:t>
            </a:r>
            <a:r>
              <a:rPr lang="en-US" sz="1200" dirty="0">
                <a:solidFill>
                  <a:srgbClr val="4B4B4B"/>
                </a:solidFill>
              </a:rPr>
              <a:t>)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Defend with NA if: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Different </a:t>
            </a:r>
            <a:r>
              <a:rPr lang="en-US" sz="1200" dirty="0" err="1">
                <a:solidFill>
                  <a:srgbClr val="4B4B4B"/>
                </a:solidFill>
              </a:rPr>
              <a:t>OUID</a:t>
            </a: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Newer </a:t>
            </a:r>
            <a:r>
              <a:rPr lang="en-US" sz="1200" dirty="0" err="1">
                <a:solidFill>
                  <a:srgbClr val="4B4B4B"/>
                </a:solidFill>
              </a:rPr>
              <a:t>TID</a:t>
            </a: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20" name="AutoShape 43"/>
          <p:cNvSpPr>
            <a:spLocks/>
          </p:cNvSpPr>
          <p:nvPr/>
        </p:nvSpPr>
        <p:spPr bwMode="auto">
          <a:xfrm>
            <a:off x="79022" y="3134044"/>
            <a:ext cx="1002488" cy="461677"/>
          </a:xfrm>
          <a:prstGeom prst="accentCallout1">
            <a:avLst>
              <a:gd name="adj1" fmla="val 56516"/>
              <a:gd name="adj2" fmla="val 104208"/>
              <a:gd name="adj3" fmla="val 129830"/>
              <a:gd name="adj4" fmla="val 181223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NS </a:t>
            </a:r>
            <a:r>
              <a:rPr lang="fr-FR" sz="1400" dirty="0" err="1">
                <a:solidFill>
                  <a:srgbClr val="4B4B4B"/>
                </a:solidFill>
              </a:rPr>
              <a:t>DAD</a:t>
            </a:r>
            <a:endParaRPr lang="fr-FR" sz="1400" dirty="0">
              <a:solidFill>
                <a:srgbClr val="4B4B4B"/>
              </a:solidFill>
            </a:endParaRP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3" name="Curved Down Arrow 2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4" name="Curved Down Arrow 23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25" name="AutoShape 43"/>
          <p:cNvSpPr>
            <a:spLocks/>
          </p:cNvSpPr>
          <p:nvPr/>
        </p:nvSpPr>
        <p:spPr bwMode="auto">
          <a:xfrm>
            <a:off x="3742761" y="3527621"/>
            <a:ext cx="1049984" cy="309311"/>
          </a:xfrm>
          <a:prstGeom prst="accentCallout1">
            <a:avLst>
              <a:gd name="adj1" fmla="val 40649"/>
              <a:gd name="adj2" fmla="val -4818"/>
              <a:gd name="adj3" fmla="val 48849"/>
              <a:gd name="adj4" fmla="val -24351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400" dirty="0">
                <a:solidFill>
                  <a:srgbClr val="4B4B4B"/>
                </a:solidFill>
              </a:rPr>
              <a:t>NA 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16" name="Curved Down Arrow 15"/>
          <p:cNvSpPr/>
          <p:nvPr/>
        </p:nvSpPr>
        <p:spPr>
          <a:xfrm rot="10800000" flipV="1">
            <a:off x="2078909" y="3453831"/>
            <a:ext cx="1462583" cy="465699"/>
          </a:xfrm>
          <a:prstGeom prst="curvedDownArrow">
            <a:avLst>
              <a:gd name="adj1" fmla="val 7183"/>
              <a:gd name="adj2" fmla="val 13069"/>
              <a:gd name="adj3" fmla="val 261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17" name="AutoShape 43"/>
          <p:cNvSpPr>
            <a:spLocks/>
          </p:cNvSpPr>
          <p:nvPr/>
        </p:nvSpPr>
        <p:spPr bwMode="auto">
          <a:xfrm>
            <a:off x="214489" y="3720135"/>
            <a:ext cx="763457" cy="448664"/>
          </a:xfrm>
          <a:prstGeom prst="accentCallout1">
            <a:avLst>
              <a:gd name="adj1" fmla="val 89141"/>
              <a:gd name="adj2" fmla="val 102704"/>
              <a:gd name="adj3" fmla="val 115261"/>
              <a:gd name="adj4" fmla="val 130921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NS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18" name="Oval 17"/>
          <p:cNvSpPr/>
          <p:nvPr/>
        </p:nvSpPr>
        <p:spPr>
          <a:xfrm>
            <a:off x="6745681" y="2286109"/>
            <a:ext cx="1449569" cy="2217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298" y="3731840"/>
            <a:ext cx="859631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844A589-48F5-6B4C-A50A-49EE173012E0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0CAB32E0-C125-E244-94CD-A80680789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22" name="TextBox 21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23438627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pic>
          <p:nvPicPr>
            <p:cNvPr id="2560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719" y="1125538"/>
              <a:ext cx="7120881" cy="4799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9474" y="3832785"/>
              <a:ext cx="114617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Duplication (2)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6603791" y="1273459"/>
            <a:ext cx="1697946" cy="1584341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DAD option has: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Unique ID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TID</a:t>
            </a:r>
            <a:r>
              <a:rPr lang="en-US" sz="1200" dirty="0">
                <a:solidFill>
                  <a:srgbClr val="4B4B4B"/>
                </a:solidFill>
              </a:rPr>
              <a:t> (</a:t>
            </a:r>
            <a:r>
              <a:rPr lang="en-US" sz="1200" dirty="0" err="1">
                <a:solidFill>
                  <a:srgbClr val="4B4B4B"/>
                </a:solidFill>
              </a:rPr>
              <a:t>SeqNum</a:t>
            </a:r>
            <a:r>
              <a:rPr lang="en-US" sz="1200" dirty="0">
                <a:solidFill>
                  <a:srgbClr val="4B4B4B"/>
                </a:solidFill>
              </a:rPr>
              <a:t>)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Defend with NA if: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Different </a:t>
            </a:r>
            <a:r>
              <a:rPr lang="en-US" sz="1200" dirty="0" err="1">
                <a:solidFill>
                  <a:srgbClr val="4B4B4B"/>
                </a:solidFill>
              </a:rPr>
              <a:t>OUID</a:t>
            </a: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Newer </a:t>
            </a:r>
            <a:r>
              <a:rPr lang="en-US" sz="1200" dirty="0" err="1">
                <a:solidFill>
                  <a:srgbClr val="4B4B4B"/>
                </a:solidFill>
              </a:rPr>
              <a:t>TID</a:t>
            </a: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1572565" flipV="1">
            <a:off x="3459833" y="4810697"/>
            <a:ext cx="393780" cy="16168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 rot="16200000">
            <a:off x="2833103" y="4300203"/>
            <a:ext cx="891778" cy="322196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rot="18868056">
            <a:off x="3246125" y="3481432"/>
            <a:ext cx="891778" cy="32219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22" name="AutoShape 43"/>
          <p:cNvSpPr>
            <a:spLocks/>
          </p:cNvSpPr>
          <p:nvPr/>
        </p:nvSpPr>
        <p:spPr bwMode="auto">
          <a:xfrm>
            <a:off x="2278627" y="4321239"/>
            <a:ext cx="690252" cy="264457"/>
          </a:xfrm>
          <a:prstGeom prst="accentCallout1">
            <a:avLst>
              <a:gd name="adj1" fmla="val 51583"/>
              <a:gd name="adj2" fmla="val 103456"/>
              <a:gd name="adj3" fmla="val -2776"/>
              <a:gd name="adj4" fmla="val 1339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DAR</a:t>
            </a:r>
          </a:p>
        </p:txBody>
      </p:sp>
      <p:sp>
        <p:nvSpPr>
          <p:cNvPr id="25" name="AutoShape 43"/>
          <p:cNvSpPr>
            <a:spLocks/>
          </p:cNvSpPr>
          <p:nvPr/>
        </p:nvSpPr>
        <p:spPr bwMode="auto">
          <a:xfrm>
            <a:off x="6173392" y="3507508"/>
            <a:ext cx="690252" cy="448664"/>
          </a:xfrm>
          <a:prstGeom prst="accentCallout1">
            <a:avLst>
              <a:gd name="adj1" fmla="val 40649"/>
              <a:gd name="adj2" fmla="val -4818"/>
              <a:gd name="adj3" fmla="val 63607"/>
              <a:gd name="adj4" fmla="val -17209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400" dirty="0">
                <a:solidFill>
                  <a:srgbClr val="4B4B4B"/>
                </a:solidFill>
              </a:rPr>
              <a:t>NA</a:t>
            </a:r>
          </a:p>
          <a:p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6" name="AutoShape 43"/>
          <p:cNvSpPr>
            <a:spLocks/>
          </p:cNvSpPr>
          <p:nvPr/>
        </p:nvSpPr>
        <p:spPr bwMode="auto">
          <a:xfrm>
            <a:off x="2888276" y="3197512"/>
            <a:ext cx="690252" cy="227942"/>
          </a:xfrm>
          <a:prstGeom prst="accentCallout1">
            <a:avLst>
              <a:gd name="adj1" fmla="val 62190"/>
              <a:gd name="adj2" fmla="val 103456"/>
              <a:gd name="adj3" fmla="val 90914"/>
              <a:gd name="adj4" fmla="val 133177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DAD</a:t>
            </a:r>
            <a:endParaRPr lang="fr-FR" sz="1400" dirty="0">
              <a:solidFill>
                <a:srgbClr val="4B4B4B"/>
              </a:solidFill>
            </a:endParaRPr>
          </a:p>
        </p:txBody>
      </p:sp>
      <p:sp>
        <p:nvSpPr>
          <p:cNvPr id="16" name="Curved Down Arrow 15"/>
          <p:cNvSpPr/>
          <p:nvPr/>
        </p:nvSpPr>
        <p:spPr>
          <a:xfrm rot="10800000" flipV="1">
            <a:off x="3639696" y="3421651"/>
            <a:ext cx="1604963" cy="574022"/>
          </a:xfrm>
          <a:prstGeom prst="curvedDownArrow">
            <a:avLst>
              <a:gd name="adj1" fmla="val 7183"/>
              <a:gd name="adj2" fmla="val 13069"/>
              <a:gd name="adj3" fmla="val 200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745681" y="2286109"/>
            <a:ext cx="1449569" cy="2217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ECA2CF-E0FC-1E4C-B926-A04D91255C17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3B36B3E8-72BC-C443-842F-8842C4047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19" name="TextBox 18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40720820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4728" y="3936228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191" y="3873320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524" y="3860556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Mobility</a:t>
            </a:r>
            <a:endParaRPr lang="en-US" sz="1500" dirty="0"/>
          </a:p>
        </p:txBody>
      </p:sp>
      <p:sp>
        <p:nvSpPr>
          <p:cNvPr id="29" name="Curved Down Arrow 28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6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348928" y="3720135"/>
            <a:ext cx="629018" cy="448664"/>
          </a:xfrm>
          <a:prstGeom prst="accentCallout1">
            <a:avLst>
              <a:gd name="adj1" fmla="val 58570"/>
              <a:gd name="adj2" fmla="val 99697"/>
              <a:gd name="adj3" fmla="val 97340"/>
              <a:gd name="adj4" fmla="val 137688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600" dirty="0">
                <a:solidFill>
                  <a:srgbClr val="4B4B4B"/>
                </a:solidFill>
              </a:rPr>
              <a:t>RPL</a:t>
            </a:r>
          </a:p>
          <a:p>
            <a:pPr algn="r"/>
            <a:r>
              <a:rPr lang="fr-FR" sz="1600" dirty="0">
                <a:solidFill>
                  <a:srgbClr val="4B4B4B"/>
                </a:solidFill>
              </a:rPr>
              <a:t>DAO</a:t>
            </a:r>
          </a:p>
        </p:txBody>
      </p:sp>
      <p:sp>
        <p:nvSpPr>
          <p:cNvPr id="33" name="Curved Down Arrow 3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4" name="AutoShape 43"/>
          <p:cNvSpPr>
            <a:spLocks/>
          </p:cNvSpPr>
          <p:nvPr/>
        </p:nvSpPr>
        <p:spPr bwMode="auto">
          <a:xfrm>
            <a:off x="270782" y="3103836"/>
            <a:ext cx="914295" cy="491790"/>
          </a:xfrm>
          <a:prstGeom prst="accentCallout1">
            <a:avLst>
              <a:gd name="adj1" fmla="val 56516"/>
              <a:gd name="adj2" fmla="val 104208"/>
              <a:gd name="adj3" fmla="val 123298"/>
              <a:gd name="adj4" fmla="val 167484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Optional</a:t>
            </a:r>
            <a:r>
              <a:rPr lang="fr-FR" sz="1400" dirty="0">
                <a:solidFill>
                  <a:srgbClr val="4B4B4B"/>
                </a:solidFill>
              </a:rPr>
              <a:t> NA(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36" name="Down Arrow 35"/>
          <p:cNvSpPr/>
          <p:nvPr/>
        </p:nvSpPr>
        <p:spPr>
          <a:xfrm rot="2694275">
            <a:off x="1396125" y="4160754"/>
            <a:ext cx="206321" cy="602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7" name="AutoShape 43"/>
          <p:cNvSpPr>
            <a:spLocks/>
          </p:cNvSpPr>
          <p:nvPr/>
        </p:nvSpPr>
        <p:spPr bwMode="auto">
          <a:xfrm>
            <a:off x="270783" y="4258542"/>
            <a:ext cx="694175" cy="485414"/>
          </a:xfrm>
          <a:prstGeom prst="accentCallout1">
            <a:avLst>
              <a:gd name="adj1" fmla="val 34529"/>
              <a:gd name="adj2" fmla="val 102704"/>
              <a:gd name="adj3" fmla="val 37456"/>
              <a:gd name="adj4" fmla="val 1668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600" dirty="0">
                <a:solidFill>
                  <a:srgbClr val="4B4B4B"/>
                </a:solidFill>
              </a:rPr>
              <a:t>Host</a:t>
            </a:r>
          </a:p>
          <a:p>
            <a:pPr algn="r"/>
            <a:r>
              <a:rPr lang="fr-FR" sz="1600" dirty="0">
                <a:solidFill>
                  <a:srgbClr val="4B4B4B"/>
                </a:solidFill>
              </a:rPr>
              <a:t>Route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6603791" y="1273459"/>
            <a:ext cx="1697946" cy="1584341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DAD option has: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Unique ID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TID</a:t>
            </a:r>
            <a:r>
              <a:rPr lang="en-US" sz="1200" dirty="0">
                <a:solidFill>
                  <a:srgbClr val="4B4B4B"/>
                </a:solidFill>
              </a:rPr>
              <a:t> (</a:t>
            </a:r>
            <a:r>
              <a:rPr lang="en-US" sz="1200" dirty="0" err="1">
                <a:solidFill>
                  <a:srgbClr val="4B4B4B"/>
                </a:solidFill>
              </a:rPr>
              <a:t>SeqNum</a:t>
            </a:r>
            <a:r>
              <a:rPr lang="en-US" sz="1200" dirty="0">
                <a:solidFill>
                  <a:srgbClr val="4B4B4B"/>
                </a:solidFill>
              </a:rPr>
              <a:t>)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Defend with NA if: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Different </a:t>
            </a:r>
            <a:r>
              <a:rPr lang="en-US" sz="1200" dirty="0" err="1">
                <a:solidFill>
                  <a:srgbClr val="4B4B4B"/>
                </a:solidFill>
              </a:rPr>
              <a:t>OUID</a:t>
            </a: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Newer </a:t>
            </a:r>
            <a:r>
              <a:rPr lang="en-US" sz="1200" dirty="0" err="1">
                <a:solidFill>
                  <a:srgbClr val="4B4B4B"/>
                </a:solidFill>
              </a:rPr>
              <a:t>TID</a:t>
            </a: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6745681" y="2470559"/>
            <a:ext cx="1449569" cy="2217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5" name="Curved Down Arrow 24"/>
          <p:cNvSpPr/>
          <p:nvPr/>
        </p:nvSpPr>
        <p:spPr>
          <a:xfrm rot="10800000" flipV="1">
            <a:off x="2026489" y="3219870"/>
            <a:ext cx="2964488" cy="790575"/>
          </a:xfrm>
          <a:prstGeom prst="curvedDownArrow">
            <a:avLst>
              <a:gd name="adj1" fmla="val 7183"/>
              <a:gd name="adj2" fmla="val 13069"/>
              <a:gd name="adj3" fmla="val 192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3057929" y="2863875"/>
            <a:ext cx="826826" cy="739378"/>
          </a:xfrm>
          <a:prstGeom prst="mathMultiply">
            <a:avLst>
              <a:gd name="adj1" fmla="val 10477"/>
            </a:avLst>
          </a:prstGeom>
          <a:solidFill>
            <a:schemeClr val="accent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9" name="AutoShape 43"/>
          <p:cNvSpPr>
            <a:spLocks/>
          </p:cNvSpPr>
          <p:nvPr/>
        </p:nvSpPr>
        <p:spPr bwMode="auto">
          <a:xfrm>
            <a:off x="6357848" y="3378921"/>
            <a:ext cx="1456734" cy="448664"/>
          </a:xfrm>
          <a:prstGeom prst="accentCallout1">
            <a:avLst>
              <a:gd name="adj1" fmla="val 40649"/>
              <a:gd name="adj2" fmla="val -4818"/>
              <a:gd name="adj3" fmla="val 81528"/>
              <a:gd name="adj4" fmla="val -97425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800" dirty="0">
                <a:solidFill>
                  <a:srgbClr val="4B4B4B"/>
                </a:solidFill>
              </a:rPr>
              <a:t>NA (</a:t>
            </a:r>
            <a:r>
              <a:rPr lang="fr-FR" sz="1800" dirty="0" err="1">
                <a:solidFill>
                  <a:srgbClr val="4B4B4B"/>
                </a:solidFill>
              </a:rPr>
              <a:t>ARO</a:t>
            </a:r>
            <a:r>
              <a:rPr lang="fr-FR" sz="1800" dirty="0">
                <a:solidFill>
                  <a:srgbClr val="4B4B4B"/>
                </a:solidFill>
              </a:rPr>
              <a:t>) </a:t>
            </a:r>
            <a:r>
              <a:rPr lang="fr-FR" sz="1800" dirty="0" err="1">
                <a:solidFill>
                  <a:srgbClr val="4B4B4B"/>
                </a:solidFill>
              </a:rPr>
              <a:t>with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older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TID</a:t>
            </a:r>
            <a:r>
              <a:rPr lang="fr-FR" sz="1800" dirty="0">
                <a:solidFill>
                  <a:srgbClr val="4B4B4B"/>
                </a:solidFill>
              </a:rPr>
              <a:t> (</a:t>
            </a:r>
            <a:r>
              <a:rPr lang="fr-FR" sz="1800" dirty="0" err="1">
                <a:solidFill>
                  <a:srgbClr val="4B4B4B"/>
                </a:solidFill>
              </a:rPr>
              <a:t>loses</a:t>
            </a:r>
            <a:r>
              <a:rPr lang="fr-FR" sz="1800" dirty="0">
                <a:solidFill>
                  <a:srgbClr val="4B4B4B"/>
                </a:solidFill>
              </a:rPr>
              <a:t>)</a:t>
            </a:r>
          </a:p>
        </p:txBody>
      </p:sp>
      <p:cxnSp>
        <p:nvCxnSpPr>
          <p:cNvPr id="17" name="Elbow Connector 16"/>
          <p:cNvCxnSpPr/>
          <p:nvPr/>
        </p:nvCxnSpPr>
        <p:spPr>
          <a:xfrm rot="10800000">
            <a:off x="1290211" y="4768855"/>
            <a:ext cx="3700766" cy="342392"/>
          </a:xfrm>
          <a:prstGeom prst="bentConnector3">
            <a:avLst/>
          </a:prstGeom>
          <a:ln w="539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03AD6B61-7396-C448-B5B0-65D4F9D0F8BD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68CA13F3-B5E6-6B45-A425-1F2DB771D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31" name="TextBox 30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23367265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4728" y="3936228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191" y="3873320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524" y="3860556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Resolution</a:t>
            </a:r>
            <a:endParaRPr lang="en-US" sz="1500" dirty="0"/>
          </a:p>
        </p:txBody>
      </p:sp>
      <p:sp>
        <p:nvSpPr>
          <p:cNvPr id="5" name="Rectangle 4"/>
          <p:cNvSpPr/>
          <p:nvPr/>
        </p:nvSpPr>
        <p:spPr>
          <a:xfrm>
            <a:off x="6816624" y="3211475"/>
            <a:ext cx="832420" cy="209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29" name="Curved Down Arrow 28"/>
          <p:cNvSpPr/>
          <p:nvPr/>
        </p:nvSpPr>
        <p:spPr>
          <a:xfrm rot="4856058">
            <a:off x="4660324" y="4407726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180622" y="4103238"/>
            <a:ext cx="790965" cy="341811"/>
          </a:xfrm>
          <a:prstGeom prst="accentCallout1">
            <a:avLst>
              <a:gd name="adj1" fmla="val 37815"/>
              <a:gd name="adj2" fmla="val 101047"/>
              <a:gd name="adj3" fmla="val 50957"/>
              <a:gd name="adj4" fmla="val 131673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600" dirty="0" err="1">
                <a:solidFill>
                  <a:srgbClr val="4B4B4B"/>
                </a:solidFill>
              </a:rPr>
              <a:t>Packet</a:t>
            </a:r>
            <a:endParaRPr lang="fr-FR" sz="1600" dirty="0">
              <a:solidFill>
                <a:srgbClr val="4B4B4B"/>
              </a:solidFill>
            </a:endParaRPr>
          </a:p>
        </p:txBody>
      </p:sp>
      <p:sp>
        <p:nvSpPr>
          <p:cNvPr id="33" name="Curved Down Arrow 3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4" name="AutoShape 43"/>
          <p:cNvSpPr>
            <a:spLocks/>
          </p:cNvSpPr>
          <p:nvPr/>
        </p:nvSpPr>
        <p:spPr bwMode="auto">
          <a:xfrm>
            <a:off x="270782" y="3103836"/>
            <a:ext cx="914295" cy="491790"/>
          </a:xfrm>
          <a:prstGeom prst="accentCallout1">
            <a:avLst>
              <a:gd name="adj1" fmla="val 56516"/>
              <a:gd name="adj2" fmla="val 104208"/>
              <a:gd name="adj3" fmla="val 123298"/>
              <a:gd name="adj4" fmla="val 167484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800" dirty="0">
                <a:solidFill>
                  <a:srgbClr val="4B4B4B"/>
                </a:solidFill>
              </a:rPr>
              <a:t>NS</a:t>
            </a:r>
          </a:p>
          <a:p>
            <a:pPr algn="r"/>
            <a:r>
              <a:rPr lang="fr-FR" sz="1800" dirty="0" err="1">
                <a:solidFill>
                  <a:srgbClr val="4B4B4B"/>
                </a:solidFill>
              </a:rPr>
              <a:t>lookup</a:t>
            </a:r>
            <a:endParaRPr lang="fr-FR" sz="1800" dirty="0">
              <a:solidFill>
                <a:srgbClr val="4B4B4B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335" y="3809421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227" y="3764644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70" y="3757511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ounded Rectangle 37"/>
          <p:cNvSpPr/>
          <p:nvPr/>
        </p:nvSpPr>
        <p:spPr bwMode="auto">
          <a:xfrm>
            <a:off x="6173391" y="1691944"/>
            <a:ext cx="1697946" cy="827595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NA </a:t>
            </a:r>
            <a:r>
              <a:rPr lang="en-US" sz="1200" dirty="0" err="1">
                <a:solidFill>
                  <a:srgbClr val="4B4B4B"/>
                </a:solidFill>
              </a:rPr>
              <a:t>ARO</a:t>
            </a:r>
            <a:r>
              <a:rPr lang="en-US" sz="1200" dirty="0">
                <a:solidFill>
                  <a:srgbClr val="4B4B4B"/>
                </a:solidFill>
              </a:rPr>
              <a:t> option has: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Unique ID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TID</a:t>
            </a:r>
            <a:r>
              <a:rPr lang="en-US" sz="1200" dirty="0">
                <a:solidFill>
                  <a:srgbClr val="4B4B4B"/>
                </a:solidFill>
              </a:rPr>
              <a:t> (</a:t>
            </a:r>
            <a:r>
              <a:rPr lang="en-US" sz="1200" dirty="0" err="1">
                <a:solidFill>
                  <a:srgbClr val="4B4B4B"/>
                </a:solidFill>
              </a:rPr>
              <a:t>SeqNum</a:t>
            </a:r>
            <a:r>
              <a:rPr lang="en-US" sz="1200" dirty="0">
                <a:solidFill>
                  <a:srgbClr val="4B4B4B"/>
                </a:solidFill>
              </a:rPr>
              <a:t>)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39" name="Curved Down Arrow 38"/>
          <p:cNvSpPr/>
          <p:nvPr/>
        </p:nvSpPr>
        <p:spPr>
          <a:xfrm rot="10800000" flipV="1">
            <a:off x="1962680" y="3282340"/>
            <a:ext cx="3137079" cy="790575"/>
          </a:xfrm>
          <a:prstGeom prst="curvedDownArrow">
            <a:avLst>
              <a:gd name="adj1" fmla="val 7183"/>
              <a:gd name="adj2" fmla="val 13069"/>
              <a:gd name="adj3" fmla="val 192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40" name="Curved Down Arrow 39"/>
          <p:cNvSpPr/>
          <p:nvPr/>
        </p:nvSpPr>
        <p:spPr>
          <a:xfrm rot="10800000" flipH="1" flipV="1">
            <a:off x="2126492" y="3349732"/>
            <a:ext cx="2865422" cy="703833"/>
          </a:xfrm>
          <a:prstGeom prst="curvedDownArrow">
            <a:avLst>
              <a:gd name="adj1" fmla="val 13273"/>
              <a:gd name="adj2" fmla="val 35257"/>
              <a:gd name="adj3" fmla="val 2626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41" name="Curved Down Arrow 40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42" name="AutoShape 43"/>
          <p:cNvSpPr>
            <a:spLocks/>
          </p:cNvSpPr>
          <p:nvPr/>
        </p:nvSpPr>
        <p:spPr bwMode="auto">
          <a:xfrm>
            <a:off x="6047073" y="3522069"/>
            <a:ext cx="1066459" cy="311119"/>
          </a:xfrm>
          <a:prstGeom prst="accentCallout1">
            <a:avLst>
              <a:gd name="adj1" fmla="val 40649"/>
              <a:gd name="adj2" fmla="val -4818"/>
              <a:gd name="adj3" fmla="val 81528"/>
              <a:gd name="adj4" fmla="val -97425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800" dirty="0">
                <a:solidFill>
                  <a:srgbClr val="4B4B4B"/>
                </a:solidFill>
              </a:rPr>
              <a:t>NA (</a:t>
            </a:r>
            <a:r>
              <a:rPr lang="fr-FR" sz="1800" dirty="0" err="1">
                <a:solidFill>
                  <a:srgbClr val="4B4B4B"/>
                </a:solidFill>
              </a:rPr>
              <a:t>ARO</a:t>
            </a:r>
            <a:r>
              <a:rPr lang="fr-FR" sz="18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3E976E5-47F2-6E40-8982-007C5D3F4B1A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2E49DACF-9D6A-5C4F-AA46-90950331D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31" name="TextBox 30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14458049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4728" y="3936228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191" y="3873320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524" y="3860556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Resolution (2)</a:t>
            </a:r>
            <a:endParaRPr lang="en-US" sz="1500" dirty="0"/>
          </a:p>
        </p:txBody>
      </p:sp>
      <p:sp>
        <p:nvSpPr>
          <p:cNvPr id="34" name="AutoShape 43"/>
          <p:cNvSpPr>
            <a:spLocks/>
          </p:cNvSpPr>
          <p:nvPr/>
        </p:nvSpPr>
        <p:spPr bwMode="auto">
          <a:xfrm>
            <a:off x="3311327" y="1744017"/>
            <a:ext cx="914295" cy="491790"/>
          </a:xfrm>
          <a:prstGeom prst="accentCallout1">
            <a:avLst>
              <a:gd name="adj1" fmla="val 102678"/>
              <a:gd name="adj2" fmla="val 5404"/>
              <a:gd name="adj3" fmla="val 147342"/>
              <a:gd name="adj4" fmla="val 23675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600" dirty="0">
                <a:solidFill>
                  <a:srgbClr val="4B4B4B"/>
                </a:solidFill>
              </a:rPr>
              <a:t>NS</a:t>
            </a:r>
          </a:p>
          <a:p>
            <a:r>
              <a:rPr lang="fr-FR" sz="1600" dirty="0" err="1">
                <a:solidFill>
                  <a:srgbClr val="4B4B4B"/>
                </a:solidFill>
              </a:rPr>
              <a:t>lookup</a:t>
            </a:r>
            <a:endParaRPr lang="fr-FR" sz="1600" dirty="0">
              <a:solidFill>
                <a:srgbClr val="4B4B4B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335" y="3809421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227" y="3764644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70" y="3757511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ounded Rectangle 37"/>
          <p:cNvSpPr/>
          <p:nvPr/>
        </p:nvSpPr>
        <p:spPr bwMode="auto">
          <a:xfrm>
            <a:off x="6173391" y="1691944"/>
            <a:ext cx="1697946" cy="70717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Mixed mode ND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BBR</a:t>
            </a:r>
            <a:r>
              <a:rPr lang="en-US" sz="1200" dirty="0">
                <a:solidFill>
                  <a:srgbClr val="4B4B4B"/>
                </a:solidFill>
              </a:rPr>
              <a:t> </a:t>
            </a:r>
            <a:r>
              <a:rPr lang="en-US" sz="1200" dirty="0" err="1">
                <a:solidFill>
                  <a:srgbClr val="4B4B4B"/>
                </a:solidFill>
              </a:rPr>
              <a:t>proxying</a:t>
            </a:r>
            <a:r>
              <a:rPr lang="en-US" sz="1200" dirty="0">
                <a:solidFill>
                  <a:srgbClr val="4B4B4B"/>
                </a:solidFill>
              </a:rPr>
              <a:t> over the backbone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42" name="AutoShape 43"/>
          <p:cNvSpPr>
            <a:spLocks/>
          </p:cNvSpPr>
          <p:nvPr/>
        </p:nvSpPr>
        <p:spPr bwMode="auto">
          <a:xfrm>
            <a:off x="5234835" y="2831934"/>
            <a:ext cx="1066459" cy="311119"/>
          </a:xfrm>
          <a:prstGeom prst="accentCallout1">
            <a:avLst>
              <a:gd name="adj1" fmla="val 40649"/>
              <a:gd name="adj2" fmla="val -4818"/>
              <a:gd name="adj3" fmla="val 81528"/>
              <a:gd name="adj4" fmla="val -97425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400" dirty="0">
                <a:solidFill>
                  <a:srgbClr val="4B4B4B"/>
                </a:solidFill>
              </a:rPr>
              <a:t>NA 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8" name="Curved Down Arrow 27"/>
          <p:cNvSpPr/>
          <p:nvPr/>
        </p:nvSpPr>
        <p:spPr>
          <a:xfrm rot="4394818">
            <a:off x="3417787" y="4198838"/>
            <a:ext cx="748903" cy="30472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1" name="Curved Down Arrow 30"/>
          <p:cNvSpPr/>
          <p:nvPr/>
        </p:nvSpPr>
        <p:spPr>
          <a:xfrm rot="6902827" flipV="1">
            <a:off x="2781319" y="2773890"/>
            <a:ext cx="1262750" cy="32444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2" name="Curved Down Arrow 31"/>
          <p:cNvSpPr/>
          <p:nvPr/>
        </p:nvSpPr>
        <p:spPr>
          <a:xfrm rot="17765850" flipV="1">
            <a:off x="3378137" y="3275697"/>
            <a:ext cx="1188728" cy="321389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5" name="Curved Down Arrow 34"/>
          <p:cNvSpPr/>
          <p:nvPr/>
        </p:nvSpPr>
        <p:spPr>
          <a:xfrm rot="6499873" flipV="1">
            <a:off x="2895158" y="3212476"/>
            <a:ext cx="1396323" cy="346943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2405512" y="3565256"/>
            <a:ext cx="700805" cy="341811"/>
          </a:xfrm>
          <a:prstGeom prst="accentCallout1">
            <a:avLst>
              <a:gd name="adj1" fmla="val 37815"/>
              <a:gd name="adj2" fmla="val 101047"/>
              <a:gd name="adj3" fmla="val 50957"/>
              <a:gd name="adj4" fmla="val 131673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800" dirty="0" err="1">
                <a:solidFill>
                  <a:srgbClr val="4B4B4B"/>
                </a:solidFill>
              </a:rPr>
              <a:t>Packet</a:t>
            </a:r>
            <a:endParaRPr lang="fr-FR" sz="1800" dirty="0">
              <a:solidFill>
                <a:srgbClr val="4B4B4B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B57EC1-4ACB-8442-A33B-0B8D15F4649B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900D7A79-4D91-7548-8B7B-0EE9CE250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23" name="TextBox 22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34933753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8DCB0E-D97F-014B-BFBF-764A10976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Proxy ND Service for IPv6 is complex; a real specification from the IETF was missing so far and the description in 802.11 was very high level</a:t>
            </a:r>
          </a:p>
          <a:p>
            <a:r>
              <a:rPr lang="en-US" dirty="0"/>
              <a:t>The IETF is finally producing a specification for IPv6 ND proxy; 802.11 might consider adding a reference to that specification as the recommended IPv6 ND proxy technique</a:t>
            </a:r>
          </a:p>
          <a:p>
            <a:r>
              <a:rPr lang="en-US" dirty="0"/>
              <a:t>Additionally, as 802.11 11.22.14 mentions a Layer 3 function, 802.11 might consider integrating the routing proxy function as one of the accepted ND proxy modes in addition to the bridging proxy.</a:t>
            </a:r>
          </a:p>
        </p:txBody>
      </p:sp>
    </p:spTree>
    <p:extLst>
      <p:ext uri="{BB962C8B-B14F-4D97-AF65-F5344CB8AC3E}">
        <p14:creationId xmlns:p14="http://schemas.microsoft.com/office/powerpoint/2010/main" val="120319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Unmet expectations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7504" y="1268760"/>
            <a:ext cx="8682943" cy="3911383"/>
          </a:xfrm>
        </p:spPr>
        <p:txBody>
          <a:bodyPr/>
          <a:lstStyle/>
          <a:p>
            <a:r>
              <a:rPr lang="en-US" dirty="0"/>
              <a:t>Solicited node multicast requires highly scalable L2 multicast</a:t>
            </a:r>
          </a:p>
          <a:p>
            <a:pPr lvl="1"/>
            <a:r>
              <a:rPr lang="en-US" sz="1800" dirty="0"/>
              <a:t>IEEE does not provide it =&gt; turns everything into broadcast</a:t>
            </a:r>
          </a:p>
          <a:p>
            <a:pPr lvl="1"/>
            <a:r>
              <a:rPr lang="en-US" sz="1800" dirty="0"/>
              <a:t>IPv6 ND appears to work with broadcast on 802.1 fabrics up to some scale ~10K nodes</a:t>
            </a:r>
          </a:p>
          <a:p>
            <a:r>
              <a:rPr lang="en-US" dirty="0"/>
              <a:t>IPv6 ND requires reliable and cheap broadcast</a:t>
            </a:r>
          </a:p>
          <a:p>
            <a:pPr lvl="1"/>
            <a:r>
              <a:rPr lang="en-US" sz="1800" dirty="0"/>
              <a:t>Radios do not provide that  =&gt; conserving 802.1 properties over wireless is illusory</a:t>
            </a:r>
          </a:p>
          <a:p>
            <a:pPr lvl="1"/>
            <a:r>
              <a:rPr lang="en-US" sz="1800" dirty="0"/>
              <a:t>RFC 4862 cannot operate as designed on wireless</a:t>
            </a:r>
          </a:p>
          <a:p>
            <a:pPr lvl="1"/>
            <a:r>
              <a:rPr lang="en-US" sz="1800" dirty="0"/>
              <a:t>Address uniqueness is an unguaranteed side effect of entropy</a:t>
            </a:r>
          </a:p>
          <a:p>
            <a:r>
              <a:rPr lang="en-US" dirty="0"/>
              <a:t>802.11 expects proxy operation and broadcast domain separation</a:t>
            </a:r>
          </a:p>
          <a:p>
            <a:pPr lvl="1"/>
            <a:r>
              <a:rPr lang="en-US" sz="1800" dirty="0"/>
              <a:t>802.11 provides a registration and proxy bridging at L2</a:t>
            </a:r>
          </a:p>
          <a:p>
            <a:pPr lvl="1"/>
            <a:r>
              <a:rPr lang="en-US" sz="1800" dirty="0"/>
              <a:t>Requires the same at L3, which does not exist (NULL ref to ND proxy)</a:t>
            </a:r>
          </a:p>
          <a:p>
            <a:pPr lvl="1"/>
            <a:r>
              <a:rPr lang="en-US" sz="1800" dirty="0"/>
              <a:t>Implementations provide proprietary techniques based on snooping  (SAVI) </a:t>
            </a:r>
          </a:p>
          <a:p>
            <a:pPr marL="342900" lvl="1" indent="0"/>
            <a:r>
              <a:rPr lang="en-US" sz="1800" dirty="0"/>
              <a:t>    =&gt; widely imperfect</a:t>
            </a:r>
          </a:p>
          <a:p>
            <a:pPr lvl="1"/>
            <a:endParaRPr lang="en-US" sz="1800" dirty="0"/>
          </a:p>
          <a:p>
            <a:pPr marL="304800" lvl="1" indent="0"/>
            <a:r>
              <a:rPr lang="en-US" sz="1800" dirty="0"/>
              <a:t>RFC 6775 solves the problem for DAD in one BSS</a:t>
            </a:r>
          </a:p>
          <a:p>
            <a:pPr marL="304800" lvl="1" indent="0"/>
            <a:r>
              <a:rPr lang="en-US" sz="1800" dirty="0"/>
              <a:t>This update enables a registration for proxy and routing services across the ESS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74F59D5-59E5-A54E-B22B-A53F06A07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579875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62330" cy="863457"/>
          </a:xfrm>
        </p:spPr>
        <p:txBody>
          <a:bodyPr/>
          <a:lstStyle/>
          <a:p>
            <a:r>
              <a:rPr lang="en-US" dirty="0"/>
              <a:t>Use AND implementation of </a:t>
            </a:r>
            <a:r>
              <a:rPr lang="en-US" dirty="0" err="1"/>
              <a:t>mCast</a:t>
            </a:r>
            <a:r>
              <a:rPr lang="en-US" dirty="0"/>
              <a:t> in IPv6 ND</a:t>
            </a:r>
            <a:endParaRPr lang="en-US" sz="1800" dirty="0"/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395536" y="1916832"/>
            <a:ext cx="8053517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 IPv6 Discovery protocols use multicast flooding</a:t>
            </a:r>
          </a:p>
          <a:p>
            <a:pPr lvl="1"/>
            <a:r>
              <a:rPr lang="fr-FR" dirty="0" err="1">
                <a:solidFill>
                  <a:srgbClr val="4B4B4B"/>
                </a:solidFill>
              </a:rPr>
              <a:t>Assuming</a:t>
            </a:r>
            <a:r>
              <a:rPr lang="fr-FR" dirty="0">
                <a:solidFill>
                  <a:srgbClr val="4B4B4B"/>
                </a:solidFill>
              </a:rPr>
              <a:t> a </a:t>
            </a:r>
            <a:r>
              <a:rPr lang="fr-FR" dirty="0" err="1">
                <a:solidFill>
                  <a:srgbClr val="4B4B4B"/>
                </a:solidFill>
              </a:rPr>
              <a:t>lower</a:t>
            </a:r>
            <a:r>
              <a:rPr lang="fr-FR" dirty="0">
                <a:solidFill>
                  <a:srgbClr val="4B4B4B"/>
                </a:solidFill>
              </a:rPr>
              <a:t> layer multicast support</a:t>
            </a:r>
          </a:p>
          <a:p>
            <a:pPr marL="685800" lvl="1" indent="-342900">
              <a:buFont typeface="Symbol"/>
              <a:buChar char="Þ"/>
            </a:pPr>
            <a:r>
              <a:rPr lang="fr-FR" dirty="0">
                <a:solidFill>
                  <a:srgbClr val="4B4B4B"/>
                </a:solidFill>
              </a:rPr>
              <a:t>Not </a:t>
            </a:r>
            <a:r>
              <a:rPr lang="fr-FR" dirty="0" err="1">
                <a:solidFill>
                  <a:srgbClr val="4B4B4B"/>
                </a:solidFill>
              </a:rPr>
              <a:t>just</a:t>
            </a:r>
            <a:r>
              <a:rPr lang="fr-FR" dirty="0">
                <a:solidFill>
                  <a:srgbClr val="4B4B4B"/>
                </a:solidFill>
              </a:rPr>
              <a:t> IPv6 </a:t>
            </a:r>
            <a:r>
              <a:rPr lang="fr-FR" dirty="0" err="1">
                <a:solidFill>
                  <a:srgbClr val="4B4B4B"/>
                </a:solidFill>
              </a:rPr>
              <a:t>NDP</a:t>
            </a:r>
            <a:r>
              <a:rPr lang="fr-FR" dirty="0">
                <a:solidFill>
                  <a:srgbClr val="4B4B4B"/>
                </a:solidFill>
              </a:rPr>
              <a:t> but </a:t>
            </a:r>
            <a:r>
              <a:rPr lang="fr-FR" dirty="0" err="1">
                <a:solidFill>
                  <a:srgbClr val="4B4B4B"/>
                </a:solidFill>
              </a:rPr>
              <a:t>also</a:t>
            </a:r>
            <a:r>
              <a:rPr lang="fr-FR" dirty="0">
                <a:solidFill>
                  <a:srgbClr val="4B4B4B"/>
                </a:solidFill>
              </a:rPr>
              <a:t> </a:t>
            </a:r>
            <a:r>
              <a:rPr lang="fr-FR" dirty="0" err="1">
                <a:solidFill>
                  <a:srgbClr val="4B4B4B"/>
                </a:solidFill>
              </a:rPr>
              <a:t>mDNS</a:t>
            </a:r>
            <a:r>
              <a:rPr lang="fr-FR" dirty="0">
                <a:solidFill>
                  <a:srgbClr val="4B4B4B"/>
                </a:solidFill>
              </a:rPr>
              <a:t>, etc…</a:t>
            </a:r>
          </a:p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 </a:t>
            </a:r>
            <a:r>
              <a:rPr lang="en-US" dirty="0">
                <a:solidFill>
                  <a:srgbClr val="333333"/>
                </a:solidFill>
              </a:rPr>
              <a:t>Layer-2</a:t>
            </a:r>
            <a:r>
              <a:rPr lang="en-US" dirty="0">
                <a:solidFill>
                  <a:srgbClr val="4B4B4B"/>
                </a:solidFill>
              </a:rPr>
              <a:t> destination set to </a:t>
            </a:r>
            <a:r>
              <a:rPr lang="en-US" dirty="0" err="1">
                <a:solidFill>
                  <a:srgbClr val="333333"/>
                </a:solidFill>
              </a:rPr>
              <a:t>3333</a:t>
            </a:r>
            <a:r>
              <a:rPr lang="en-US" sz="1800" dirty="0" err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XXXXXXXX</a:t>
            </a:r>
            <a:r>
              <a:rPr lang="en-US" dirty="0">
                <a:solidFill>
                  <a:srgbClr val="333333"/>
                </a:solidFill>
              </a:rPr>
              <a:t> </a:t>
            </a:r>
          </a:p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 Layer-2 fabric handles as broadcast (all nodes)</a:t>
            </a:r>
          </a:p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 Broadcast clogs the wireless access at low access speed (typically </a:t>
            </a:r>
            <a:r>
              <a:rPr lang="en-US" dirty="0" err="1">
                <a:solidFill>
                  <a:srgbClr val="4B4B4B"/>
                </a:solidFill>
              </a:rPr>
              <a:t>1Mbps</a:t>
            </a:r>
            <a:r>
              <a:rPr lang="en-US" dirty="0">
                <a:solidFill>
                  <a:srgbClr val="4B4B4B"/>
                </a:solidFill>
              </a:rPr>
              <a:t>) on all </a:t>
            </a:r>
            <a:r>
              <a:rPr lang="en-US" dirty="0" err="1">
                <a:solidFill>
                  <a:srgbClr val="4B4B4B"/>
                </a:solidFill>
              </a:rPr>
              <a:t>APs</a:t>
            </a:r>
            <a:r>
              <a:rPr lang="en-US" dirty="0">
                <a:solidFill>
                  <a:srgbClr val="4B4B4B"/>
                </a:solidFill>
              </a:rPr>
              <a:t> around the fabric</a:t>
            </a:r>
          </a:p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Broadcast self interferes on attached wireless mesh and drains the batteries on all nodes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4804D1-0872-7D42-B422-7B7099377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31312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785001"/>
            <a:ext cx="5706350" cy="4215749"/>
          </a:xfrm>
          <a:prstGeom prst="rect">
            <a:avLst/>
          </a:prstGeom>
        </p:spPr>
      </p:pic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43972" y="946539"/>
            <a:ext cx="8512190" cy="757238"/>
          </a:xfrm>
        </p:spPr>
        <p:txBody>
          <a:bodyPr/>
          <a:lstStyle/>
          <a:p>
            <a:r>
              <a:rPr lang="en-US" dirty="0"/>
              <a:t>Flooding for mobility</a:t>
            </a:r>
            <a:endParaRPr lang="en-US" sz="1800" dirty="0"/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5663003" y="2453615"/>
            <a:ext cx="341445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MAC address reachability flooded over L2 switch fabric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Device sends RS to all routers link scope </a:t>
            </a:r>
            <a:r>
              <a:rPr lang="en-US" sz="1800" dirty="0" err="1">
                <a:solidFill>
                  <a:srgbClr val="4B4B4B"/>
                </a:solidFill>
              </a:rPr>
              <a:t>mcast</a:t>
            </a:r>
            <a:r>
              <a:rPr lang="en-US" sz="1800" dirty="0">
                <a:solidFill>
                  <a:srgbClr val="4B4B4B"/>
                </a:solidFill>
              </a:rPr>
              <a:t> 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Router answers RA (u or m) 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Device sends </a:t>
            </a:r>
            <a:r>
              <a:rPr lang="en-US" sz="1800" dirty="0" err="1">
                <a:solidFill>
                  <a:srgbClr val="4B4B4B"/>
                </a:solidFill>
              </a:rPr>
              <a:t>mcast</a:t>
            </a:r>
            <a:r>
              <a:rPr lang="en-US" sz="1800" dirty="0">
                <a:solidFill>
                  <a:srgbClr val="4B4B4B"/>
                </a:solidFill>
              </a:rPr>
              <a:t> NS DAD to revalidate its address(</a:t>
            </a:r>
            <a:r>
              <a:rPr lang="en-US" sz="1800" dirty="0" err="1">
                <a:solidFill>
                  <a:srgbClr val="4B4B4B"/>
                </a:solidFill>
              </a:rPr>
              <a:t>es</a:t>
            </a:r>
            <a:r>
              <a:rPr lang="en-US" sz="1800" dirty="0">
                <a:solidFill>
                  <a:srgbClr val="4B4B4B"/>
                </a:solidFill>
              </a:rPr>
              <a:t>)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Device sends </a:t>
            </a:r>
            <a:r>
              <a:rPr lang="en-US" sz="1800" dirty="0" err="1">
                <a:solidFill>
                  <a:srgbClr val="4B4B4B"/>
                </a:solidFill>
              </a:rPr>
              <a:t>mcast</a:t>
            </a:r>
            <a:r>
              <a:rPr lang="en-US" sz="1800" dirty="0">
                <a:solidFill>
                  <a:srgbClr val="4B4B4B"/>
                </a:solidFill>
              </a:rPr>
              <a:t> NA(O)</a:t>
            </a:r>
          </a:p>
          <a:p>
            <a:endParaRPr lang="en-US" sz="1800" dirty="0">
              <a:solidFill>
                <a:srgbClr val="4B4B4B"/>
              </a:solidFill>
            </a:endParaRPr>
          </a:p>
          <a:p>
            <a:r>
              <a:rPr lang="en-US" sz="1800" b="1" dirty="0">
                <a:solidFill>
                  <a:srgbClr val="4B4B4B"/>
                </a:solidFill>
              </a:rPr>
              <a:t>An ND proxy, aka backbone router, limits the broadcast domain to the backbone</a:t>
            </a:r>
          </a:p>
        </p:txBody>
      </p:sp>
      <p:sp>
        <p:nvSpPr>
          <p:cNvPr id="46" name="Rectangle 1"/>
          <p:cNvSpPr>
            <a:spLocks noChangeArrowheads="1"/>
          </p:cNvSpPr>
          <p:nvPr/>
        </p:nvSpPr>
        <p:spPr bwMode="auto">
          <a:xfrm>
            <a:off x="5057776" y="1808404"/>
            <a:ext cx="37983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4B4B4B"/>
                </a:solidFill>
              </a:rPr>
              <a:t>IPv6 STA moves from AP within ESS:</a:t>
            </a:r>
            <a:r>
              <a:rPr lang="fr-FR" sz="1800" b="1" dirty="0">
                <a:solidFill>
                  <a:srgbClr val="4B4B4B"/>
                </a:solidFill>
              </a:rPr>
              <a:t> </a:t>
            </a:r>
            <a:endParaRPr lang="fr-FR" sz="1800" dirty="0">
              <a:solidFill>
                <a:srgbClr val="4B4B4B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6B77FAC-41C0-B94A-B6EF-70ECB1391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521876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63" y="2079462"/>
            <a:ext cx="5491448" cy="3511601"/>
          </a:xfrm>
          <a:prstGeom prst="rect">
            <a:avLst/>
          </a:prstGeom>
        </p:spPr>
      </p:pic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22363" y="939085"/>
            <a:ext cx="8822031" cy="796904"/>
          </a:xfrm>
        </p:spPr>
        <p:txBody>
          <a:bodyPr/>
          <a:lstStyle/>
          <a:p>
            <a:r>
              <a:rPr lang="en-US" dirty="0"/>
              <a:t>flooding for Neighbor Discovery</a:t>
            </a:r>
            <a:endParaRPr lang="en-US" sz="1800" dirty="0"/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5449787" y="2360660"/>
            <a:ext cx="3627671" cy="330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Router looks up ND cache (say this is a cache miss)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Router sends NS multicast to solicited-node multicast @;</a:t>
            </a:r>
          </a:p>
          <a:p>
            <a:r>
              <a:rPr lang="en-US" sz="1800" dirty="0">
                <a:solidFill>
                  <a:srgbClr val="4B4B4B"/>
                </a:solidFill>
              </a:rPr>
              <a:t>    here that is 3333 </a:t>
            </a:r>
            <a:r>
              <a:rPr lang="en-US" sz="1800" dirty="0" err="1">
                <a:solidFill>
                  <a:srgbClr val="4B4B4B"/>
                </a:solidFill>
              </a:rPr>
              <a:t>FF</a:t>
            </a:r>
            <a:r>
              <a:rPr lang="en-US" sz="1800" dirty="0" err="1">
                <a:solidFill>
                  <a:srgbClr val="7030A0"/>
                </a:solidFill>
              </a:rPr>
              <a:t>00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00A1</a:t>
            </a:r>
            <a:endParaRPr lang="en-US" sz="1800" dirty="0">
              <a:solidFill>
                <a:srgbClr val="7030A0"/>
              </a:solidFill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800" dirty="0" err="1">
                <a:solidFill>
                  <a:srgbClr val="4B4B4B"/>
                </a:solidFill>
              </a:rPr>
              <a:t>Targets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answers</a:t>
            </a:r>
            <a:r>
              <a:rPr lang="fr-FR" sz="1800" dirty="0">
                <a:solidFill>
                  <a:srgbClr val="4B4B4B"/>
                </a:solidFill>
              </a:rPr>
              <a:t> unicast NA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800" dirty="0">
                <a:solidFill>
                  <a:srgbClr val="4B4B4B"/>
                </a:solidFill>
              </a:rPr>
              <a:t>Target </a:t>
            </a:r>
            <a:r>
              <a:rPr lang="fr-FR" sz="1800" dirty="0" err="1">
                <a:solidFill>
                  <a:srgbClr val="4B4B4B"/>
                </a:solidFill>
              </a:rPr>
              <a:t>revalidates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ND</a:t>
            </a:r>
            <a:r>
              <a:rPr lang="fr-FR" sz="1800" dirty="0">
                <a:solidFill>
                  <a:srgbClr val="4B4B4B"/>
                </a:solidFill>
              </a:rPr>
              <a:t> cache for the router, </a:t>
            </a:r>
            <a:r>
              <a:rPr lang="fr-FR" sz="1800" dirty="0" err="1">
                <a:solidFill>
                  <a:srgbClr val="4B4B4B"/>
                </a:solidFill>
              </a:rPr>
              <a:t>usually</a:t>
            </a:r>
            <a:r>
              <a:rPr lang="fr-FR" sz="1800" dirty="0">
                <a:solidFill>
                  <a:srgbClr val="4B4B4B"/>
                </a:solidFill>
              </a:rPr>
              <a:t> unicast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800" dirty="0">
                <a:solidFill>
                  <a:srgbClr val="4B4B4B"/>
                </a:solidFill>
              </a:rPr>
              <a:t>Router </a:t>
            </a:r>
            <a:r>
              <a:rPr lang="fr-FR" sz="1800" dirty="0" err="1">
                <a:solidFill>
                  <a:srgbClr val="4B4B4B"/>
                </a:solidFill>
              </a:rPr>
              <a:t>creates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ND</a:t>
            </a:r>
            <a:r>
              <a:rPr lang="fr-FR" sz="1800" dirty="0">
                <a:solidFill>
                  <a:srgbClr val="4B4B4B"/>
                </a:solidFill>
              </a:rPr>
              <a:t> cache entry</a:t>
            </a:r>
          </a:p>
          <a:p>
            <a:endParaRPr lang="fr-FR" sz="1050" dirty="0">
              <a:solidFill>
                <a:srgbClr val="4B4B4B"/>
              </a:solidFill>
            </a:endParaRPr>
          </a:p>
          <a:p>
            <a:r>
              <a:rPr lang="fr-FR" sz="1800" b="1" dirty="0">
                <a:solidFill>
                  <a:srgbClr val="4B4B4B"/>
                </a:solidFill>
              </a:rPr>
              <a:t>6TiSCH </a:t>
            </a:r>
            <a:r>
              <a:rPr lang="fr-FR" sz="1800" b="1" dirty="0" err="1">
                <a:solidFill>
                  <a:srgbClr val="4B4B4B"/>
                </a:solidFill>
              </a:rPr>
              <a:t>proxies</a:t>
            </a:r>
            <a:r>
              <a:rPr lang="fr-FR" sz="1800" b="1" dirty="0">
                <a:solidFill>
                  <a:srgbClr val="4B4B4B"/>
                </a:solidFill>
              </a:rPr>
              <a:t> at the backbone router on </a:t>
            </a:r>
            <a:r>
              <a:rPr lang="fr-FR" sz="1800" b="1" dirty="0" err="1">
                <a:solidFill>
                  <a:srgbClr val="4B4B4B"/>
                </a:solidFill>
              </a:rPr>
              <a:t>behalf</a:t>
            </a:r>
            <a:r>
              <a:rPr lang="fr-FR" sz="1800" b="1" dirty="0">
                <a:solidFill>
                  <a:srgbClr val="4B4B4B"/>
                </a:solidFill>
              </a:rPr>
              <a:t> of </a:t>
            </a:r>
            <a:r>
              <a:rPr lang="fr-FR" sz="1800" b="1" dirty="0" err="1">
                <a:solidFill>
                  <a:srgbClr val="4B4B4B"/>
                </a:solidFill>
              </a:rPr>
              <a:t>device</a:t>
            </a:r>
            <a:endParaRPr lang="en-US" sz="1800" b="1" dirty="0">
              <a:solidFill>
                <a:srgbClr val="4B4B4B"/>
              </a:solidFill>
            </a:endParaRPr>
          </a:p>
        </p:txBody>
      </p:sp>
      <p:sp>
        <p:nvSpPr>
          <p:cNvPr id="46" name="Rectangle 1"/>
          <p:cNvSpPr>
            <a:spLocks noChangeArrowheads="1"/>
          </p:cNvSpPr>
          <p:nvPr/>
        </p:nvSpPr>
        <p:spPr bwMode="auto">
          <a:xfrm>
            <a:off x="4257392" y="1735988"/>
            <a:ext cx="445581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fr-FR" sz="2100" b="1" dirty="0" err="1">
                <a:solidFill>
                  <a:srgbClr val="4B4B4B"/>
                </a:solidFill>
              </a:rPr>
              <a:t>Packet</a:t>
            </a:r>
            <a:r>
              <a:rPr lang="fr-FR" sz="2100" b="1" dirty="0">
                <a:solidFill>
                  <a:srgbClr val="4B4B4B"/>
                </a:solidFill>
              </a:rPr>
              <a:t> </a:t>
            </a:r>
            <a:r>
              <a:rPr lang="fr-FR" sz="2100" b="1" dirty="0" err="1">
                <a:solidFill>
                  <a:srgbClr val="4B4B4B"/>
                </a:solidFill>
              </a:rPr>
              <a:t>comes</a:t>
            </a:r>
            <a:r>
              <a:rPr lang="fr-FR" sz="2100" b="1" dirty="0">
                <a:solidFill>
                  <a:srgbClr val="4B4B4B"/>
                </a:solidFill>
              </a:rPr>
              <a:t> in for </a:t>
            </a:r>
            <a:r>
              <a:rPr lang="fr-FR" sz="2100" b="1" dirty="0" err="1">
                <a:solidFill>
                  <a:srgbClr val="4B4B4B"/>
                </a:solidFill>
              </a:rPr>
              <a:t>2001:db8</a:t>
            </a:r>
            <a:r>
              <a:rPr lang="fr-FR" sz="2100" b="1" dirty="0">
                <a:solidFill>
                  <a:srgbClr val="7030A0"/>
                </a:solidFill>
              </a:rPr>
              <a:t>::</a:t>
            </a:r>
            <a:r>
              <a:rPr lang="fr-FR" sz="2100" b="1" dirty="0" err="1">
                <a:solidFill>
                  <a:srgbClr val="7030A0"/>
                </a:solidFill>
              </a:rPr>
              <a:t>A1</a:t>
            </a:r>
            <a:endParaRPr lang="fr-FR" sz="2100" b="1" dirty="0">
              <a:solidFill>
                <a:srgbClr val="7030A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DBE7D11-71D0-3B44-8D1C-E30429AF2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441645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284984"/>
            <a:ext cx="7772400" cy="1362075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50" dirty="0">
                <a:solidFill>
                  <a:srgbClr val="333333"/>
                </a:solidFill>
              </a:rPr>
              <a:t>ND proxy drafts</a:t>
            </a:r>
            <a:br>
              <a:rPr lang="en-US" sz="4050" dirty="0">
                <a:solidFill>
                  <a:srgbClr val="333333"/>
                </a:solidFill>
              </a:rPr>
            </a:br>
            <a:endParaRPr sz="1200" i="1" dirty="0">
              <a:solidFill>
                <a:srgbClr val="333333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DDB1F72-A8C6-5446-B60E-AD87F786D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cap="all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47097348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015" y="967434"/>
            <a:ext cx="8578688" cy="628650"/>
          </a:xfrm>
        </p:spPr>
        <p:txBody>
          <a:bodyPr/>
          <a:lstStyle/>
          <a:p>
            <a:r>
              <a:rPr lang="en-US" spc="-7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 nutshell</a:t>
            </a:r>
            <a:endParaRPr lang="en-US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86248" y="1796523"/>
            <a:ext cx="8829324" cy="3527027"/>
          </a:xfrm>
        </p:spPr>
        <p:txBody>
          <a:bodyPr vert="horz" wrap="square" lIns="51440" tIns="25721" rIns="51440" bIns="25721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33350" lvl="1"/>
            <a:r>
              <a:rPr lang="en-US" altLang="en-US" sz="2700" dirty="0"/>
              <a:t>Provide for draft-thubert-6lo-rfc6775-update-reqs</a:t>
            </a:r>
          </a:p>
          <a:p>
            <a:pPr marL="133350" lvl="1"/>
            <a:endParaRPr lang="en-US" altLang="en-US" dirty="0"/>
          </a:p>
          <a:p>
            <a:pPr marL="475059" lvl="1" indent="-342900"/>
            <a:r>
              <a:rPr lang="en-US" altLang="en-US" sz="2700" dirty="0">
                <a:hlinkClick r:id="rId3"/>
              </a:rPr>
              <a:t>draft-ietf-6lo-rfc6775-update</a:t>
            </a:r>
            <a:r>
              <a:rPr lang="en-US" altLang="en-US" sz="2700" dirty="0"/>
              <a:t> (RFC-to-be 8505) </a:t>
            </a:r>
          </a:p>
          <a:p>
            <a:pPr marL="771525" lvl="4" indent="-342900"/>
            <a:r>
              <a:rPr lang="en-US" altLang="en-US" sz="2250" dirty="0"/>
              <a:t>The Layer-3 equivalent to the wireless association by a STA</a:t>
            </a:r>
          </a:p>
          <a:p>
            <a:pPr marL="771525" lvl="4" indent="-342900"/>
            <a:r>
              <a:rPr lang="en-US" altLang="en-US" sz="2250" dirty="0"/>
              <a:t>Enables registration to both ND proxy and IPv6 routing services</a:t>
            </a:r>
          </a:p>
          <a:p>
            <a:pPr marL="475059" lvl="1" indent="-342900"/>
            <a:r>
              <a:rPr lang="en-US" altLang="en-US" sz="2700" dirty="0">
                <a:hlinkClick r:id="rId4"/>
              </a:rPr>
              <a:t>draft-ietf-6lo-ap-nd</a:t>
            </a:r>
            <a:r>
              <a:rPr lang="en-US" altLang="en-US" sz="2700" dirty="0"/>
              <a:t> </a:t>
            </a:r>
          </a:p>
          <a:p>
            <a:pPr marL="771525" lvl="4" indent="-342900"/>
            <a:r>
              <a:rPr lang="en-US" altLang="en-US" sz="2250" dirty="0"/>
              <a:t>Protects addresses against theft (Crypto ID in registration)</a:t>
            </a:r>
          </a:p>
          <a:p>
            <a:pPr marL="475059" lvl="1" indent="-342900"/>
            <a:r>
              <a:rPr lang="en-US" altLang="en-US" sz="2550" dirty="0">
                <a:hlinkClick r:id="rId5"/>
              </a:rPr>
              <a:t>draft-ietf-6lo-backbone-router</a:t>
            </a:r>
            <a:r>
              <a:rPr lang="en-US" altLang="en-US" sz="2550" dirty="0"/>
              <a:t> </a:t>
            </a:r>
          </a:p>
          <a:p>
            <a:pPr marL="771525" lvl="4" indent="-342900"/>
            <a:r>
              <a:rPr lang="en-US" altLang="en-US" sz="2400" dirty="0"/>
              <a:t>Federates 6lo meshes over a high speed backbone</a:t>
            </a:r>
          </a:p>
          <a:p>
            <a:pPr marL="771525" lvl="4" indent="-342900"/>
            <a:r>
              <a:rPr lang="en-US" altLang="en-US" sz="2400" dirty="0"/>
              <a:t>The Layer-3 equivalent to the bridging operation by an AP</a:t>
            </a:r>
          </a:p>
          <a:p>
            <a:pPr marL="771525" lvl="4" indent="-342900"/>
            <a:endParaRPr lang="en-US" altLang="en-US" sz="2400" dirty="0"/>
          </a:p>
          <a:p>
            <a:pPr marL="257175" lvl="2"/>
            <a:endParaRPr lang="en-US" altLang="en-US" sz="2550" dirty="0"/>
          </a:p>
          <a:p>
            <a:pPr lvl="1"/>
            <a:endParaRPr lang="en-US" altLang="en-US" sz="2700" dirty="0"/>
          </a:p>
          <a:p>
            <a:pPr marL="0" indent="0"/>
            <a:endParaRPr lang="en-US" altLang="en-US" sz="2400" dirty="0"/>
          </a:p>
          <a:p>
            <a:pPr marL="0" indent="0"/>
            <a:endParaRPr lang="en-US" altLang="en-US" sz="2700" dirty="0"/>
          </a:p>
          <a:p>
            <a:pPr>
              <a:buFont typeface="Symbol"/>
              <a:buChar char="Þ"/>
            </a:pPr>
            <a:endParaRPr lang="en-US" alt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777040-1F75-C246-AA48-A9C0B584E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3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78187</TotalTime>
  <Words>1810</Words>
  <Application>Microsoft Macintosh PowerPoint</Application>
  <PresentationFormat>On-screen Show (4:3)</PresentationFormat>
  <Paragraphs>441</Paragraphs>
  <Slides>37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 Unicode MS</vt:lpstr>
      <vt:lpstr>MS Gothic</vt:lpstr>
      <vt:lpstr>ＭＳ Ｐゴシック</vt:lpstr>
      <vt:lpstr>Arial</vt:lpstr>
      <vt:lpstr>Courier New</vt:lpstr>
      <vt:lpstr>Symbol</vt:lpstr>
      <vt:lpstr>Times New Roman</vt:lpstr>
      <vt:lpstr>Office Theme</vt:lpstr>
      <vt:lpstr>Document</vt:lpstr>
      <vt:lpstr>IPv6 ND Proxy  - why it matters for 802.11 - </vt:lpstr>
      <vt:lpstr>Abstract</vt:lpstr>
      <vt:lpstr>IPv6 ND proxy references</vt:lpstr>
      <vt:lpstr>Unmet expectations</vt:lpstr>
      <vt:lpstr>Use AND implementation of mCast in IPv6 ND</vt:lpstr>
      <vt:lpstr>Flooding for mobility</vt:lpstr>
      <vt:lpstr>flooding for Neighbor Discovery</vt:lpstr>
      <vt:lpstr>ND proxy drafts </vt:lpstr>
      <vt:lpstr>In a nutshell</vt:lpstr>
      <vt:lpstr>RFC 6775 Update (RFC-to-be 8505) </vt:lpstr>
      <vt:lpstr>PowerPoint Presentation</vt:lpstr>
      <vt:lpstr>PowerPoint Presentation</vt:lpstr>
      <vt:lpstr>PowerPoint Presentation</vt:lpstr>
      <vt:lpstr>Status of the document</vt:lpstr>
      <vt:lpstr>draft-ietf-6lo-ap-nd</vt:lpstr>
      <vt:lpstr>Expectations</vt:lpstr>
      <vt:lpstr>PowerPoint Presentation</vt:lpstr>
      <vt:lpstr>Recent changes</vt:lpstr>
      <vt:lpstr>draft-ietf-6lo-backbone-router</vt:lpstr>
      <vt:lpstr>Unmet expectations</vt:lpstr>
      <vt:lpstr>PowerPoint Presentation</vt:lpstr>
      <vt:lpstr>PowerPoint Presentation</vt:lpstr>
      <vt:lpstr>PowerPoint Presentation</vt:lpstr>
      <vt:lpstr>6BBR Status</vt:lpstr>
      <vt:lpstr>Resulting flows</vt:lpstr>
      <vt:lpstr>Initial time</vt:lpstr>
      <vt:lpstr>First advertisements from GW (RA, IGP, RPL)</vt:lpstr>
      <vt:lpstr>IPv6 ND Registration to 6LR and 6LBR</vt:lpstr>
      <vt:lpstr>IPv6 ND Registration and Proxy for NS ARO</vt:lpstr>
      <vt:lpstr>IPv6 ND Proxy for RPL</vt:lpstr>
      <vt:lpstr>RPL over the backbone</vt:lpstr>
      <vt:lpstr>Duplication</vt:lpstr>
      <vt:lpstr>Duplication (2)</vt:lpstr>
      <vt:lpstr>Mobility</vt:lpstr>
      <vt:lpstr>Resolution</vt:lpstr>
      <vt:lpstr>Resolution (2)</vt:lpstr>
      <vt:lpstr>Conclusion</vt:lpstr>
    </vt:vector>
  </TitlesOfParts>
  <Company>WILUS Institute</Company>
  <LinksUpToDate>false</LinksUpToDate>
  <SharedDoc>false</SharedDoc>
  <HyperlinkBase/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Jerome Henry</cp:lastModifiedBy>
  <cp:revision>4871</cp:revision>
  <cp:lastPrinted>2016-07-22T00:02:48Z</cp:lastPrinted>
  <dcterms:created xsi:type="dcterms:W3CDTF">2014-04-14T10:59:07Z</dcterms:created>
  <dcterms:modified xsi:type="dcterms:W3CDTF">2018-11-11T06:58:02Z</dcterms:modified>
</cp:coreProperties>
</file>