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362" r:id="rId3"/>
    <p:sldId id="366" r:id="rId4"/>
    <p:sldId id="385" r:id="rId5"/>
    <p:sldId id="382" r:id="rId6"/>
    <p:sldId id="383" r:id="rId7"/>
    <p:sldId id="372" r:id="rId8"/>
    <p:sldId id="355" r:id="rId9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5099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현재 </a:t>
            </a:r>
            <a:r>
              <a:rPr lang="en-US" altLang="ko-KR" dirty="0" smtClean="0"/>
              <a:t>spec</a:t>
            </a:r>
            <a:r>
              <a:rPr lang="en-US" altLang="ko-KR" baseline="0" dirty="0" smtClean="0"/>
              <a:t> </a:t>
            </a:r>
            <a:r>
              <a:rPr lang="ko-KR" altLang="en-US" baseline="0" smtClean="0"/>
              <a:t>상</a:t>
            </a:r>
            <a:r>
              <a:rPr lang="en-US" altLang="ko-KR" baseline="0" dirty="0" smtClean="0"/>
              <a:t> WID/Group ID/multiple WID </a:t>
            </a:r>
            <a:r>
              <a:rPr lang="ko-KR" altLang="en-US" baseline="0" smtClean="0"/>
              <a:t>로는 </a:t>
            </a:r>
            <a:r>
              <a:rPr lang="en-US" altLang="ko-KR" baseline="0" dirty="0" smtClean="0"/>
              <a:t>individually addressed BU</a:t>
            </a:r>
            <a:r>
              <a:rPr lang="ko-KR" altLang="en-US" baseline="0" smtClean="0"/>
              <a:t>를 </a:t>
            </a:r>
            <a:r>
              <a:rPr lang="en-US" altLang="ko-KR" baseline="0" dirty="0" smtClean="0"/>
              <a:t>indicate,</a:t>
            </a:r>
          </a:p>
          <a:p>
            <a:r>
              <a:rPr lang="en-US" altLang="ko-KR" baseline="0" dirty="0" smtClean="0"/>
              <a:t>Broadcast WUR</a:t>
            </a:r>
            <a:r>
              <a:rPr lang="ko-KR" altLang="en-US" baseline="0" smtClean="0"/>
              <a:t>로만 </a:t>
            </a:r>
            <a:r>
              <a:rPr lang="en-US" altLang="ko-KR" baseline="0" dirty="0" smtClean="0"/>
              <a:t>group addressed BU</a:t>
            </a:r>
            <a:r>
              <a:rPr lang="ko-KR" altLang="en-US" baseline="0" smtClean="0"/>
              <a:t>를 </a:t>
            </a:r>
            <a:r>
              <a:rPr lang="en-US" altLang="ko-KR" baseline="0" dirty="0" smtClean="0"/>
              <a:t>indication</a:t>
            </a:r>
            <a:r>
              <a:rPr lang="ko-KR" altLang="en-US" baseline="0" smtClean="0"/>
              <a:t>할 수 있음</a:t>
            </a:r>
            <a:r>
              <a:rPr lang="en-US" altLang="ko-KR" baseline="0" dirty="0" smtClean="0"/>
              <a:t>(Group ID/multiple WID</a:t>
            </a:r>
            <a:r>
              <a:rPr lang="ko-KR" altLang="en-US" baseline="0" smtClean="0"/>
              <a:t>로는 </a:t>
            </a:r>
            <a:r>
              <a:rPr lang="en-US" altLang="ko-KR" baseline="0" dirty="0" smtClean="0"/>
              <a:t>group address BU indication </a:t>
            </a:r>
            <a:r>
              <a:rPr lang="ko-KR" altLang="en-US" baseline="0" smtClean="0"/>
              <a:t>부분이 없음</a:t>
            </a:r>
            <a:r>
              <a:rPr lang="en-US" altLang="ko-KR" baseline="0" dirty="0" smtClean="0"/>
              <a:t>)</a:t>
            </a:r>
          </a:p>
          <a:p>
            <a:endParaRPr lang="en-US" altLang="ko-KR" baseline="0" dirty="0"/>
          </a:p>
          <a:p>
            <a:r>
              <a:rPr lang="en-US" altLang="ko-KR" baseline="0" dirty="0" smtClean="0"/>
              <a:t>Broadcast WUR</a:t>
            </a:r>
            <a:r>
              <a:rPr lang="ko-KR" altLang="en-US" baseline="0" smtClean="0"/>
              <a:t>로 </a:t>
            </a:r>
            <a:r>
              <a:rPr lang="en-US" altLang="ko-KR" baseline="0" dirty="0" smtClean="0"/>
              <a:t>group addressed BU indication-&gt;</a:t>
            </a:r>
            <a:r>
              <a:rPr lang="ko-KR" altLang="en-US" baseline="0" smtClean="0"/>
              <a:t>단말에서 </a:t>
            </a:r>
            <a:r>
              <a:rPr lang="en-US" altLang="ko-KR" baseline="0" dirty="0" smtClean="0"/>
              <a:t>Wake-up </a:t>
            </a:r>
            <a:r>
              <a:rPr lang="ko-KR" altLang="en-US" baseline="0" smtClean="0"/>
              <a:t>이후 </a:t>
            </a:r>
            <a:r>
              <a:rPr lang="en-US" altLang="ko-KR" baseline="0" dirty="0" smtClean="0"/>
              <a:t>implicit sleep(</a:t>
            </a:r>
            <a:r>
              <a:rPr lang="ko-KR" altLang="en-US" baseline="0" smtClean="0"/>
              <a:t>관련 </a:t>
            </a:r>
            <a:r>
              <a:rPr lang="en-US" altLang="ko-KR" baseline="0" dirty="0" smtClean="0"/>
              <a:t>PCR </a:t>
            </a:r>
            <a:r>
              <a:rPr lang="ko-KR" altLang="en-US" baseline="0" smtClean="0"/>
              <a:t>동작</a:t>
            </a:r>
            <a:r>
              <a:rPr lang="en-US" altLang="ko-KR" baseline="0" smtClean="0"/>
              <a:t>)</a:t>
            </a:r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9757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802.11-18/1916r0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Issues on WUR duty cycle scheduling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2018-11-</a:t>
            </a:r>
            <a:r>
              <a:rPr lang="en-US" sz="2000" b="0" kern="0" noProof="0" dirty="0" smtClean="0">
                <a:latin typeface="Times New Roman"/>
                <a:ea typeface="MS Gothic"/>
              </a:rPr>
              <a:t>12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834804"/>
              </p:ext>
            </p:extLst>
          </p:nvPr>
        </p:nvGraphicFramePr>
        <p:xfrm>
          <a:off x="395536" y="2887501"/>
          <a:ext cx="8878888" cy="331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1" name="Document" r:id="rId4" imgW="8051215" imgH="3224230" progId="Word.Document.8">
                  <p:embed/>
                </p:oleObj>
              </mc:Choice>
              <mc:Fallback>
                <p:oleObj name="Document" r:id="rId4" imgW="8051215" imgH="32242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887501"/>
                        <a:ext cx="8878888" cy="331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Draft 1.0, the WUR duty cycle operation has been adopted to reduce time that </a:t>
            </a:r>
            <a:r>
              <a:rPr lang="en-US" altLang="ko-KR" dirty="0" err="1" smtClean="0"/>
              <a:t>WURx</a:t>
            </a:r>
            <a:r>
              <a:rPr lang="en-US" altLang="ko-KR" dirty="0" smtClean="0"/>
              <a:t> operates in awake state [1]</a:t>
            </a:r>
          </a:p>
          <a:p>
            <a:pPr lvl="1"/>
            <a:r>
              <a:rPr lang="en-US" altLang="ko-KR" dirty="0" smtClean="0"/>
              <a:t>The duty cycle period, on duration, and starting point is set by negotiation process</a:t>
            </a:r>
          </a:p>
          <a:p>
            <a:r>
              <a:rPr lang="en-US" altLang="ko-KR" dirty="0" smtClean="0"/>
              <a:t>Because of the different duty cycle period and channel for FDMA, it is hard to deliver the broadcast wake-up frame, which indicates: </a:t>
            </a:r>
          </a:p>
          <a:p>
            <a:pPr lvl="1"/>
            <a:r>
              <a:rPr lang="en-US" altLang="ko-KR" dirty="0" smtClean="0"/>
              <a:t>buffered group-addressed BU</a:t>
            </a:r>
          </a:p>
          <a:p>
            <a:pPr lvl="1"/>
            <a:r>
              <a:rPr lang="en-US" altLang="ko-KR" dirty="0" smtClean="0"/>
              <a:t>Counter soliciting the BSS parameter update in STA</a:t>
            </a:r>
          </a:p>
          <a:p>
            <a:r>
              <a:rPr lang="en-US" altLang="ko-KR" dirty="0" smtClean="0"/>
              <a:t>In this contribution, discussion about transmission procedure of the </a:t>
            </a:r>
            <a:r>
              <a:rPr lang="en-US" altLang="ko-KR" dirty="0"/>
              <a:t>broadcast wake-up </a:t>
            </a:r>
            <a:r>
              <a:rPr lang="en-US" altLang="ko-KR" dirty="0" smtClean="0"/>
              <a:t>frame, which addresses CID 308,  985, and 986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 smtClean="0">
                <a:latin typeface="Times New Roman"/>
                <a:ea typeface="MS Gothic"/>
              </a:rPr>
              <a:t>Broadcast WUR </a:t>
            </a:r>
            <a:r>
              <a:rPr lang="en-US" altLang="ko-KR" dirty="0"/>
              <a:t>frame</a:t>
            </a:r>
            <a:r>
              <a:rPr lang="en-US" altLang="ko-KR" kern="0" dirty="0" smtClean="0">
                <a:latin typeface="Times New Roman"/>
                <a:ea typeface="MS Gothic"/>
              </a:rPr>
              <a:t> transmission with Duty Cycle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</a:t>
            </a:r>
            <a:r>
              <a:rPr lang="en-US" altLang="ko-KR" sz="1800" dirty="0" err="1" smtClean="0"/>
              <a:t>WURx</a:t>
            </a:r>
            <a:r>
              <a:rPr lang="en-US" altLang="ko-KR" sz="1800" dirty="0" smtClean="0"/>
              <a:t> of STA may operate based on the negotiated duty cycle schedule[2]: </a:t>
            </a:r>
          </a:p>
          <a:p>
            <a:pPr lvl="1"/>
            <a:r>
              <a:rPr lang="en-US" altLang="ko-KR" sz="1600" dirty="0" smtClean="0"/>
              <a:t>AP indicates the unit of the duty cycle period and starting point</a:t>
            </a:r>
          </a:p>
          <a:p>
            <a:pPr lvl="1"/>
            <a:r>
              <a:rPr lang="en-US" altLang="ko-KR" sz="1600" dirty="0" smtClean="0"/>
              <a:t>STA indicates the on duration and </a:t>
            </a:r>
            <a:r>
              <a:rPr lang="en-US" altLang="ko-KR" sz="1600" dirty="0"/>
              <a:t>the duty cycle period </a:t>
            </a:r>
            <a:endParaRPr lang="en-US" altLang="ko-KR" sz="1600" dirty="0" smtClean="0"/>
          </a:p>
          <a:p>
            <a:r>
              <a:rPr lang="en-US" altLang="ko-KR" sz="1800" dirty="0" smtClean="0"/>
              <a:t>However, because of different duty cycle in each STA, it is hard to manage the </a:t>
            </a:r>
            <a:r>
              <a:rPr lang="en-US" altLang="ko-KR" sz="1800" dirty="0"/>
              <a:t>schedule of WUR frame transmission, </a:t>
            </a:r>
            <a:r>
              <a:rPr lang="en-US" altLang="ko-KR" sz="1800" dirty="0" smtClean="0"/>
              <a:t>especially for the broadcast WUR frame</a:t>
            </a:r>
          </a:p>
        </p:txBody>
      </p:sp>
      <p:cxnSp>
        <p:nvCxnSpPr>
          <p:cNvPr id="4" name="Straight Connector 5"/>
          <p:cNvCxnSpPr/>
          <p:nvPr/>
        </p:nvCxnSpPr>
        <p:spPr>
          <a:xfrm flipV="1">
            <a:off x="1264055" y="4998374"/>
            <a:ext cx="70866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6"/>
          <p:cNvSpPr txBox="1"/>
          <p:nvPr/>
        </p:nvSpPr>
        <p:spPr>
          <a:xfrm>
            <a:off x="181599" y="4719293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STA2</a:t>
            </a:r>
            <a:br>
              <a:rPr lang="en-US" sz="900" dirty="0"/>
            </a:br>
            <a:r>
              <a:rPr lang="en-US" sz="900" dirty="0"/>
              <a:t>DC=1/16</a:t>
            </a:r>
          </a:p>
        </p:txBody>
      </p:sp>
      <p:cxnSp>
        <p:nvCxnSpPr>
          <p:cNvPr id="6" name="Straight Connector 7"/>
          <p:cNvCxnSpPr/>
          <p:nvPr/>
        </p:nvCxnSpPr>
        <p:spPr>
          <a:xfrm>
            <a:off x="1264055" y="5548632"/>
            <a:ext cx="708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/>
          <p:cNvSpPr txBox="1"/>
          <p:nvPr/>
        </p:nvSpPr>
        <p:spPr>
          <a:xfrm>
            <a:off x="181599" y="5277108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STA3</a:t>
            </a:r>
            <a:br>
              <a:rPr lang="en-US" sz="900" dirty="0"/>
            </a:br>
            <a:r>
              <a:rPr lang="en-US" sz="900" dirty="0"/>
              <a:t>DC=1/12</a:t>
            </a:r>
          </a:p>
        </p:txBody>
      </p:sp>
      <p:cxnSp>
        <p:nvCxnSpPr>
          <p:cNvPr id="8" name="Straight Connector 9"/>
          <p:cNvCxnSpPr/>
          <p:nvPr/>
        </p:nvCxnSpPr>
        <p:spPr>
          <a:xfrm>
            <a:off x="1264055" y="6064396"/>
            <a:ext cx="708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0"/>
          <p:cNvSpPr txBox="1"/>
          <p:nvPr/>
        </p:nvSpPr>
        <p:spPr>
          <a:xfrm>
            <a:off x="181599" y="5875931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STA4</a:t>
            </a:r>
            <a:br>
              <a:rPr lang="en-US" sz="900" dirty="0"/>
            </a:br>
            <a:r>
              <a:rPr lang="en-US" sz="900" dirty="0"/>
              <a:t>DC=1/3</a:t>
            </a:r>
          </a:p>
        </p:txBody>
      </p:sp>
      <p:sp>
        <p:nvSpPr>
          <p:cNvPr id="10" name="Rectangle 11"/>
          <p:cNvSpPr/>
          <p:nvPr/>
        </p:nvSpPr>
        <p:spPr>
          <a:xfrm>
            <a:off x="1724982" y="4779713"/>
            <a:ext cx="238447" cy="218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1" name="Rectangle 12"/>
          <p:cNvSpPr/>
          <p:nvPr/>
        </p:nvSpPr>
        <p:spPr>
          <a:xfrm>
            <a:off x="6586460" y="4770292"/>
            <a:ext cx="285750" cy="211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2" name="Rectangle 13"/>
          <p:cNvSpPr/>
          <p:nvPr/>
        </p:nvSpPr>
        <p:spPr>
          <a:xfrm>
            <a:off x="1728710" y="5320031"/>
            <a:ext cx="234719" cy="220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3" name="Rectangle 14"/>
          <p:cNvSpPr/>
          <p:nvPr/>
        </p:nvSpPr>
        <p:spPr>
          <a:xfrm>
            <a:off x="4635905" y="5320031"/>
            <a:ext cx="242173" cy="220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cxnSp>
        <p:nvCxnSpPr>
          <p:cNvPr id="14" name="Straight Connector 15"/>
          <p:cNvCxnSpPr/>
          <p:nvPr/>
        </p:nvCxnSpPr>
        <p:spPr>
          <a:xfrm flipV="1">
            <a:off x="1264055" y="4350449"/>
            <a:ext cx="70866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6"/>
          <p:cNvSpPr txBox="1"/>
          <p:nvPr/>
        </p:nvSpPr>
        <p:spPr>
          <a:xfrm>
            <a:off x="181599" y="4119202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STA1</a:t>
            </a:r>
            <a:br>
              <a:rPr lang="en-US" sz="900" dirty="0"/>
            </a:br>
            <a:r>
              <a:rPr lang="en-US" sz="900" dirty="0"/>
              <a:t>DC=1/4</a:t>
            </a:r>
          </a:p>
        </p:txBody>
      </p:sp>
      <p:sp>
        <p:nvSpPr>
          <p:cNvPr id="16" name="Rectangle 17"/>
          <p:cNvSpPr/>
          <p:nvPr/>
        </p:nvSpPr>
        <p:spPr>
          <a:xfrm>
            <a:off x="1721255" y="4121848"/>
            <a:ext cx="457201" cy="220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7" name="Rectangle 18"/>
          <p:cNvSpPr/>
          <p:nvPr/>
        </p:nvSpPr>
        <p:spPr>
          <a:xfrm>
            <a:off x="3664355" y="4121848"/>
            <a:ext cx="5715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8" name="Rectangle 19"/>
          <p:cNvSpPr/>
          <p:nvPr/>
        </p:nvSpPr>
        <p:spPr>
          <a:xfrm>
            <a:off x="5607455" y="4121848"/>
            <a:ext cx="5715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9" name="Rectangle 20"/>
          <p:cNvSpPr/>
          <p:nvPr/>
        </p:nvSpPr>
        <p:spPr>
          <a:xfrm>
            <a:off x="7550555" y="4121848"/>
            <a:ext cx="5715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0" name="Rectangle 21"/>
          <p:cNvSpPr/>
          <p:nvPr/>
        </p:nvSpPr>
        <p:spPr>
          <a:xfrm>
            <a:off x="7550555" y="5320031"/>
            <a:ext cx="28575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8" name="Rectangle 29"/>
          <p:cNvSpPr/>
          <p:nvPr/>
        </p:nvSpPr>
        <p:spPr>
          <a:xfrm>
            <a:off x="2700260" y="5835796"/>
            <a:ext cx="964094" cy="236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9" name="Rectangle 30"/>
          <p:cNvSpPr/>
          <p:nvPr/>
        </p:nvSpPr>
        <p:spPr>
          <a:xfrm>
            <a:off x="5600000" y="5835796"/>
            <a:ext cx="986460" cy="236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grpSp>
        <p:nvGrpSpPr>
          <p:cNvPr id="66" name="그룹 65"/>
          <p:cNvGrpSpPr/>
          <p:nvPr/>
        </p:nvGrpSpPr>
        <p:grpSpPr>
          <a:xfrm>
            <a:off x="1721255" y="3834538"/>
            <a:ext cx="6793396" cy="2464044"/>
            <a:chOff x="1721255" y="3503129"/>
            <a:chExt cx="6793396" cy="2884833"/>
          </a:xfrm>
        </p:grpSpPr>
        <p:cxnSp>
          <p:nvCxnSpPr>
            <p:cNvPr id="21" name="Straight Connector 22"/>
            <p:cNvCxnSpPr/>
            <p:nvPr/>
          </p:nvCxnSpPr>
          <p:spPr>
            <a:xfrm>
              <a:off x="1721255" y="3516796"/>
              <a:ext cx="0" cy="28003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3"/>
            <p:cNvCxnSpPr/>
            <p:nvPr/>
          </p:nvCxnSpPr>
          <p:spPr>
            <a:xfrm>
              <a:off x="3664355" y="3516796"/>
              <a:ext cx="0" cy="28003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4"/>
            <p:cNvCxnSpPr/>
            <p:nvPr/>
          </p:nvCxnSpPr>
          <p:spPr>
            <a:xfrm>
              <a:off x="5607455" y="3516796"/>
              <a:ext cx="0" cy="28003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5"/>
            <p:cNvCxnSpPr/>
            <p:nvPr/>
          </p:nvCxnSpPr>
          <p:spPr>
            <a:xfrm>
              <a:off x="7550555" y="3587612"/>
              <a:ext cx="0" cy="28003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6"/>
            <p:cNvCxnSpPr/>
            <p:nvPr/>
          </p:nvCxnSpPr>
          <p:spPr>
            <a:xfrm>
              <a:off x="4635905" y="3516796"/>
              <a:ext cx="0" cy="28003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7"/>
            <p:cNvCxnSpPr/>
            <p:nvPr/>
          </p:nvCxnSpPr>
          <p:spPr>
            <a:xfrm>
              <a:off x="2692805" y="3503129"/>
              <a:ext cx="0" cy="28003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8"/>
            <p:cNvCxnSpPr/>
            <p:nvPr/>
          </p:nvCxnSpPr>
          <p:spPr>
            <a:xfrm>
              <a:off x="6579005" y="3573946"/>
              <a:ext cx="0" cy="28003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1"/>
            <p:cNvCxnSpPr/>
            <p:nvPr/>
          </p:nvCxnSpPr>
          <p:spPr>
            <a:xfrm>
              <a:off x="8514651" y="3587612"/>
              <a:ext cx="0" cy="28003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2"/>
          <p:cNvCxnSpPr/>
          <p:nvPr/>
        </p:nvCxnSpPr>
        <p:spPr>
          <a:xfrm>
            <a:off x="1728710" y="3916877"/>
            <a:ext cx="19356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3"/>
          <p:cNvCxnSpPr/>
          <p:nvPr/>
        </p:nvCxnSpPr>
        <p:spPr>
          <a:xfrm>
            <a:off x="1728710" y="4014568"/>
            <a:ext cx="4497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4"/>
          <p:cNvSpPr txBox="1"/>
          <p:nvPr/>
        </p:nvSpPr>
        <p:spPr>
          <a:xfrm>
            <a:off x="2588931" y="3775735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2T</a:t>
            </a:r>
            <a:endParaRPr lang="en-US" sz="900" baseline="-25000" dirty="0"/>
          </a:p>
        </p:txBody>
      </p:sp>
      <p:sp>
        <p:nvSpPr>
          <p:cNvPr id="34" name="TextBox 35"/>
          <p:cNvSpPr txBox="1"/>
          <p:nvPr/>
        </p:nvSpPr>
        <p:spPr>
          <a:xfrm>
            <a:off x="776798" y="3857923"/>
            <a:ext cx="896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</a:t>
            </a:r>
            <a:r>
              <a:rPr lang="en-US" sz="900" baseline="-25000" dirty="0"/>
              <a:t>ON_1 </a:t>
            </a:r>
            <a:r>
              <a:rPr lang="en-US" sz="900" dirty="0"/>
              <a:t>= ½ T</a:t>
            </a:r>
          </a:p>
        </p:txBody>
      </p:sp>
      <p:cxnSp>
        <p:nvCxnSpPr>
          <p:cNvPr id="35" name="Straight Arrow Connector 36"/>
          <p:cNvCxnSpPr/>
          <p:nvPr/>
        </p:nvCxnSpPr>
        <p:spPr>
          <a:xfrm flipV="1">
            <a:off x="1721255" y="4594920"/>
            <a:ext cx="4865205" cy="141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7"/>
          <p:cNvCxnSpPr/>
          <p:nvPr/>
        </p:nvCxnSpPr>
        <p:spPr>
          <a:xfrm flipV="1">
            <a:off x="1721255" y="4710334"/>
            <a:ext cx="242174" cy="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8"/>
          <p:cNvSpPr txBox="1"/>
          <p:nvPr/>
        </p:nvSpPr>
        <p:spPr>
          <a:xfrm>
            <a:off x="4029795" y="4479504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 smtClean="0"/>
              <a:t>5T</a:t>
            </a:r>
            <a:endParaRPr lang="en-US" sz="900" baseline="-25000" dirty="0"/>
          </a:p>
        </p:txBody>
      </p:sp>
      <p:cxnSp>
        <p:nvCxnSpPr>
          <p:cNvPr id="38" name="Straight Arrow Connector 39"/>
          <p:cNvCxnSpPr/>
          <p:nvPr/>
        </p:nvCxnSpPr>
        <p:spPr>
          <a:xfrm>
            <a:off x="1713801" y="5207512"/>
            <a:ext cx="2918378" cy="14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40"/>
          <p:cNvSpPr txBox="1"/>
          <p:nvPr/>
        </p:nvSpPr>
        <p:spPr>
          <a:xfrm>
            <a:off x="3036549" y="5069012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3T</a:t>
            </a:r>
            <a:endParaRPr lang="en-US" sz="900" baseline="-25000" dirty="0"/>
          </a:p>
        </p:txBody>
      </p:sp>
      <p:cxnSp>
        <p:nvCxnSpPr>
          <p:cNvPr id="40" name="Straight Arrow Connector 41"/>
          <p:cNvCxnSpPr/>
          <p:nvPr/>
        </p:nvCxnSpPr>
        <p:spPr>
          <a:xfrm>
            <a:off x="2713305" y="5712931"/>
            <a:ext cx="2918378" cy="14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2"/>
          <p:cNvSpPr txBox="1"/>
          <p:nvPr/>
        </p:nvSpPr>
        <p:spPr>
          <a:xfrm>
            <a:off x="4036053" y="5574432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3T</a:t>
            </a:r>
            <a:endParaRPr lang="en-US" sz="900" baseline="-25000" dirty="0"/>
          </a:p>
        </p:txBody>
      </p:sp>
      <p:sp>
        <p:nvSpPr>
          <p:cNvPr id="42" name="TextBox 43"/>
          <p:cNvSpPr txBox="1"/>
          <p:nvPr/>
        </p:nvSpPr>
        <p:spPr>
          <a:xfrm>
            <a:off x="808144" y="4534694"/>
            <a:ext cx="896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</a:t>
            </a:r>
            <a:r>
              <a:rPr lang="en-US" sz="900" baseline="-25000" dirty="0"/>
              <a:t>ON_2 </a:t>
            </a:r>
            <a:r>
              <a:rPr lang="en-US" sz="900" dirty="0"/>
              <a:t>= ¼ T</a:t>
            </a:r>
          </a:p>
        </p:txBody>
      </p:sp>
      <p:sp>
        <p:nvSpPr>
          <p:cNvPr id="43" name="TextBox 44"/>
          <p:cNvSpPr txBox="1"/>
          <p:nvPr/>
        </p:nvSpPr>
        <p:spPr>
          <a:xfrm>
            <a:off x="828643" y="5177670"/>
            <a:ext cx="896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</a:t>
            </a:r>
            <a:r>
              <a:rPr lang="en-US" sz="900" baseline="-25000" dirty="0"/>
              <a:t>ON_3 </a:t>
            </a:r>
            <a:r>
              <a:rPr lang="en-US" sz="900" dirty="0"/>
              <a:t>= ¼ T</a:t>
            </a:r>
          </a:p>
        </p:txBody>
      </p:sp>
      <p:sp>
        <p:nvSpPr>
          <p:cNvPr id="44" name="TextBox 45"/>
          <p:cNvSpPr txBox="1"/>
          <p:nvPr/>
        </p:nvSpPr>
        <p:spPr>
          <a:xfrm>
            <a:off x="2800121" y="6128177"/>
            <a:ext cx="806632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T (e.g</a:t>
            </a:r>
            <a:r>
              <a:rPr lang="en-US" sz="900" dirty="0"/>
              <a:t>. 10ms)</a:t>
            </a:r>
            <a:endParaRPr lang="en-US" sz="900" baseline="-25000" dirty="0"/>
          </a:p>
        </p:txBody>
      </p:sp>
      <p:cxnSp>
        <p:nvCxnSpPr>
          <p:cNvPr id="45" name="Straight Arrow Connector 46"/>
          <p:cNvCxnSpPr/>
          <p:nvPr/>
        </p:nvCxnSpPr>
        <p:spPr>
          <a:xfrm>
            <a:off x="2692805" y="6128177"/>
            <a:ext cx="97154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그룹 66"/>
          <p:cNvGrpSpPr/>
          <p:nvPr/>
        </p:nvGrpSpPr>
        <p:grpSpPr>
          <a:xfrm>
            <a:off x="1721255" y="3635232"/>
            <a:ext cx="989808" cy="212510"/>
            <a:chOff x="1721255" y="3212976"/>
            <a:chExt cx="989808" cy="365594"/>
          </a:xfrm>
        </p:grpSpPr>
        <p:cxnSp>
          <p:nvCxnSpPr>
            <p:cNvPr id="46" name="Straight Arrow Connector 47"/>
            <p:cNvCxnSpPr/>
            <p:nvPr/>
          </p:nvCxnSpPr>
          <p:spPr>
            <a:xfrm>
              <a:off x="1721255" y="3212976"/>
              <a:ext cx="1" cy="342878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8"/>
            <p:cNvCxnSpPr/>
            <p:nvPr/>
          </p:nvCxnSpPr>
          <p:spPr>
            <a:xfrm>
              <a:off x="2711062" y="3235692"/>
              <a:ext cx="1" cy="342878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9"/>
          <p:cNvSpPr txBox="1"/>
          <p:nvPr/>
        </p:nvSpPr>
        <p:spPr>
          <a:xfrm>
            <a:off x="2675122" y="3558208"/>
            <a:ext cx="1104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STA4 starts from t1</a:t>
            </a:r>
          </a:p>
        </p:txBody>
      </p:sp>
      <p:sp>
        <p:nvSpPr>
          <p:cNvPr id="49" name="TextBox 50"/>
          <p:cNvSpPr txBox="1"/>
          <p:nvPr/>
        </p:nvSpPr>
        <p:spPr>
          <a:xfrm>
            <a:off x="1531150" y="6150496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t0</a:t>
            </a:r>
          </a:p>
        </p:txBody>
      </p:sp>
      <p:sp>
        <p:nvSpPr>
          <p:cNvPr id="50" name="TextBox 51"/>
          <p:cNvSpPr txBox="1"/>
          <p:nvPr/>
        </p:nvSpPr>
        <p:spPr>
          <a:xfrm>
            <a:off x="2550819" y="6150496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t1</a:t>
            </a:r>
          </a:p>
        </p:txBody>
      </p:sp>
      <p:sp>
        <p:nvSpPr>
          <p:cNvPr id="51" name="TextBox 52"/>
          <p:cNvSpPr txBox="1"/>
          <p:nvPr/>
        </p:nvSpPr>
        <p:spPr>
          <a:xfrm>
            <a:off x="3496110" y="6150496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t2</a:t>
            </a:r>
          </a:p>
        </p:txBody>
      </p:sp>
      <p:sp>
        <p:nvSpPr>
          <p:cNvPr id="52" name="TextBox 53"/>
          <p:cNvSpPr txBox="1"/>
          <p:nvPr/>
        </p:nvSpPr>
        <p:spPr>
          <a:xfrm>
            <a:off x="4479513" y="6150496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t3</a:t>
            </a:r>
          </a:p>
        </p:txBody>
      </p:sp>
      <p:sp>
        <p:nvSpPr>
          <p:cNvPr id="53" name="TextBox 54"/>
          <p:cNvSpPr txBox="1"/>
          <p:nvPr/>
        </p:nvSpPr>
        <p:spPr>
          <a:xfrm>
            <a:off x="5499182" y="6150496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t4</a:t>
            </a:r>
          </a:p>
        </p:txBody>
      </p:sp>
      <p:sp>
        <p:nvSpPr>
          <p:cNvPr id="54" name="TextBox 55"/>
          <p:cNvSpPr txBox="1"/>
          <p:nvPr/>
        </p:nvSpPr>
        <p:spPr>
          <a:xfrm>
            <a:off x="6444474" y="6150496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t5</a:t>
            </a:r>
          </a:p>
        </p:txBody>
      </p:sp>
      <p:sp>
        <p:nvSpPr>
          <p:cNvPr id="55" name="TextBox 56"/>
          <p:cNvSpPr txBox="1"/>
          <p:nvPr/>
        </p:nvSpPr>
        <p:spPr>
          <a:xfrm>
            <a:off x="7408569" y="6150496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t6</a:t>
            </a:r>
          </a:p>
        </p:txBody>
      </p:sp>
      <p:sp>
        <p:nvSpPr>
          <p:cNvPr id="56" name="TextBox 57"/>
          <p:cNvSpPr txBox="1"/>
          <p:nvPr/>
        </p:nvSpPr>
        <p:spPr>
          <a:xfrm>
            <a:off x="8353860" y="6150496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900" dirty="0"/>
              <a:t>t7</a:t>
            </a:r>
          </a:p>
        </p:txBody>
      </p:sp>
      <p:sp>
        <p:nvSpPr>
          <p:cNvPr id="57" name="Rectangle 58"/>
          <p:cNvSpPr/>
          <p:nvPr/>
        </p:nvSpPr>
        <p:spPr>
          <a:xfrm>
            <a:off x="486399" y="3558208"/>
            <a:ext cx="11560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/>
            <a:r>
              <a:rPr lang="en-US" sz="900" dirty="0"/>
              <a:t>STA1, STA2, STA3 </a:t>
            </a:r>
            <a:br>
              <a:rPr lang="en-US" sz="900" dirty="0"/>
            </a:br>
            <a:r>
              <a:rPr lang="en-US" sz="900" dirty="0"/>
              <a:t>starts from t0</a:t>
            </a:r>
          </a:p>
        </p:txBody>
      </p:sp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>
                <a:latin typeface="Times New Roman"/>
                <a:ea typeface="MS Gothic"/>
              </a:rPr>
              <a:t>Broadcast </a:t>
            </a:r>
            <a:r>
              <a:rPr lang="en-US" altLang="ko-KR" kern="0" dirty="0" smtClean="0">
                <a:latin typeface="Times New Roman"/>
                <a:ea typeface="MS Gothic"/>
              </a:rPr>
              <a:t>WUR </a:t>
            </a:r>
            <a:r>
              <a:rPr lang="en-US" altLang="ko-KR" dirty="0"/>
              <a:t>frame</a:t>
            </a:r>
            <a:r>
              <a:rPr lang="en-US" altLang="ko-KR" kern="0" dirty="0" smtClean="0">
                <a:latin typeface="Times New Roman"/>
                <a:ea typeface="MS Gothic"/>
              </a:rPr>
              <a:t> </a:t>
            </a:r>
            <a:r>
              <a:rPr lang="en-US" altLang="ko-KR" kern="0" dirty="0">
                <a:latin typeface="Times New Roman"/>
                <a:ea typeface="MS Gothic"/>
              </a:rPr>
              <a:t>transmission with </a:t>
            </a:r>
            <a:r>
              <a:rPr lang="en-US" altLang="ko-KR" kern="0" dirty="0" smtClean="0">
                <a:latin typeface="Times New Roman"/>
                <a:ea typeface="MS Gothic"/>
              </a:rPr>
              <a:t>FDMA Operation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/>
          <a:lstStyle/>
          <a:p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09600" y="209865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In addition to the different duty cycle operation, the WUR FDMA operation makes even harder of the transmission of broadcast WUR frame</a:t>
            </a:r>
          </a:p>
          <a:p>
            <a:pPr lvl="1"/>
            <a:r>
              <a:rPr lang="en-US" altLang="ko-KR" sz="1800" dirty="0" smtClean="0"/>
              <a:t>Since the different STA uses different channel for receiving WUR frame, the transmission procedure of </a:t>
            </a:r>
            <a:r>
              <a:rPr lang="en-US" altLang="ko-KR" sz="1800" dirty="0"/>
              <a:t>broadcast WUR </a:t>
            </a:r>
            <a:r>
              <a:rPr lang="en-US" altLang="ko-KR" sz="1800" dirty="0" smtClean="0"/>
              <a:t>frame should be performed in each channel</a:t>
            </a:r>
          </a:p>
          <a:p>
            <a:endParaRPr lang="en-US" altLang="ko-KR" sz="2000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757721"/>
            <a:ext cx="8077200" cy="28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28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and the suggestion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decision of </a:t>
            </a:r>
            <a:r>
              <a:rPr lang="en-US" altLang="ko-KR" dirty="0"/>
              <a:t>on duration and the duty cycle period</a:t>
            </a:r>
            <a:r>
              <a:rPr lang="en-US" altLang="ko-KR" dirty="0" smtClean="0"/>
              <a:t> by STA makes the scheduling of transmission of Wake-up frame harder</a:t>
            </a:r>
          </a:p>
          <a:p>
            <a:r>
              <a:rPr lang="en-US" altLang="ko-KR" dirty="0" smtClean="0"/>
              <a:t>Especially, </a:t>
            </a:r>
            <a:r>
              <a:rPr lang="en-US" altLang="ko-KR" dirty="0"/>
              <a:t>the </a:t>
            </a:r>
            <a:r>
              <a:rPr lang="en-US" altLang="ko-KR" dirty="0" smtClean="0"/>
              <a:t>difficulty of transmitting broadcast frame may cause the long delay for transmission of the buffered BU and indication of updated BSS counter  </a:t>
            </a:r>
          </a:p>
          <a:p>
            <a:r>
              <a:rPr lang="en-US" altLang="ko-KR" dirty="0" smtClean="0"/>
              <a:t>To manage the duty cycle scheduling, AP needs to modify the parameters of duty cycle operation</a:t>
            </a:r>
          </a:p>
          <a:p>
            <a:pPr lvl="1"/>
            <a:r>
              <a:rPr lang="en-US" altLang="ko-KR" dirty="0" smtClean="0"/>
              <a:t>Suggest to include duty cycle period and on duration parameter in WUR parameter field transmitted by AP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 smtClean="0">
                <a:latin typeface="Times New Roman"/>
                <a:ea typeface="MS Gothic"/>
              </a:rPr>
              <a:t>Additional method for transmitting broadcast Wake-up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AP transmits the broadcast wake-up frame to all negotiated STA in primary 20MHz channel, the following procedure can be easily operated</a:t>
            </a:r>
          </a:p>
          <a:p>
            <a:pPr lvl="1"/>
            <a:r>
              <a:rPr lang="en-US" altLang="ko-KR" sz="1600" dirty="0" smtClean="0"/>
              <a:t>The Cascade indicator in Beacon frame may indicate that there is the following wake-up frame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717032"/>
            <a:ext cx="5714701" cy="247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5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discussed scheduling issues in duty cycle operation and FDMA operation</a:t>
            </a:r>
          </a:p>
          <a:p>
            <a:pPr lvl="1"/>
            <a:r>
              <a:rPr lang="en-US" altLang="ko-KR" dirty="0" smtClean="0"/>
              <a:t>Especially in transmitting broadcast wake-up frame</a:t>
            </a:r>
          </a:p>
          <a:p>
            <a:r>
              <a:rPr lang="en-US" altLang="ko-KR" dirty="0" smtClean="0"/>
              <a:t>The suggestion for the management issue on WUR duty </a:t>
            </a:r>
            <a:r>
              <a:rPr lang="en-US" altLang="ko-KR" dirty="0"/>
              <a:t>cycle operation is the </a:t>
            </a:r>
            <a:r>
              <a:rPr lang="en-US" altLang="ko-KR" dirty="0" smtClean="0"/>
              <a:t>inclusion of </a:t>
            </a:r>
            <a:r>
              <a:rPr lang="en-US" altLang="ko-KR" dirty="0"/>
              <a:t>duty cycle period and on duration parameter </a:t>
            </a:r>
            <a:r>
              <a:rPr lang="en-US" altLang="ko-KR" dirty="0" smtClean="0"/>
              <a:t>in WUR parameter field in WUR mode element</a:t>
            </a:r>
          </a:p>
          <a:p>
            <a:r>
              <a:rPr lang="en-US" altLang="ko-KR" dirty="0" smtClean="0"/>
              <a:t>The additional procedure for </a:t>
            </a:r>
            <a:r>
              <a:rPr lang="en-US" altLang="ko-KR" dirty="0"/>
              <a:t>transmitting broadcast wake-up </a:t>
            </a:r>
            <a:r>
              <a:rPr lang="en-US" altLang="ko-KR" dirty="0" smtClean="0"/>
              <a:t>frame cascading the WUR beacon frame may help to wake all STA up or indication of updated BSS counter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P802.11ba D1.0</a:t>
            </a:r>
          </a:p>
          <a:p>
            <a:pPr marL="0" indent="0">
              <a:buNone/>
            </a:pPr>
            <a:r>
              <a:rPr lang="en-US" altLang="ko-KR" sz="2000" dirty="0" smtClean="0"/>
              <a:t>[2</a:t>
            </a:r>
            <a:r>
              <a:rPr lang="en-US" altLang="ko-KR" sz="2000" dirty="0"/>
              <a:t>] 17/651r2 Indication for WUR Duty Cycle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53811</TotalTime>
  <Words>566</Words>
  <Application>Microsoft Office PowerPoint</Application>
  <PresentationFormat>화면 슬라이드 쇼(4:3)</PresentationFormat>
  <Paragraphs>67</Paragraphs>
  <Slides>8</Slides>
  <Notes>6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Broadcast WUR frame transmission with Duty Cycle Operation</vt:lpstr>
      <vt:lpstr>Broadcast WUR frame transmission with FDMA Operation</vt:lpstr>
      <vt:lpstr>Issues and the suggestion</vt:lpstr>
      <vt:lpstr>Additional method for transmitting broadcast Wake-up frame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782</cp:revision>
  <cp:lastPrinted>2017-07-06T20:18:14Z</cp:lastPrinted>
  <dcterms:created xsi:type="dcterms:W3CDTF">2015-04-24T00:57:35Z</dcterms:created>
  <dcterms:modified xsi:type="dcterms:W3CDTF">2018-11-12T01:13:03Z</dcterms:modified>
</cp:coreProperties>
</file>