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57" r:id="rId3"/>
    <p:sldId id="364" r:id="rId4"/>
    <p:sldId id="365" r:id="rId5"/>
    <p:sldId id="325" r:id="rId6"/>
    <p:sldId id="355" r:id="rId7"/>
    <p:sldId id="356" r:id="rId8"/>
    <p:sldId id="359" r:id="rId9"/>
    <p:sldId id="327" r:id="rId10"/>
    <p:sldId id="360" r:id="rId11"/>
    <p:sldId id="361" r:id="rId12"/>
    <p:sldId id="362" r:id="rId13"/>
    <p:sldId id="342" r:id="rId1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 id="27" name="Abouelseoud, Mohamed" initials="AM" lastIdx="3" clrIdx="26">
    <p:extLst>
      <p:ext uri="{19B8F6BF-5375-455C-9EA6-DF929625EA0E}">
        <p15:presenceInfo xmlns:p15="http://schemas.microsoft.com/office/powerpoint/2012/main" userId="Abouelseoud, Moham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73" autoAdjust="0"/>
    <p:restoredTop sz="95979" autoAdjust="0"/>
  </p:normalViewPr>
  <p:slideViewPr>
    <p:cSldViewPr>
      <p:cViewPr varScale="1">
        <p:scale>
          <a:sx n="89" d="100"/>
          <a:sy n="89" d="100"/>
        </p:scale>
        <p:origin x="83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5175245"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a:t>
            </a:r>
            <a:r>
              <a:rPr lang="en-US" altLang="en-US" sz="1800" b="1" dirty="0" smtClean="0"/>
              <a:t>IEEE </a:t>
            </a:r>
            <a:r>
              <a:rPr lang="en-US" altLang="en-US" sz="1800" b="1" dirty="0" smtClean="0"/>
              <a:t>802.11-18/1911r1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11560" y="240268"/>
            <a:ext cx="2304256" cy="369332"/>
          </a:xfrm>
          <a:prstGeom prst="rect">
            <a:avLst/>
          </a:prstGeom>
          <a:noFill/>
        </p:spPr>
        <p:txBody>
          <a:bodyPr wrap="square" rtlCol="0">
            <a:spAutoFit/>
          </a:bodyPr>
          <a:lstStyle/>
          <a:p>
            <a:r>
              <a:rPr lang="en-US" sz="1800" b="1" kern="1200" dirty="0" smtClean="0">
                <a:solidFill>
                  <a:schemeClr val="tx1"/>
                </a:solidFill>
                <a:latin typeface="Times New Roman" pitchFamily="18" charset="0"/>
                <a:ea typeface="+mn-ea"/>
                <a:cs typeface="+mn-cs"/>
              </a:rPr>
              <a:t>November 2018</a:t>
            </a:r>
          </a:p>
        </p:txBody>
      </p:sp>
      <p:sp>
        <p:nvSpPr>
          <p:cNvPr id="3" name="TextBox 2"/>
          <p:cNvSpPr txBox="1"/>
          <p:nvPr userDrawn="1"/>
        </p:nvSpPr>
        <p:spPr>
          <a:xfrm>
            <a:off x="6516216" y="6428194"/>
            <a:ext cx="2160240" cy="276999"/>
          </a:xfrm>
          <a:prstGeom prst="rect">
            <a:avLst/>
          </a:prstGeom>
          <a:noFill/>
        </p:spPr>
        <p:txBody>
          <a:bodyPr wrap="square" rtlCol="0">
            <a:spAutoFit/>
          </a:bodyPr>
          <a:lstStyle/>
          <a:p>
            <a:r>
              <a:rPr lang="en-US" dirty="0" smtClean="0"/>
              <a:t>Mohamed Abouelseoud (Sony)</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dirty="0" smtClean="0"/>
              <a:t>Proposed </a:t>
            </a:r>
            <a:r>
              <a:rPr lang="en-US" dirty="0"/>
              <a:t>r</a:t>
            </a:r>
            <a:r>
              <a:rPr lang="en-US" dirty="0" smtClean="0"/>
              <a:t>esolution of CID 3518</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a:t>
            </a:r>
            <a:r>
              <a:rPr lang="en-US" altLang="en-US" sz="2000" b="0" dirty="0" smtClean="0"/>
              <a:t>2018-11-14</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4203991529"/>
              </p:ext>
            </p:extLst>
          </p:nvPr>
        </p:nvGraphicFramePr>
        <p:xfrm>
          <a:off x="535905" y="3263623"/>
          <a:ext cx="8148390" cy="153416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xmlns="" val="20000"/>
                    </a:ext>
                  </a:extLst>
                </a:gridCol>
                <a:gridCol w="1110273">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gridCol w="1440160">
                  <a:extLst>
                    <a:ext uri="{9D8B030D-6E8A-4147-A177-3AD203B41FA5}">
                      <a16:colId xmlns:a16="http://schemas.microsoft.com/office/drawing/2014/main" xmlns="" val="20003"/>
                    </a:ext>
                  </a:extLst>
                </a:gridCol>
                <a:gridCol w="2312095">
                  <a:extLst>
                    <a:ext uri="{9D8B030D-6E8A-4147-A177-3AD203B41FA5}">
                      <a16:colId xmlns:a16="http://schemas.microsoft.com/office/drawing/2014/main" xmlns=""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269240">
                <a:tc>
                  <a:txBody>
                    <a:bodyPr/>
                    <a:lstStyle/>
                    <a:p>
                      <a:r>
                        <a:rPr lang="en-US" sz="1400" b="0" dirty="0" smtClean="0"/>
                        <a:t>Mohamed </a:t>
                      </a:r>
                      <a:r>
                        <a:rPr lang="en-US" sz="1400" b="0" dirty="0" err="1" smtClean="0"/>
                        <a:t>Abouelseoud</a:t>
                      </a:r>
                      <a:endParaRPr lang="en-US" sz="1400" b="0" dirty="0"/>
                    </a:p>
                  </a:txBody>
                  <a:tcPr/>
                </a:tc>
                <a:tc>
                  <a:txBody>
                    <a:bodyPr/>
                    <a:lstStyle/>
                    <a:p>
                      <a:r>
                        <a:rPr lang="en-US" sz="1400" b="0" dirty="0" smtClean="0"/>
                        <a:t>Sony</a:t>
                      </a:r>
                      <a:endParaRPr lang="en-US" sz="1400" b="0" dirty="0"/>
                    </a:p>
                  </a:txBody>
                  <a:tcPr/>
                </a:tc>
                <a:tc>
                  <a:txBody>
                    <a:bodyPr/>
                    <a:lstStyle/>
                    <a:p>
                      <a:r>
                        <a:rPr lang="en-US" sz="1400" b="0" dirty="0" smtClean="0"/>
                        <a:t>1730 N. First Street, San Jose CA 95112</a:t>
                      </a:r>
                      <a:endParaRPr lang="en-US" sz="1400" b="0" dirty="0"/>
                    </a:p>
                  </a:txBody>
                  <a:tcPr/>
                </a:tc>
                <a:tc>
                  <a:txBody>
                    <a:bodyPr/>
                    <a:lstStyle/>
                    <a:p>
                      <a:endParaRPr lang="en-US" sz="1400" b="0" dirty="0"/>
                    </a:p>
                  </a:txBody>
                  <a:tcPr/>
                </a:tc>
                <a:tc>
                  <a:txBody>
                    <a:bodyPr/>
                    <a:lstStyle/>
                    <a:p>
                      <a:r>
                        <a:rPr lang="en-US" sz="1400" b="0" dirty="0" err="1" smtClean="0"/>
                        <a:t>Mohamed.Abouelseoud</a:t>
                      </a:r>
                      <a:r>
                        <a:rPr lang="en-US" sz="1400" b="0" dirty="0" smtClean="0"/>
                        <a:t>(at)sony.com</a:t>
                      </a:r>
                    </a:p>
                  </a:txBody>
                  <a:tcPr/>
                </a:tc>
              </a:tr>
              <a:tr h="269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Kazuyuki Sakoda</a:t>
                      </a:r>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t>kazuyuki.sakoda</a:t>
                      </a:r>
                      <a:r>
                        <a:rPr lang="en-US" sz="1400" b="0" dirty="0" smtClean="0"/>
                        <a:t>(at)sony.com</a:t>
                      </a:r>
                    </a:p>
                  </a:txBody>
                  <a:tcPr/>
                </a:tc>
              </a:tr>
              <a:tr h="406400">
                <a:tc>
                  <a:txBody>
                    <a:bodyPr/>
                    <a:lstStyle/>
                    <a:p>
                      <a:endParaRPr lang="en-US" dirty="0"/>
                    </a:p>
                  </a:txBody>
                  <a:tcPr/>
                </a:tc>
                <a:tc>
                  <a:txBody>
                    <a:bodyPr/>
                    <a:lstStyle/>
                    <a:p>
                      <a:endParaRPr lang="en-US" sz="1400" b="0" dirty="0"/>
                    </a:p>
                  </a:txBody>
                  <a:tcPr/>
                </a:tc>
                <a:tc>
                  <a:txBody>
                    <a:bodyPr/>
                    <a:lstStyle/>
                    <a:p>
                      <a:endParaRPr lang="en-US" sz="1400" b="0" dirty="0"/>
                    </a:p>
                  </a:txBody>
                  <a:tcPr/>
                </a:tc>
                <a:tc>
                  <a:txBody>
                    <a:bodyPr/>
                    <a:lstStyle/>
                    <a:p>
                      <a:endParaRPr lang="en-US" sz="1400" b="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1691680" y="1844824"/>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4678896"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Propagated discovery assistance request</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10</a:t>
            </a:fld>
            <a:endParaRPr lang="en-US" altLang="en-US" dirty="0"/>
          </a:p>
        </p:txBody>
      </p:sp>
      <p:sp>
        <p:nvSpPr>
          <p:cNvPr id="7" name="Rectangle 6"/>
          <p:cNvSpPr/>
          <p:nvPr/>
        </p:nvSpPr>
        <p:spPr bwMode="auto">
          <a:xfrm>
            <a:off x="3489648"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3438667" y="1844824"/>
            <a:ext cx="1296144" cy="646331"/>
          </a:xfrm>
          <a:prstGeom prst="rect">
            <a:avLst/>
          </a:prstGeom>
          <a:noFill/>
        </p:spPr>
        <p:txBody>
          <a:bodyPr wrap="square" rtlCol="0">
            <a:spAutoFit/>
          </a:bodyPr>
          <a:lstStyle/>
          <a:p>
            <a:pPr algn="ctr"/>
            <a:r>
              <a:rPr lang="en-US" dirty="0" smtClean="0"/>
              <a:t>New STA DMG Capabilities element</a:t>
            </a:r>
            <a:endParaRPr lang="en-US" dirty="0"/>
          </a:p>
        </p:txBody>
      </p:sp>
      <p:sp>
        <p:nvSpPr>
          <p:cNvPr id="10" name="TextBox 9"/>
          <p:cNvSpPr txBox="1"/>
          <p:nvPr/>
        </p:nvSpPr>
        <p:spPr>
          <a:xfrm>
            <a:off x="4644008" y="1844824"/>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3" name="TextBox 12"/>
          <p:cNvSpPr txBox="1"/>
          <p:nvPr/>
        </p:nvSpPr>
        <p:spPr>
          <a:xfrm>
            <a:off x="2634055" y="1567189"/>
            <a:ext cx="2485329" cy="276999"/>
          </a:xfrm>
          <a:prstGeom prst="rect">
            <a:avLst/>
          </a:prstGeom>
          <a:noFill/>
        </p:spPr>
        <p:txBody>
          <a:bodyPr wrap="square" rtlCol="0">
            <a:spAutoFit/>
          </a:bodyPr>
          <a:lstStyle/>
          <a:p>
            <a:pPr algn="ctr"/>
            <a:r>
              <a:rPr lang="en-US" dirty="0" smtClean="0"/>
              <a:t>Information Request frame</a:t>
            </a:r>
            <a:endParaRPr lang="en-US" dirty="0"/>
          </a:p>
        </p:txBody>
      </p:sp>
      <p:sp>
        <p:nvSpPr>
          <p:cNvPr id="19" name="Rectangle 1"/>
          <p:cNvSpPr>
            <a:spLocks noChangeArrowheads="1"/>
          </p:cNvSpPr>
          <p:nvPr/>
        </p:nvSpPr>
        <p:spPr bwMode="auto">
          <a:xfrm>
            <a:off x="1515616" y="436510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19"/>
          <p:cNvSpPr/>
          <p:nvPr/>
        </p:nvSpPr>
        <p:spPr bwMode="auto">
          <a:xfrm>
            <a:off x="1483002"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1483002" y="3515817"/>
            <a:ext cx="797906" cy="246221"/>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22" name="Rectangle 21"/>
          <p:cNvSpPr/>
          <p:nvPr/>
        </p:nvSpPr>
        <p:spPr bwMode="auto">
          <a:xfrm>
            <a:off x="228090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7014215"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6218054"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421893"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629318"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3854066"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307881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7806542"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2222661" y="3515817"/>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32" name="TextBox 31"/>
          <p:cNvSpPr txBox="1"/>
          <p:nvPr/>
        </p:nvSpPr>
        <p:spPr>
          <a:xfrm>
            <a:off x="3889744" y="3361928"/>
            <a:ext cx="797906"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33" name="TextBox 32"/>
          <p:cNvSpPr txBox="1"/>
          <p:nvPr/>
        </p:nvSpPr>
        <p:spPr>
          <a:xfrm>
            <a:off x="3065790" y="3438872"/>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34" name="TextBox 33"/>
          <p:cNvSpPr txBox="1"/>
          <p:nvPr/>
        </p:nvSpPr>
        <p:spPr>
          <a:xfrm>
            <a:off x="5404570" y="3284984"/>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35" name="TextBox 34"/>
          <p:cNvSpPr txBox="1"/>
          <p:nvPr/>
        </p:nvSpPr>
        <p:spPr>
          <a:xfrm>
            <a:off x="6252718" y="3284984"/>
            <a:ext cx="797906" cy="707886"/>
          </a:xfrm>
          <a:prstGeom prst="rect">
            <a:avLst/>
          </a:prstGeom>
          <a:noFill/>
          <a:ln>
            <a:noFill/>
          </a:ln>
        </p:spPr>
        <p:txBody>
          <a:bodyPr wrap="square" rtlCol="0">
            <a:spAutoFit/>
          </a:bodyPr>
          <a:lstStyle/>
          <a:p>
            <a:pPr algn="ctr"/>
            <a:r>
              <a:rPr lang="en-US" sz="1000" dirty="0" smtClean="0"/>
              <a:t>Sector Sweep Start Time (optional)</a:t>
            </a:r>
            <a:endParaRPr lang="en-US" sz="1000" dirty="0"/>
          </a:p>
        </p:txBody>
      </p:sp>
      <p:sp>
        <p:nvSpPr>
          <p:cNvPr id="36" name="TextBox 35"/>
          <p:cNvSpPr txBox="1"/>
          <p:nvPr/>
        </p:nvSpPr>
        <p:spPr>
          <a:xfrm>
            <a:off x="4654278" y="3284984"/>
            <a:ext cx="797906" cy="707886"/>
          </a:xfrm>
          <a:prstGeom prst="rect">
            <a:avLst/>
          </a:prstGeom>
          <a:noFill/>
          <a:ln>
            <a:noFill/>
          </a:ln>
        </p:spPr>
        <p:txBody>
          <a:bodyPr wrap="square" rtlCol="0">
            <a:spAutoFit/>
          </a:bodyPr>
          <a:lstStyle/>
          <a:p>
            <a:pPr algn="ctr"/>
            <a:r>
              <a:rPr lang="en-US" sz="1000" dirty="0" smtClean="0"/>
              <a:t>Discovery Assistance Request Status</a:t>
            </a:r>
            <a:endParaRPr lang="en-US" sz="1000" dirty="0"/>
          </a:p>
        </p:txBody>
      </p:sp>
      <p:sp>
        <p:nvSpPr>
          <p:cNvPr id="37" name="TextBox 36"/>
          <p:cNvSpPr txBox="1"/>
          <p:nvPr/>
        </p:nvSpPr>
        <p:spPr>
          <a:xfrm>
            <a:off x="7008636" y="3361928"/>
            <a:ext cx="797906" cy="553998"/>
          </a:xfrm>
          <a:prstGeom prst="rect">
            <a:avLst/>
          </a:prstGeom>
          <a:noFill/>
          <a:ln>
            <a:noFill/>
          </a:ln>
        </p:spPr>
        <p:txBody>
          <a:bodyPr wrap="square" rtlCol="0">
            <a:spAutoFit/>
          </a:bodyPr>
          <a:lstStyle/>
          <a:p>
            <a:pPr algn="ctr"/>
            <a:r>
              <a:rPr lang="en-US" sz="1000" dirty="0" smtClean="0"/>
              <a:t>Temporary AID (optional)</a:t>
            </a:r>
            <a:endParaRPr lang="en-US" sz="1000" dirty="0"/>
          </a:p>
        </p:txBody>
      </p:sp>
      <p:sp>
        <p:nvSpPr>
          <p:cNvPr id="38" name="TextBox 37"/>
          <p:cNvSpPr txBox="1"/>
          <p:nvPr/>
        </p:nvSpPr>
        <p:spPr>
          <a:xfrm>
            <a:off x="7839461" y="3361928"/>
            <a:ext cx="797906" cy="553998"/>
          </a:xfrm>
          <a:prstGeom prst="rect">
            <a:avLst/>
          </a:prstGeom>
          <a:noFill/>
          <a:ln>
            <a:noFill/>
          </a:ln>
        </p:spPr>
        <p:txBody>
          <a:bodyPr wrap="square" rtlCol="0">
            <a:spAutoFit/>
          </a:bodyPr>
          <a:lstStyle/>
          <a:p>
            <a:pPr algn="ctr"/>
            <a:r>
              <a:rPr lang="en-US" sz="1000" dirty="0" smtClean="0"/>
              <a:t>Dwelling Time (optional)</a:t>
            </a:r>
            <a:endParaRPr lang="en-US" sz="1000" dirty="0"/>
          </a:p>
        </p:txBody>
      </p:sp>
      <p:sp>
        <p:nvSpPr>
          <p:cNvPr id="40" name="Rectangle 39"/>
          <p:cNvSpPr/>
          <p:nvPr/>
        </p:nvSpPr>
        <p:spPr bwMode="auto">
          <a:xfrm>
            <a:off x="3330410" y="4797152"/>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3330410" y="4849287"/>
            <a:ext cx="797906" cy="553998"/>
          </a:xfrm>
          <a:prstGeom prst="rect">
            <a:avLst/>
          </a:prstGeom>
          <a:noFill/>
          <a:ln>
            <a:noFill/>
          </a:ln>
        </p:spPr>
        <p:txBody>
          <a:bodyPr wrap="square" rtlCol="0">
            <a:spAutoFit/>
          </a:bodyPr>
          <a:lstStyle/>
          <a:p>
            <a:pPr algn="ctr"/>
            <a:r>
              <a:rPr lang="en-GB" sz="1000" dirty="0"/>
              <a:t>Discovery Assistance Type</a:t>
            </a:r>
            <a:endParaRPr lang="en-US" sz="1000" dirty="0"/>
          </a:p>
        </p:txBody>
      </p:sp>
      <p:sp>
        <p:nvSpPr>
          <p:cNvPr id="42" name="Rectangle 41"/>
          <p:cNvSpPr/>
          <p:nvPr/>
        </p:nvSpPr>
        <p:spPr bwMode="auto">
          <a:xfrm>
            <a:off x="4128316"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4926222"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5" name="TextBox 44"/>
          <p:cNvSpPr txBox="1"/>
          <p:nvPr/>
        </p:nvSpPr>
        <p:spPr>
          <a:xfrm>
            <a:off x="4134828" y="4823576"/>
            <a:ext cx="797906" cy="553998"/>
          </a:xfrm>
          <a:prstGeom prst="rect">
            <a:avLst/>
          </a:prstGeom>
          <a:noFill/>
          <a:ln>
            <a:noFill/>
          </a:ln>
        </p:spPr>
        <p:txBody>
          <a:bodyPr wrap="square" rtlCol="0">
            <a:spAutoFit/>
          </a:bodyPr>
          <a:lstStyle/>
          <a:p>
            <a:pPr algn="ctr"/>
            <a:r>
              <a:rPr lang="en-GB" sz="1000" dirty="0"/>
              <a:t>Dwelling Time Present</a:t>
            </a:r>
            <a:endParaRPr lang="en-US" sz="1000" dirty="0"/>
          </a:p>
        </p:txBody>
      </p:sp>
      <p:sp>
        <p:nvSpPr>
          <p:cNvPr id="47" name="TextBox 46"/>
          <p:cNvSpPr txBox="1"/>
          <p:nvPr/>
        </p:nvSpPr>
        <p:spPr>
          <a:xfrm>
            <a:off x="4913198" y="4907708"/>
            <a:ext cx="797906" cy="246221"/>
          </a:xfrm>
          <a:prstGeom prst="rect">
            <a:avLst/>
          </a:prstGeom>
          <a:noFill/>
          <a:ln>
            <a:noFill/>
          </a:ln>
        </p:spPr>
        <p:txBody>
          <a:bodyPr wrap="square" rtlCol="0">
            <a:spAutoFit/>
          </a:bodyPr>
          <a:lstStyle/>
          <a:p>
            <a:pPr algn="ctr"/>
            <a:r>
              <a:rPr lang="en-US" sz="1000" dirty="0" smtClean="0"/>
              <a:t>Reserved</a:t>
            </a:r>
            <a:endParaRPr lang="en-US" sz="1000" dirty="0"/>
          </a:p>
        </p:txBody>
      </p:sp>
      <p:cxnSp>
        <p:nvCxnSpPr>
          <p:cNvPr id="49" name="Straight Connector 48"/>
          <p:cNvCxnSpPr/>
          <p:nvPr/>
        </p:nvCxnSpPr>
        <p:spPr bwMode="auto">
          <a:xfrm>
            <a:off x="4651972" y="3915926"/>
            <a:ext cx="1059132"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a:off x="3330410" y="3915926"/>
            <a:ext cx="546310"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flipH="1">
            <a:off x="1483002" y="2417030"/>
            <a:ext cx="3251809" cy="9100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5905264" y="2446041"/>
            <a:ext cx="2699184" cy="884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6633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11</a:t>
            </a:fld>
            <a:endParaRPr lang="en-US" altLang="en-US" dirty="0"/>
          </a:p>
        </p:txBody>
      </p:sp>
      <p:sp>
        <p:nvSpPr>
          <p:cNvPr id="5" name="Rectangle 4"/>
          <p:cNvSpPr/>
          <p:nvPr/>
        </p:nvSpPr>
        <p:spPr bwMode="auto">
          <a:xfrm>
            <a:off x="2869686" y="1844824"/>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Rectangle 5"/>
          <p:cNvSpPr/>
          <p:nvPr/>
        </p:nvSpPr>
        <p:spPr bwMode="auto">
          <a:xfrm>
            <a:off x="4678896" y="1844824"/>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644008" y="1844824"/>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0" name="TextBox 9"/>
          <p:cNvSpPr txBox="1"/>
          <p:nvPr/>
        </p:nvSpPr>
        <p:spPr>
          <a:xfrm>
            <a:off x="3420889" y="1559500"/>
            <a:ext cx="2088816" cy="276999"/>
          </a:xfrm>
          <a:prstGeom prst="rect">
            <a:avLst/>
          </a:prstGeom>
          <a:noFill/>
        </p:spPr>
        <p:txBody>
          <a:bodyPr wrap="square" rtlCol="0">
            <a:spAutoFit/>
          </a:bodyPr>
          <a:lstStyle/>
          <a:p>
            <a:pPr algn="ctr"/>
            <a:r>
              <a:rPr lang="en-US" dirty="0" smtClean="0"/>
              <a:t>Information Response frame</a:t>
            </a:r>
            <a:endParaRPr lang="en-US" dirty="0"/>
          </a:p>
        </p:txBody>
      </p:sp>
      <p:sp>
        <p:nvSpPr>
          <p:cNvPr id="11" name="Rectangle 10"/>
          <p:cNvSpPr/>
          <p:nvPr/>
        </p:nvSpPr>
        <p:spPr bwMode="auto">
          <a:xfrm>
            <a:off x="1483002"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1483002" y="3515817"/>
            <a:ext cx="797906" cy="246221"/>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13" name="Rectangle 12"/>
          <p:cNvSpPr/>
          <p:nvPr/>
        </p:nvSpPr>
        <p:spPr bwMode="auto">
          <a:xfrm>
            <a:off x="228090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7014215" y="3328316"/>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621805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421893"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4629318"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3854066"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078814" y="3328316"/>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7806542" y="3328316"/>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2222661" y="3515817"/>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22" name="TextBox 21"/>
          <p:cNvSpPr txBox="1"/>
          <p:nvPr/>
        </p:nvSpPr>
        <p:spPr>
          <a:xfrm>
            <a:off x="3889744" y="3361928"/>
            <a:ext cx="797906"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23" name="TextBox 22"/>
          <p:cNvSpPr txBox="1"/>
          <p:nvPr/>
        </p:nvSpPr>
        <p:spPr>
          <a:xfrm>
            <a:off x="3065790" y="3438872"/>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24" name="TextBox 23"/>
          <p:cNvSpPr txBox="1"/>
          <p:nvPr/>
        </p:nvSpPr>
        <p:spPr>
          <a:xfrm>
            <a:off x="5404570" y="3284984"/>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25" name="TextBox 24"/>
          <p:cNvSpPr txBox="1"/>
          <p:nvPr/>
        </p:nvSpPr>
        <p:spPr>
          <a:xfrm>
            <a:off x="6252718" y="3284984"/>
            <a:ext cx="797906" cy="707886"/>
          </a:xfrm>
          <a:prstGeom prst="rect">
            <a:avLst/>
          </a:prstGeom>
          <a:noFill/>
          <a:ln>
            <a:noFill/>
          </a:ln>
        </p:spPr>
        <p:txBody>
          <a:bodyPr wrap="square" rtlCol="0">
            <a:spAutoFit/>
          </a:bodyPr>
          <a:lstStyle/>
          <a:p>
            <a:pPr algn="ctr"/>
            <a:r>
              <a:rPr lang="en-US" sz="1000" dirty="0" smtClean="0"/>
              <a:t>Sector Sweep Start Time (optional)</a:t>
            </a:r>
            <a:endParaRPr lang="en-US" sz="1000" dirty="0"/>
          </a:p>
        </p:txBody>
      </p:sp>
      <p:sp>
        <p:nvSpPr>
          <p:cNvPr id="26" name="TextBox 25"/>
          <p:cNvSpPr txBox="1"/>
          <p:nvPr/>
        </p:nvSpPr>
        <p:spPr>
          <a:xfrm>
            <a:off x="4654278" y="3284984"/>
            <a:ext cx="797906" cy="707886"/>
          </a:xfrm>
          <a:prstGeom prst="rect">
            <a:avLst/>
          </a:prstGeom>
          <a:noFill/>
          <a:ln>
            <a:noFill/>
          </a:ln>
        </p:spPr>
        <p:txBody>
          <a:bodyPr wrap="square" rtlCol="0">
            <a:spAutoFit/>
          </a:bodyPr>
          <a:lstStyle/>
          <a:p>
            <a:pPr algn="ctr"/>
            <a:r>
              <a:rPr lang="en-US" sz="1000" dirty="0" smtClean="0"/>
              <a:t>Discovery Assistance Request Status</a:t>
            </a:r>
            <a:endParaRPr lang="en-US" sz="1000" dirty="0"/>
          </a:p>
        </p:txBody>
      </p:sp>
      <p:sp>
        <p:nvSpPr>
          <p:cNvPr id="27" name="TextBox 26"/>
          <p:cNvSpPr txBox="1"/>
          <p:nvPr/>
        </p:nvSpPr>
        <p:spPr>
          <a:xfrm>
            <a:off x="7008636" y="3361928"/>
            <a:ext cx="797906" cy="553998"/>
          </a:xfrm>
          <a:prstGeom prst="rect">
            <a:avLst/>
          </a:prstGeom>
          <a:noFill/>
          <a:ln>
            <a:noFill/>
          </a:ln>
        </p:spPr>
        <p:txBody>
          <a:bodyPr wrap="square" rtlCol="0">
            <a:spAutoFit/>
          </a:bodyPr>
          <a:lstStyle/>
          <a:p>
            <a:pPr algn="ctr"/>
            <a:r>
              <a:rPr lang="en-US" sz="1000" dirty="0" smtClean="0"/>
              <a:t>Temporary AID (optional)</a:t>
            </a:r>
            <a:endParaRPr lang="en-US" sz="1000" dirty="0"/>
          </a:p>
        </p:txBody>
      </p:sp>
      <p:sp>
        <p:nvSpPr>
          <p:cNvPr id="28" name="TextBox 27"/>
          <p:cNvSpPr txBox="1"/>
          <p:nvPr/>
        </p:nvSpPr>
        <p:spPr>
          <a:xfrm>
            <a:off x="7812360" y="3379058"/>
            <a:ext cx="797906" cy="553998"/>
          </a:xfrm>
          <a:prstGeom prst="rect">
            <a:avLst/>
          </a:prstGeom>
          <a:noFill/>
          <a:ln>
            <a:noFill/>
          </a:ln>
        </p:spPr>
        <p:txBody>
          <a:bodyPr wrap="square" rtlCol="0">
            <a:spAutoFit/>
          </a:bodyPr>
          <a:lstStyle/>
          <a:p>
            <a:pPr algn="ctr"/>
            <a:r>
              <a:rPr lang="en-US" sz="1000" dirty="0" smtClean="0"/>
              <a:t>Dwelling Time (optional)</a:t>
            </a:r>
            <a:endParaRPr lang="en-US" sz="1000" dirty="0"/>
          </a:p>
        </p:txBody>
      </p:sp>
      <p:sp>
        <p:nvSpPr>
          <p:cNvPr id="29" name="Rectangle 28"/>
          <p:cNvSpPr/>
          <p:nvPr/>
        </p:nvSpPr>
        <p:spPr bwMode="auto">
          <a:xfrm>
            <a:off x="3330410" y="4797152"/>
            <a:ext cx="79790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0" name="TextBox 29"/>
          <p:cNvSpPr txBox="1"/>
          <p:nvPr/>
        </p:nvSpPr>
        <p:spPr>
          <a:xfrm>
            <a:off x="3330410" y="4849287"/>
            <a:ext cx="797906" cy="553998"/>
          </a:xfrm>
          <a:prstGeom prst="rect">
            <a:avLst/>
          </a:prstGeom>
          <a:noFill/>
          <a:ln>
            <a:noFill/>
          </a:ln>
        </p:spPr>
        <p:txBody>
          <a:bodyPr wrap="square" rtlCol="0">
            <a:spAutoFit/>
          </a:bodyPr>
          <a:lstStyle/>
          <a:p>
            <a:pPr algn="ctr"/>
            <a:r>
              <a:rPr lang="en-GB" sz="1000" dirty="0"/>
              <a:t>Discovery Assistance Type</a:t>
            </a:r>
            <a:endParaRPr lang="en-US" sz="1000" dirty="0"/>
          </a:p>
        </p:txBody>
      </p:sp>
      <p:sp>
        <p:nvSpPr>
          <p:cNvPr id="31" name="Rectangle 30"/>
          <p:cNvSpPr/>
          <p:nvPr/>
        </p:nvSpPr>
        <p:spPr bwMode="auto">
          <a:xfrm>
            <a:off x="4128316"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4926222" y="4797152"/>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4134828" y="4823576"/>
            <a:ext cx="797906" cy="553998"/>
          </a:xfrm>
          <a:prstGeom prst="rect">
            <a:avLst/>
          </a:prstGeom>
          <a:noFill/>
          <a:ln>
            <a:noFill/>
          </a:ln>
        </p:spPr>
        <p:txBody>
          <a:bodyPr wrap="square" rtlCol="0">
            <a:spAutoFit/>
          </a:bodyPr>
          <a:lstStyle/>
          <a:p>
            <a:pPr algn="ctr"/>
            <a:r>
              <a:rPr lang="en-GB" sz="1000" dirty="0"/>
              <a:t>Dwelling Time Present</a:t>
            </a:r>
            <a:endParaRPr lang="en-US" sz="1000" dirty="0"/>
          </a:p>
        </p:txBody>
      </p:sp>
      <p:sp>
        <p:nvSpPr>
          <p:cNvPr id="34" name="TextBox 33"/>
          <p:cNvSpPr txBox="1"/>
          <p:nvPr/>
        </p:nvSpPr>
        <p:spPr>
          <a:xfrm>
            <a:off x="4913198" y="4907708"/>
            <a:ext cx="797906" cy="246221"/>
          </a:xfrm>
          <a:prstGeom prst="rect">
            <a:avLst/>
          </a:prstGeom>
          <a:noFill/>
          <a:ln>
            <a:noFill/>
          </a:ln>
        </p:spPr>
        <p:txBody>
          <a:bodyPr wrap="square" rtlCol="0">
            <a:spAutoFit/>
          </a:bodyPr>
          <a:lstStyle/>
          <a:p>
            <a:pPr algn="ctr"/>
            <a:r>
              <a:rPr lang="en-US" sz="1000" dirty="0" smtClean="0"/>
              <a:t>Reserved</a:t>
            </a:r>
            <a:endParaRPr lang="en-US" sz="1000" dirty="0"/>
          </a:p>
        </p:txBody>
      </p:sp>
      <p:cxnSp>
        <p:nvCxnSpPr>
          <p:cNvPr id="35" name="Straight Connector 34"/>
          <p:cNvCxnSpPr/>
          <p:nvPr/>
        </p:nvCxnSpPr>
        <p:spPr bwMode="auto">
          <a:xfrm>
            <a:off x="4651972" y="3915926"/>
            <a:ext cx="1059132"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flipH="1">
            <a:off x="3330410" y="3915926"/>
            <a:ext cx="546310" cy="8812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p:nvPr/>
        </p:nvCxnSpPr>
        <p:spPr bwMode="auto">
          <a:xfrm flipH="1">
            <a:off x="1483003" y="2442183"/>
            <a:ext cx="3204647" cy="8848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p:cNvCxnSpPr/>
          <p:nvPr/>
        </p:nvCxnSpPr>
        <p:spPr bwMode="auto">
          <a:xfrm>
            <a:off x="5905264" y="2446041"/>
            <a:ext cx="2699184" cy="884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3942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 to new STA</a:t>
            </a:r>
            <a:endParaRPr lang="en-US" dirty="0"/>
          </a:p>
        </p:txBody>
      </p:sp>
      <p:sp>
        <p:nvSpPr>
          <p:cNvPr id="3" name="Content Placeholder 2"/>
          <p:cNvSpPr>
            <a:spLocks noGrp="1"/>
          </p:cNvSpPr>
          <p:nvPr>
            <p:ph idx="1"/>
          </p:nvPr>
        </p:nvSpPr>
        <p:spPr>
          <a:xfrm>
            <a:off x="685800" y="1981200"/>
            <a:ext cx="8134672" cy="4114800"/>
          </a:xfrm>
        </p:spPr>
        <p:txBody>
          <a:bodyPr/>
          <a:lstStyle/>
          <a:p>
            <a:r>
              <a:rPr lang="en-US" dirty="0" smtClean="0"/>
              <a:t>AP sets the discovery </a:t>
            </a:r>
            <a:r>
              <a:rPr lang="en-US" dirty="0"/>
              <a:t>a</a:t>
            </a:r>
            <a:r>
              <a:rPr lang="en-US" dirty="0" smtClean="0"/>
              <a:t>ssistance response to the new STA as follows:</a:t>
            </a:r>
          </a:p>
          <a:p>
            <a:pPr lvl="1"/>
            <a:r>
              <a:rPr lang="en-US" dirty="0"/>
              <a:t>If  discovery assistance is performed through </a:t>
            </a:r>
            <a:r>
              <a:rPr lang="en-GB" dirty="0"/>
              <a:t>scheduling DMG beacon transmission sweeping all sectors or initiating TDD beamforming</a:t>
            </a:r>
            <a:r>
              <a:rPr lang="en-US" dirty="0" smtClean="0"/>
              <a:t>: </a:t>
            </a:r>
            <a:endParaRPr lang="en-US" dirty="0"/>
          </a:p>
          <a:p>
            <a:pPr lvl="2"/>
            <a:r>
              <a:rPr lang="en-US" dirty="0" smtClean="0"/>
              <a:t>Sector Sweep Start time and Discovery Assistance Window Length fields represent the discovery assistance campaign</a:t>
            </a:r>
            <a:endParaRPr lang="en-US" dirty="0"/>
          </a:p>
          <a:p>
            <a:pPr lvl="1"/>
            <a:r>
              <a:rPr lang="en-US" dirty="0"/>
              <a:t>If the discovery assistance is performed through </a:t>
            </a:r>
            <a:r>
              <a:rPr lang="en-GB" dirty="0"/>
              <a:t>scheduled beamforming training period or scheduled TDD beamforming period</a:t>
            </a:r>
            <a:r>
              <a:rPr lang="en-US" dirty="0" smtClean="0"/>
              <a:t>: </a:t>
            </a:r>
            <a:endParaRPr lang="en-US" sz="2800" dirty="0"/>
          </a:p>
          <a:p>
            <a:pPr lvl="2"/>
            <a:r>
              <a:rPr lang="en-US" dirty="0" smtClean="0"/>
              <a:t>Discovery </a:t>
            </a:r>
            <a:r>
              <a:rPr lang="en-US" dirty="0"/>
              <a:t>Assistance Window Length </a:t>
            </a:r>
            <a:r>
              <a:rPr lang="en-US" dirty="0" smtClean="0"/>
              <a:t>field is the </a:t>
            </a:r>
            <a:r>
              <a:rPr lang="en-US" dirty="0"/>
              <a:t>time duration of the all STAs beamforming </a:t>
            </a:r>
            <a:r>
              <a:rPr lang="en-US" dirty="0" smtClean="0"/>
              <a:t>periods</a:t>
            </a:r>
          </a:p>
          <a:p>
            <a:pPr marL="114300" indent="0">
              <a:buNone/>
            </a:pPr>
            <a:endParaRPr lang="en-US" dirty="0"/>
          </a:p>
          <a:p>
            <a:pPr marL="114300" indent="0">
              <a:buNone/>
            </a:pPr>
            <a:r>
              <a:rPr lang="en-US" sz="2000" b="0" dirty="0" smtClean="0"/>
              <a:t>* Details in document 1910r0</a:t>
            </a:r>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12</a:t>
            </a:fld>
            <a:endParaRPr lang="en-US" altLang="en-US" dirty="0"/>
          </a:p>
        </p:txBody>
      </p:sp>
    </p:spTree>
    <p:extLst>
      <p:ext uri="{BB962C8B-B14F-4D97-AF65-F5344CB8AC3E}">
        <p14:creationId xmlns:p14="http://schemas.microsoft.com/office/powerpoint/2010/main" val="711736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proposed resolution of CID 3518?</a:t>
            </a:r>
          </a:p>
          <a:p>
            <a:endParaRPr lang="en-US" dirty="0"/>
          </a:p>
          <a:p>
            <a:pPr lvl="1"/>
            <a:r>
              <a:rPr lang="en-US" dirty="0" smtClean="0"/>
              <a:t>Yes</a:t>
            </a:r>
          </a:p>
          <a:p>
            <a:pPr lvl="1"/>
            <a:r>
              <a:rPr lang="en-US" dirty="0" smtClean="0"/>
              <a:t>No</a:t>
            </a:r>
          </a:p>
          <a:p>
            <a:pPr lvl="1"/>
            <a:r>
              <a:rPr lang="en-US" dirty="0" smtClean="0"/>
              <a:t>Abstain   </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13</a:t>
            </a:fld>
            <a:endParaRPr lang="en-US" altLang="en-US" dirty="0"/>
          </a:p>
        </p:txBody>
      </p:sp>
    </p:spTree>
    <p:extLst>
      <p:ext uri="{BB962C8B-B14F-4D97-AF65-F5344CB8AC3E}">
        <p14:creationId xmlns:p14="http://schemas.microsoft.com/office/powerpoint/2010/main" val="387338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8584645"/>
              </p:ext>
            </p:extLst>
          </p:nvPr>
        </p:nvGraphicFramePr>
        <p:xfrm>
          <a:off x="827584" y="2348880"/>
          <a:ext cx="7416823" cy="2016224"/>
        </p:xfrm>
        <a:graphic>
          <a:graphicData uri="http://schemas.openxmlformats.org/drawingml/2006/table">
            <a:tbl>
              <a:tblPr firstRow="1" firstCol="1" bandRow="1">
                <a:tableStyleId>{5C22544A-7EE6-4342-B048-85BDC9FD1C3A}</a:tableStyleId>
              </a:tblPr>
              <a:tblGrid>
                <a:gridCol w="499648"/>
                <a:gridCol w="820402"/>
                <a:gridCol w="3414193"/>
                <a:gridCol w="2682580"/>
              </a:tblGrid>
              <a:tr h="303653">
                <a:tc>
                  <a:txBody>
                    <a:bodyPr/>
                    <a:lstStyle/>
                    <a:p>
                      <a:pPr marL="0" marR="0">
                        <a:spcBef>
                          <a:spcPts val="0"/>
                        </a:spcBef>
                        <a:spcAft>
                          <a:spcPts val="0"/>
                        </a:spcAft>
                      </a:pPr>
                      <a:r>
                        <a:rPr lang="en-GB" sz="1200" dirty="0">
                          <a:solidFill>
                            <a:schemeClr val="bg1"/>
                          </a:solidFill>
                          <a:effectLst/>
                        </a:rPr>
                        <a:t>CID</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spcBef>
                          <a:spcPts val="0"/>
                        </a:spcBef>
                        <a:spcAft>
                          <a:spcPts val="0"/>
                        </a:spcAft>
                      </a:pPr>
                      <a:r>
                        <a:rPr lang="en-GB" sz="1200">
                          <a:solidFill>
                            <a:schemeClr val="bg1"/>
                          </a:solidFill>
                          <a:effectLst/>
                        </a:rPr>
                        <a:t>PP.LL</a:t>
                      </a:r>
                      <a:endParaRPr lang="en-US" sz="120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a:solidFill>
                            <a:schemeClr val="bg1"/>
                          </a:solidFill>
                          <a:effectLst/>
                          <a:latin typeface="+mn-lt"/>
                          <a:ea typeface="+mn-ea"/>
                          <a:cs typeface="+mn-cs"/>
                        </a:rPr>
                        <a:t>Comment</a:t>
                      </a:r>
                      <a:endParaRPr lang="en-US" sz="1200" kern="1200">
                        <a:solidFill>
                          <a:schemeClr val="bg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dirty="0">
                          <a:solidFill>
                            <a:schemeClr val="bg1"/>
                          </a:solidFill>
                          <a:effectLst/>
                        </a:rPr>
                        <a:t>Proposed Change</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r>
              <a:tr h="1712571">
                <a:tc>
                  <a:txBody>
                    <a:bodyPr/>
                    <a:lstStyle/>
                    <a:p>
                      <a:pPr marL="0" marR="0" algn="r">
                        <a:spcBef>
                          <a:spcPts val="0"/>
                        </a:spcBef>
                        <a:spcAft>
                          <a:spcPts val="0"/>
                        </a:spcAft>
                      </a:pPr>
                      <a:r>
                        <a:rPr lang="en-US" sz="1200" dirty="0">
                          <a:effectLst/>
                        </a:rPr>
                        <a:t> </a:t>
                      </a:r>
                    </a:p>
                    <a:p>
                      <a:pPr marL="0" marR="0">
                        <a:spcBef>
                          <a:spcPts val="0"/>
                        </a:spcBef>
                        <a:spcAft>
                          <a:spcPts val="0"/>
                        </a:spcAft>
                      </a:pPr>
                      <a:r>
                        <a:rPr lang="en-US" sz="1200" dirty="0">
                          <a:effectLst/>
                        </a:rPr>
                        <a:t>3518</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r">
                        <a:spcBef>
                          <a:spcPts val="0"/>
                        </a:spcBef>
                        <a:spcAft>
                          <a:spcPts val="0"/>
                        </a:spcAft>
                      </a:pPr>
                      <a:r>
                        <a:rPr lang="en-GB" sz="1200" dirty="0">
                          <a:effectLst/>
                        </a:rPr>
                        <a:t>11.31.6</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dirty="0" smtClean="0">
                          <a:solidFill>
                            <a:schemeClr val="dk1"/>
                          </a:solidFill>
                          <a:effectLst/>
                          <a:latin typeface="+mn-lt"/>
                          <a:ea typeface="+mn-ea"/>
                          <a:cs typeface="+mn-cs"/>
                        </a:rPr>
                        <a:t>Multi-band discovery assistance allows discovery of an AP or PCP that this STA is connected to however this is not enough. For some use cases, the STA might need to talk to a non-AP/PCP STAs in the same BSS or even in other BSSs . A STA should find other non-AP in that BSS and other BSS</a:t>
                      </a:r>
                      <a:endParaRPr lang="en-US" sz="1200" kern="1200" dirty="0">
                        <a:solidFill>
                          <a:schemeClr val="dk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kern="1200" dirty="0" smtClean="0">
                          <a:solidFill>
                            <a:schemeClr val="dk1"/>
                          </a:solidFill>
                          <a:effectLst/>
                          <a:latin typeface="+mn-lt"/>
                          <a:ea typeface="+mn-ea"/>
                          <a:cs typeface="+mn-cs"/>
                        </a:rPr>
                        <a:t>The standard should define a mechanism to allow new STA to find neighbor STAs in an on-demand fashion. Commenter is willing to provide resolution text.</a:t>
                      </a:r>
                      <a:endParaRPr lang="en-US" sz="1200" dirty="0">
                        <a:effectLst/>
                        <a:latin typeface="Times New Roman" panose="02020603050405020304" pitchFamily="18" charset="0"/>
                        <a:ea typeface="Batang" panose="02030600000101010101" pitchFamily="18" charset="-127"/>
                      </a:endParaRPr>
                    </a:p>
                  </a:txBody>
                  <a:tcPr marL="68580" marR="68580" marT="0" marB="0"/>
                </a:tc>
              </a:tr>
            </a:tbl>
          </a:graphicData>
        </a:graphic>
      </p:graphicFrame>
    </p:spTree>
    <p:extLst>
      <p:ext uri="{BB962C8B-B14F-4D97-AF65-F5344CB8AC3E}">
        <p14:creationId xmlns:p14="http://schemas.microsoft.com/office/powerpoint/2010/main" val="208952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(1)</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a:t>For latency constrains, DMG beacons are not transmitted exhaustively all the time</a:t>
            </a:r>
            <a:r>
              <a:rPr lang="en-US" sz="1800" dirty="0">
                <a:sym typeface="Wingdings" panose="05000000000000000000" pitchFamily="2" charset="2"/>
              </a:rPr>
              <a:t> on-demand SSW</a:t>
            </a:r>
          </a:p>
          <a:p>
            <a:r>
              <a:rPr lang="en-US" sz="1800" dirty="0"/>
              <a:t>Multi-band discovery assistance is included in 802.11ay D2.0 to allow a new STA to trigger on-demand sector sweeping instead of the continuous exhaustive sector sweeping all the time by AP</a:t>
            </a:r>
          </a:p>
          <a:p>
            <a:r>
              <a:rPr lang="en-US" sz="1800" dirty="0"/>
              <a:t>New STA can use lower band connection to trigger an AP </a:t>
            </a:r>
            <a:r>
              <a:rPr lang="en-US" sz="1800" dirty="0" smtClean="0"/>
              <a:t>(source) mmW beamforming</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3</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6444208" y="4149080"/>
            <a:ext cx="144016" cy="144016"/>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Arrow Connector 46"/>
          <p:cNvCxnSpPr>
            <a:endCxn id="4" idx="1"/>
          </p:cNvCxnSpPr>
          <p:nvPr/>
        </p:nvCxnSpPr>
        <p:spPr bwMode="auto">
          <a:xfrm>
            <a:off x="5410200" y="3429000"/>
            <a:ext cx="1055099" cy="741171"/>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49" name="Straight Arrow Connector 48"/>
          <p:cNvCxnSpPr>
            <a:endCxn id="4" idx="2"/>
          </p:cNvCxnSpPr>
          <p:nvPr/>
        </p:nvCxnSpPr>
        <p:spPr bwMode="auto">
          <a:xfrm>
            <a:off x="5366642" y="3490463"/>
            <a:ext cx="1077566" cy="730625"/>
          </a:xfrm>
          <a:prstGeom prst="straightConnector1">
            <a:avLst/>
          </a:prstGeom>
          <a:solidFill>
            <a:srgbClr val="00B8FF"/>
          </a:solidFill>
          <a:ln w="28575" cap="flat" cmpd="sng" algn="ctr">
            <a:solidFill>
              <a:srgbClr val="00B050"/>
            </a:solidFill>
            <a:prstDash val="sysDash"/>
            <a:round/>
            <a:headEnd type="none" w="med" len="med"/>
            <a:tailEnd type="triangle"/>
          </a:ln>
          <a:effectLst/>
        </p:spPr>
      </p:cxnSp>
      <p:sp>
        <p:nvSpPr>
          <p:cNvPr id="9" name="TextBox 8"/>
          <p:cNvSpPr txBox="1"/>
          <p:nvPr/>
        </p:nvSpPr>
        <p:spPr>
          <a:xfrm>
            <a:off x="6437870" y="4274708"/>
            <a:ext cx="933550" cy="276999"/>
          </a:xfrm>
          <a:prstGeom prst="rect">
            <a:avLst/>
          </a:prstGeom>
          <a:noFill/>
        </p:spPr>
        <p:txBody>
          <a:bodyPr wrap="square" rtlCol="0">
            <a:spAutoFit/>
          </a:bodyPr>
          <a:lstStyle/>
          <a:p>
            <a:r>
              <a:rPr lang="en-US" dirty="0" smtClean="0"/>
              <a:t>New STA</a:t>
            </a:r>
            <a:endParaRPr lang="en-US" dirty="0"/>
          </a:p>
        </p:txBody>
      </p:sp>
      <p:sp>
        <p:nvSpPr>
          <p:cNvPr id="10" name="Rectangle 9"/>
          <p:cNvSpPr/>
          <p:nvPr/>
        </p:nvSpPr>
        <p:spPr bwMode="auto">
          <a:xfrm>
            <a:off x="7092280" y="3068960"/>
            <a:ext cx="648072" cy="144016"/>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7236296" y="2113348"/>
            <a:ext cx="792088" cy="163523"/>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62"/>
          <p:cNvSpPr>
            <a:spLocks noChangeArrowheads="1"/>
          </p:cNvSpPr>
          <p:nvPr/>
        </p:nvSpPr>
        <p:spPr bwMode="auto">
          <a:xfrm>
            <a:off x="8701302" y="5546334"/>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63"/>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5"/>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2024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(2)</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smtClean="0"/>
              <a:t>Home use cases include cases where the sink is not in mmW band range of the source to form mmW link</a:t>
            </a:r>
          </a:p>
          <a:p>
            <a:r>
              <a:rPr lang="en-US" sz="1800" dirty="0" smtClean="0"/>
              <a:t>using L3 relay to extend coverage is one solution</a:t>
            </a:r>
          </a:p>
          <a:p>
            <a:r>
              <a:rPr lang="en-US" sz="1800" dirty="0" smtClean="0"/>
              <a:t>New </a:t>
            </a:r>
            <a:r>
              <a:rPr lang="en-US" sz="1800" dirty="0"/>
              <a:t>STA </a:t>
            </a:r>
            <a:r>
              <a:rPr lang="en-US" sz="1800" dirty="0" smtClean="0"/>
              <a:t>(sink) needs </a:t>
            </a:r>
            <a:r>
              <a:rPr lang="en-US" sz="1800" dirty="0"/>
              <a:t>to find other neighbor STAs </a:t>
            </a:r>
            <a:r>
              <a:rPr lang="en-US" sz="1800" dirty="0" smtClean="0"/>
              <a:t>(relay) that </a:t>
            </a:r>
            <a:r>
              <a:rPr lang="en-US" sz="1800" dirty="0"/>
              <a:t>might not be multi-band capable in an on-demand fashion</a:t>
            </a:r>
          </a:p>
          <a:p>
            <a:r>
              <a:rPr lang="en-US" sz="1800" dirty="0"/>
              <a:t>New STA (sink</a:t>
            </a:r>
            <a:r>
              <a:rPr lang="en-US" sz="1800" dirty="0" smtClean="0"/>
              <a:t>) can use the lower band connection to trigger source and relay on-demand SSW</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4</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1" name="Straight Arrow Connector 40"/>
          <p:cNvCxnSpPr/>
          <p:nvPr/>
        </p:nvCxnSpPr>
        <p:spPr bwMode="auto">
          <a:xfrm flipV="1">
            <a:off x="5410200" y="3124200"/>
            <a:ext cx="1828800" cy="30480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42" name="Straight Arrow Connector 41"/>
          <p:cNvCxnSpPr/>
          <p:nvPr/>
        </p:nvCxnSpPr>
        <p:spPr bwMode="auto">
          <a:xfrm flipV="1">
            <a:off x="7315200" y="2226678"/>
            <a:ext cx="76200" cy="85303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43" name="Straight Arrow Connector 42"/>
          <p:cNvCxnSpPr/>
          <p:nvPr/>
        </p:nvCxnSpPr>
        <p:spPr bwMode="auto">
          <a:xfrm flipV="1">
            <a:off x="5410200" y="2226678"/>
            <a:ext cx="1915915" cy="1202322"/>
          </a:xfrm>
          <a:prstGeom prst="straightConnector1">
            <a:avLst/>
          </a:prstGeom>
          <a:solidFill>
            <a:srgbClr val="00B8FF"/>
          </a:solidFill>
          <a:ln w="28575" cap="flat" cmpd="sng" algn="ctr">
            <a:solidFill>
              <a:srgbClr val="00B050"/>
            </a:solidFill>
            <a:prstDash val="sysDash"/>
            <a:round/>
            <a:headEnd type="none" w="med" len="med"/>
            <a:tailEnd type="triangle"/>
          </a:ln>
          <a:effectLst/>
        </p:spPr>
      </p:cxnSp>
      <p:sp>
        <p:nvSpPr>
          <p:cNvPr id="4" name="Oval 3"/>
          <p:cNvSpPr/>
          <p:nvPr/>
        </p:nvSpPr>
        <p:spPr bwMode="auto">
          <a:xfrm>
            <a:off x="6444208" y="4149080"/>
            <a:ext cx="144016" cy="144016"/>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Arrow Connector 46"/>
          <p:cNvCxnSpPr>
            <a:endCxn id="4" idx="1"/>
          </p:cNvCxnSpPr>
          <p:nvPr/>
        </p:nvCxnSpPr>
        <p:spPr bwMode="auto">
          <a:xfrm>
            <a:off x="5410200" y="3429000"/>
            <a:ext cx="1055099" cy="741171"/>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49" name="Straight Arrow Connector 48"/>
          <p:cNvCxnSpPr>
            <a:endCxn id="4" idx="2"/>
          </p:cNvCxnSpPr>
          <p:nvPr/>
        </p:nvCxnSpPr>
        <p:spPr bwMode="auto">
          <a:xfrm>
            <a:off x="5366642" y="3490463"/>
            <a:ext cx="1077566" cy="730625"/>
          </a:xfrm>
          <a:prstGeom prst="straightConnector1">
            <a:avLst/>
          </a:prstGeom>
          <a:solidFill>
            <a:srgbClr val="00B8FF"/>
          </a:solidFill>
          <a:ln w="28575" cap="flat" cmpd="sng" algn="ctr">
            <a:solidFill>
              <a:srgbClr val="00B050"/>
            </a:solidFill>
            <a:prstDash val="sysDash"/>
            <a:round/>
            <a:headEnd type="none" w="med" len="med"/>
            <a:tailEnd type="triangle"/>
          </a:ln>
          <a:effectLst/>
        </p:spPr>
      </p:cxnSp>
      <p:sp>
        <p:nvSpPr>
          <p:cNvPr id="9" name="TextBox 8"/>
          <p:cNvSpPr txBox="1"/>
          <p:nvPr/>
        </p:nvSpPr>
        <p:spPr>
          <a:xfrm>
            <a:off x="6437870" y="4274708"/>
            <a:ext cx="933550" cy="276999"/>
          </a:xfrm>
          <a:prstGeom prst="rect">
            <a:avLst/>
          </a:prstGeom>
          <a:noFill/>
        </p:spPr>
        <p:txBody>
          <a:bodyPr wrap="square" rtlCol="0">
            <a:spAutoFit/>
          </a:bodyPr>
          <a:lstStyle/>
          <a:p>
            <a:r>
              <a:rPr lang="en-US" dirty="0" smtClean="0"/>
              <a:t>New STA</a:t>
            </a:r>
            <a:endParaRPr lang="en-US" dirty="0"/>
          </a:p>
        </p:txBody>
      </p:sp>
      <p:sp>
        <p:nvSpPr>
          <p:cNvPr id="14"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62"/>
          <p:cNvSpPr>
            <a:spLocks noChangeArrowheads="1"/>
          </p:cNvSpPr>
          <p:nvPr/>
        </p:nvSpPr>
        <p:spPr bwMode="auto">
          <a:xfrm>
            <a:off x="8701302" y="5546334"/>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6"/>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7"/>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8"/>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316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a:t>
            </a:r>
            <a:endParaRPr lang="en-US" dirty="0"/>
          </a:p>
        </p:txBody>
      </p:sp>
      <p:sp>
        <p:nvSpPr>
          <p:cNvPr id="3" name="Content Placeholder 2"/>
          <p:cNvSpPr>
            <a:spLocks noGrp="1"/>
          </p:cNvSpPr>
          <p:nvPr>
            <p:ph idx="1"/>
          </p:nvPr>
        </p:nvSpPr>
        <p:spPr>
          <a:xfrm>
            <a:off x="115586" y="4831656"/>
            <a:ext cx="8770784" cy="1053411"/>
          </a:xfrm>
        </p:spPr>
        <p:txBody>
          <a:bodyPr/>
          <a:lstStyle/>
          <a:p>
            <a:r>
              <a:rPr lang="en-US" sz="1800" dirty="0" smtClean="0"/>
              <a:t>New STA can use multi-band capability to trigger on-demand SSW (Multi-band Discovery Assistance)</a:t>
            </a:r>
          </a:p>
          <a:p>
            <a:r>
              <a:rPr lang="en-US" sz="1800" dirty="0" smtClean="0"/>
              <a:t>A multi-band capable AP can start on-demand SSW for the new STA</a:t>
            </a:r>
          </a:p>
          <a:p>
            <a:r>
              <a:rPr lang="en-US" sz="1800" dirty="0" smtClean="0"/>
              <a:t>The multi-band AP should inform STA 1 about the new STA to </a:t>
            </a:r>
            <a:r>
              <a:rPr lang="en-US" sz="1800" dirty="0" smtClean="0"/>
              <a:t>trigger </a:t>
            </a:r>
            <a:r>
              <a:rPr lang="en-US" sz="1800" dirty="0" smtClean="0"/>
              <a:t>on-demand SSW</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5</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7" name="Flowchart: Connector 56"/>
          <p:cNvSpPr/>
          <p:nvPr/>
        </p:nvSpPr>
        <p:spPr bwMode="auto">
          <a:xfrm>
            <a:off x="6197598" y="1932419"/>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FF0000"/>
              </a:solidFill>
              <a:effectLst/>
              <a:latin typeface="Times New Roman" pitchFamily="16" charset="0"/>
              <a:ea typeface="MS Gothic" charset="-128"/>
            </a:endParaRPr>
          </a:p>
        </p:txBody>
      </p:sp>
      <p:sp>
        <p:nvSpPr>
          <p:cNvPr id="58" name="Flowchart: Connector 57"/>
          <p:cNvSpPr/>
          <p:nvPr/>
        </p:nvSpPr>
        <p:spPr bwMode="auto">
          <a:xfrm>
            <a:off x="7657641" y="3065921"/>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TextBox 58"/>
          <p:cNvSpPr txBox="1"/>
          <p:nvPr/>
        </p:nvSpPr>
        <p:spPr>
          <a:xfrm>
            <a:off x="6323269" y="1700808"/>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60" name="TextBox 59"/>
          <p:cNvSpPr txBox="1"/>
          <p:nvPr/>
        </p:nvSpPr>
        <p:spPr>
          <a:xfrm>
            <a:off x="7455946" y="3453236"/>
            <a:ext cx="1615699" cy="276999"/>
          </a:xfrm>
          <a:prstGeom prst="rect">
            <a:avLst/>
          </a:prstGeom>
          <a:noFill/>
        </p:spPr>
        <p:txBody>
          <a:bodyPr wrap="none" rtlCol="0">
            <a:spAutoFit/>
          </a:bodyPr>
          <a:lstStyle/>
          <a:p>
            <a:r>
              <a:rPr lang="en-US" sz="1200" dirty="0" smtClean="0">
                <a:solidFill>
                  <a:schemeClr val="tx1"/>
                </a:solidFill>
              </a:rPr>
              <a:t>Multi-band </a:t>
            </a:r>
            <a:r>
              <a:rPr lang="en-US" dirty="0"/>
              <a:t>capable AP</a:t>
            </a:r>
          </a:p>
        </p:txBody>
      </p:sp>
      <p:sp>
        <p:nvSpPr>
          <p:cNvPr id="61" name="Flowchart: Connector 60"/>
          <p:cNvSpPr/>
          <p:nvPr/>
        </p:nvSpPr>
        <p:spPr bwMode="auto">
          <a:xfrm>
            <a:off x="4984165" y="3700036"/>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TextBox 61"/>
          <p:cNvSpPr txBox="1"/>
          <p:nvPr/>
        </p:nvSpPr>
        <p:spPr>
          <a:xfrm>
            <a:off x="4753464" y="3928941"/>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cxnSp>
        <p:nvCxnSpPr>
          <p:cNvPr id="63" name="Straight Arrow Connector 62"/>
          <p:cNvCxnSpPr>
            <a:stCxn id="57" idx="3"/>
            <a:endCxn id="61" idx="7"/>
          </p:cNvCxnSpPr>
          <p:nvPr/>
        </p:nvCxnSpPr>
        <p:spPr bwMode="auto">
          <a:xfrm flipH="1">
            <a:off x="5230775" y="2175003"/>
            <a:ext cx="1009135" cy="156665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69" name="Straight Arrow Connector 68"/>
          <p:cNvCxnSpPr>
            <a:stCxn id="57" idx="5"/>
            <a:endCxn id="58" idx="1"/>
          </p:cNvCxnSpPr>
          <p:nvPr/>
        </p:nvCxnSpPr>
        <p:spPr bwMode="auto">
          <a:xfrm>
            <a:off x="6444208" y="2175003"/>
            <a:ext cx="1255745" cy="932539"/>
          </a:xfrm>
          <a:prstGeom prst="straightConnector1">
            <a:avLst/>
          </a:prstGeom>
          <a:solidFill>
            <a:srgbClr val="00B8FF"/>
          </a:solidFill>
          <a:ln w="28575" cap="flat" cmpd="sng" algn="ctr">
            <a:solidFill>
              <a:srgbClr val="FF0000"/>
            </a:solidFill>
            <a:prstDash val="solid"/>
            <a:round/>
            <a:headEnd type="triangle" w="med" len="med"/>
            <a:tailEnd type="none" w="med" len="med"/>
          </a:ln>
          <a:effectLst/>
        </p:spPr>
      </p:cxnSp>
      <p:cxnSp>
        <p:nvCxnSpPr>
          <p:cNvPr id="70" name="Straight Arrow Connector 69"/>
          <p:cNvCxnSpPr>
            <a:stCxn id="58" idx="3"/>
            <a:endCxn id="61" idx="6"/>
          </p:cNvCxnSpPr>
          <p:nvPr/>
        </p:nvCxnSpPr>
        <p:spPr bwMode="auto">
          <a:xfrm flipH="1">
            <a:off x="5273087" y="3308505"/>
            <a:ext cx="2426866" cy="533634"/>
          </a:xfrm>
          <a:prstGeom prst="straightConnector1">
            <a:avLst/>
          </a:prstGeom>
          <a:solidFill>
            <a:srgbClr val="00B8FF"/>
          </a:solidFill>
          <a:ln w="28575" cap="flat" cmpd="sng" algn="ctr">
            <a:solidFill>
              <a:srgbClr val="0070C0"/>
            </a:solidFill>
            <a:prstDash val="solid"/>
            <a:round/>
            <a:headEnd type="triangle" w="med" len="med"/>
            <a:tailEnd type="none" w="med" len="med"/>
          </a:ln>
          <a:effectLst/>
        </p:spPr>
      </p:cxnSp>
      <p:sp>
        <p:nvSpPr>
          <p:cNvPr id="71" name="TextBox 70"/>
          <p:cNvSpPr txBox="1"/>
          <p:nvPr/>
        </p:nvSpPr>
        <p:spPr>
          <a:xfrm>
            <a:off x="4274675" y="4213446"/>
            <a:ext cx="1706429" cy="276999"/>
          </a:xfrm>
          <a:prstGeom prst="rect">
            <a:avLst/>
          </a:prstGeom>
          <a:noFill/>
        </p:spPr>
        <p:txBody>
          <a:bodyPr wrap="non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14" name="TextBox 13"/>
          <p:cNvSpPr txBox="1"/>
          <p:nvPr/>
        </p:nvSpPr>
        <p:spPr>
          <a:xfrm rot="2251435">
            <a:off x="6788777" y="2524157"/>
            <a:ext cx="1035659" cy="276999"/>
          </a:xfrm>
          <a:prstGeom prst="rect">
            <a:avLst/>
          </a:prstGeom>
          <a:noFill/>
        </p:spPr>
        <p:txBody>
          <a:bodyPr wrap="square" rtlCol="0">
            <a:spAutoFit/>
          </a:bodyPr>
          <a:lstStyle/>
          <a:p>
            <a:r>
              <a:rPr lang="en-US" dirty="0" err="1" smtClean="0"/>
              <a:t>mmw</a:t>
            </a:r>
            <a:r>
              <a:rPr lang="en-US" dirty="0" smtClean="0"/>
              <a:t> link</a:t>
            </a:r>
            <a:endParaRPr lang="en-US" dirty="0"/>
          </a:p>
        </p:txBody>
      </p:sp>
      <p:sp>
        <p:nvSpPr>
          <p:cNvPr id="72" name="TextBox 71"/>
          <p:cNvSpPr txBox="1"/>
          <p:nvPr/>
        </p:nvSpPr>
        <p:spPr>
          <a:xfrm rot="20884028">
            <a:off x="5699577" y="3560828"/>
            <a:ext cx="1845377" cy="276999"/>
          </a:xfrm>
          <a:prstGeom prst="rect">
            <a:avLst/>
          </a:prstGeom>
          <a:noFill/>
        </p:spPr>
        <p:txBody>
          <a:bodyPr wrap="none" rtlCol="0">
            <a:spAutoFit/>
          </a:bodyPr>
          <a:lstStyle/>
          <a:p>
            <a:r>
              <a:rPr lang="en-US" sz="1200" dirty="0" smtClean="0">
                <a:solidFill>
                  <a:schemeClr val="tx1"/>
                </a:solidFill>
              </a:rPr>
              <a:t>Established sub-6GHz link</a:t>
            </a:r>
            <a:endParaRPr lang="en-US" sz="1200" dirty="0">
              <a:solidFill>
                <a:schemeClr val="tx1"/>
              </a:solidFill>
            </a:endParaRPr>
          </a:p>
        </p:txBody>
      </p:sp>
      <p:sp>
        <p:nvSpPr>
          <p:cNvPr id="73" name="TextBox 72"/>
          <p:cNvSpPr txBox="1"/>
          <p:nvPr/>
        </p:nvSpPr>
        <p:spPr>
          <a:xfrm rot="18109003">
            <a:off x="4899940" y="2740338"/>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
        <p:nvSpPr>
          <p:cNvPr id="15" name="Rectangle 14"/>
          <p:cNvSpPr/>
          <p:nvPr/>
        </p:nvSpPr>
        <p:spPr>
          <a:xfrm>
            <a:off x="7948245" y="3089891"/>
            <a:ext cx="380232" cy="276999"/>
          </a:xfrm>
          <a:prstGeom prst="rect">
            <a:avLst/>
          </a:prstGeom>
        </p:spPr>
        <p:txBody>
          <a:bodyPr wrap="none">
            <a:spAutoFit/>
          </a:bodyPr>
          <a:lstStyle/>
          <a:p>
            <a:r>
              <a:rPr lang="en-US" dirty="0"/>
              <a:t>AP</a:t>
            </a:r>
          </a:p>
        </p:txBody>
      </p:sp>
      <p:sp>
        <p:nvSpPr>
          <p:cNvPr id="75" name="Flowchart: Connector 74"/>
          <p:cNvSpPr/>
          <p:nvPr/>
        </p:nvSpPr>
        <p:spPr bwMode="auto">
          <a:xfrm>
            <a:off x="3490470" y="3052337"/>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TextBox 75"/>
          <p:cNvSpPr txBox="1"/>
          <p:nvPr/>
        </p:nvSpPr>
        <p:spPr>
          <a:xfrm>
            <a:off x="2282669" y="1892813"/>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77" name="TextBox 76"/>
          <p:cNvSpPr txBox="1"/>
          <p:nvPr/>
        </p:nvSpPr>
        <p:spPr>
          <a:xfrm>
            <a:off x="3205652" y="3465265"/>
            <a:ext cx="1615699" cy="276999"/>
          </a:xfrm>
          <a:prstGeom prst="rect">
            <a:avLst/>
          </a:prstGeom>
          <a:noFill/>
        </p:spPr>
        <p:txBody>
          <a:bodyPr wrap="none" rtlCol="0">
            <a:spAutoFit/>
          </a:bodyPr>
          <a:lstStyle/>
          <a:p>
            <a:r>
              <a:rPr lang="en-US" sz="1200" dirty="0" smtClean="0">
                <a:solidFill>
                  <a:schemeClr val="tx1"/>
                </a:solidFill>
              </a:rPr>
              <a:t>Multi-band </a:t>
            </a:r>
            <a:r>
              <a:rPr lang="en-US" dirty="0"/>
              <a:t>capable AP</a:t>
            </a:r>
          </a:p>
        </p:txBody>
      </p:sp>
      <p:sp>
        <p:nvSpPr>
          <p:cNvPr id="78" name="Flowchart: Connector 77"/>
          <p:cNvSpPr/>
          <p:nvPr/>
        </p:nvSpPr>
        <p:spPr bwMode="auto">
          <a:xfrm>
            <a:off x="816994" y="3686452"/>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TextBox 78"/>
          <p:cNvSpPr txBox="1"/>
          <p:nvPr/>
        </p:nvSpPr>
        <p:spPr>
          <a:xfrm>
            <a:off x="523696" y="395262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cxnSp>
        <p:nvCxnSpPr>
          <p:cNvPr id="80" name="Straight Arrow Connector 79"/>
          <p:cNvCxnSpPr>
            <a:endCxn id="78" idx="7"/>
          </p:cNvCxnSpPr>
          <p:nvPr/>
        </p:nvCxnSpPr>
        <p:spPr bwMode="auto">
          <a:xfrm flipH="1">
            <a:off x="1063604" y="2161419"/>
            <a:ext cx="1009135" cy="156665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81" name="Straight Arrow Connector 80"/>
          <p:cNvCxnSpPr>
            <a:endCxn id="75" idx="1"/>
          </p:cNvCxnSpPr>
          <p:nvPr/>
        </p:nvCxnSpPr>
        <p:spPr bwMode="auto">
          <a:xfrm>
            <a:off x="2277037" y="2161419"/>
            <a:ext cx="1255745" cy="932539"/>
          </a:xfrm>
          <a:prstGeom prst="straightConnector1">
            <a:avLst/>
          </a:prstGeom>
          <a:solidFill>
            <a:srgbClr val="00B8FF"/>
          </a:solidFill>
          <a:ln w="28575" cap="flat" cmpd="sng" algn="ctr">
            <a:solidFill>
              <a:srgbClr val="FF0000"/>
            </a:solidFill>
            <a:prstDash val="solid"/>
            <a:round/>
            <a:headEnd type="triangle" w="med" len="med"/>
            <a:tailEnd type="none" w="med" len="med"/>
          </a:ln>
          <a:effectLst/>
        </p:spPr>
      </p:cxnSp>
      <p:cxnSp>
        <p:nvCxnSpPr>
          <p:cNvPr id="82" name="Straight Arrow Connector 81"/>
          <p:cNvCxnSpPr>
            <a:stCxn id="75" idx="3"/>
            <a:endCxn id="78" idx="6"/>
          </p:cNvCxnSpPr>
          <p:nvPr/>
        </p:nvCxnSpPr>
        <p:spPr bwMode="auto">
          <a:xfrm flipH="1">
            <a:off x="1105916" y="3294921"/>
            <a:ext cx="2426866" cy="533634"/>
          </a:xfrm>
          <a:prstGeom prst="straightConnector1">
            <a:avLst/>
          </a:prstGeom>
          <a:solidFill>
            <a:srgbClr val="00B8FF"/>
          </a:solidFill>
          <a:ln w="28575" cap="flat" cmpd="sng" algn="ctr">
            <a:solidFill>
              <a:srgbClr val="0070C0"/>
            </a:solidFill>
            <a:prstDash val="solid"/>
            <a:round/>
            <a:headEnd type="triangle" w="med" len="med"/>
            <a:tailEnd type="none" w="med" len="med"/>
          </a:ln>
          <a:effectLst/>
        </p:spPr>
      </p:cxnSp>
      <p:sp>
        <p:nvSpPr>
          <p:cNvPr id="83" name="TextBox 82"/>
          <p:cNvSpPr txBox="1"/>
          <p:nvPr/>
        </p:nvSpPr>
        <p:spPr>
          <a:xfrm>
            <a:off x="107504" y="4199862"/>
            <a:ext cx="1706429" cy="276999"/>
          </a:xfrm>
          <a:prstGeom prst="rect">
            <a:avLst/>
          </a:prstGeom>
          <a:noFill/>
        </p:spPr>
        <p:txBody>
          <a:bodyPr wrap="non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84" name="TextBox 83"/>
          <p:cNvSpPr txBox="1"/>
          <p:nvPr/>
        </p:nvSpPr>
        <p:spPr>
          <a:xfrm rot="2251435">
            <a:off x="2621606" y="2510573"/>
            <a:ext cx="1035659" cy="276999"/>
          </a:xfrm>
          <a:prstGeom prst="rect">
            <a:avLst/>
          </a:prstGeom>
          <a:noFill/>
        </p:spPr>
        <p:txBody>
          <a:bodyPr wrap="square" rtlCol="0">
            <a:spAutoFit/>
          </a:bodyPr>
          <a:lstStyle/>
          <a:p>
            <a:r>
              <a:rPr lang="en-US" dirty="0" err="1" smtClean="0"/>
              <a:t>mmw</a:t>
            </a:r>
            <a:r>
              <a:rPr lang="en-US" dirty="0" smtClean="0"/>
              <a:t> link</a:t>
            </a:r>
            <a:endParaRPr lang="en-US" dirty="0"/>
          </a:p>
        </p:txBody>
      </p:sp>
      <p:sp>
        <p:nvSpPr>
          <p:cNvPr id="85" name="TextBox 84"/>
          <p:cNvSpPr txBox="1"/>
          <p:nvPr/>
        </p:nvSpPr>
        <p:spPr>
          <a:xfrm rot="20884028">
            <a:off x="1532404" y="3547244"/>
            <a:ext cx="1845377" cy="276999"/>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86" name="TextBox 85"/>
          <p:cNvSpPr txBox="1"/>
          <p:nvPr/>
        </p:nvSpPr>
        <p:spPr>
          <a:xfrm rot="18109003">
            <a:off x="732769" y="2726754"/>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
        <p:nvSpPr>
          <p:cNvPr id="87" name="Rectangle 86"/>
          <p:cNvSpPr/>
          <p:nvPr/>
        </p:nvSpPr>
        <p:spPr>
          <a:xfrm>
            <a:off x="3781074" y="3076307"/>
            <a:ext cx="380232" cy="276999"/>
          </a:xfrm>
          <a:prstGeom prst="rect">
            <a:avLst/>
          </a:prstGeom>
        </p:spPr>
        <p:txBody>
          <a:bodyPr wrap="none">
            <a:spAutoFit/>
          </a:bodyPr>
          <a:lstStyle/>
          <a:p>
            <a:r>
              <a:rPr lang="en-US" dirty="0"/>
              <a:t>AP</a:t>
            </a:r>
          </a:p>
        </p:txBody>
      </p:sp>
      <p:sp>
        <p:nvSpPr>
          <p:cNvPr id="88" name="Flowchart: Connector 87"/>
          <p:cNvSpPr/>
          <p:nvPr/>
        </p:nvSpPr>
        <p:spPr bwMode="auto">
          <a:xfrm rot="20359459">
            <a:off x="2049740" y="1928507"/>
            <a:ext cx="292608" cy="283464"/>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Pie 89"/>
          <p:cNvSpPr/>
          <p:nvPr/>
        </p:nvSpPr>
        <p:spPr bwMode="auto">
          <a:xfrm rot="6862833">
            <a:off x="2049740" y="1928507"/>
            <a:ext cx="292608" cy="283464"/>
          </a:xfrm>
          <a:prstGeom prst="pie">
            <a:avLst>
              <a:gd name="adj1" fmla="val 0"/>
              <a:gd name="adj2" fmla="val 10888140"/>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4" name="TextBox 93"/>
          <p:cNvSpPr txBox="1"/>
          <p:nvPr/>
        </p:nvSpPr>
        <p:spPr>
          <a:xfrm>
            <a:off x="1701605" y="1762509"/>
            <a:ext cx="457176" cy="276999"/>
          </a:xfrm>
          <a:prstGeom prst="rect">
            <a:avLst/>
          </a:prstGeom>
          <a:noFill/>
        </p:spPr>
        <p:txBody>
          <a:bodyPr wrap="none" rtlCol="0">
            <a:spAutoFit/>
          </a:bodyPr>
          <a:lstStyle/>
          <a:p>
            <a:r>
              <a:rPr lang="en-US" sz="1200" dirty="0" smtClean="0">
                <a:solidFill>
                  <a:schemeClr val="tx1"/>
                </a:solidFill>
              </a:rPr>
              <a:t>PCP</a:t>
            </a:r>
            <a:endParaRPr lang="en-US" sz="1200" dirty="0">
              <a:solidFill>
                <a:schemeClr val="tx1"/>
              </a:solidFill>
            </a:endParaRPr>
          </a:p>
        </p:txBody>
      </p:sp>
      <p:sp>
        <p:nvSpPr>
          <p:cNvPr id="96" name="TextBox 95"/>
          <p:cNvSpPr txBox="1"/>
          <p:nvPr/>
        </p:nvSpPr>
        <p:spPr>
          <a:xfrm rot="20916136">
            <a:off x="1538152" y="3215001"/>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cxnSp>
        <p:nvCxnSpPr>
          <p:cNvPr id="97" name="Straight Arrow Connector 96"/>
          <p:cNvCxnSpPr/>
          <p:nvPr/>
        </p:nvCxnSpPr>
        <p:spPr bwMode="auto">
          <a:xfrm flipH="1">
            <a:off x="1069236" y="3222014"/>
            <a:ext cx="2426866" cy="53363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cxnSp>
        <p:nvCxnSpPr>
          <p:cNvPr id="99" name="Straight Arrow Connector 98"/>
          <p:cNvCxnSpPr/>
          <p:nvPr/>
        </p:nvCxnSpPr>
        <p:spPr bwMode="auto">
          <a:xfrm flipH="1">
            <a:off x="5233394" y="3231536"/>
            <a:ext cx="2426866" cy="533634"/>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100" name="TextBox 99"/>
          <p:cNvSpPr txBox="1"/>
          <p:nvPr/>
        </p:nvSpPr>
        <p:spPr>
          <a:xfrm rot="20916136">
            <a:off x="5817795" y="3247726"/>
            <a:ext cx="1435458" cy="276999"/>
          </a:xfrm>
          <a:prstGeom prst="rect">
            <a:avLst/>
          </a:prstGeom>
          <a:noFill/>
        </p:spPr>
        <p:txBody>
          <a:bodyPr wrap="none" rtlCol="0">
            <a:spAutoFit/>
          </a:bodyPr>
          <a:lstStyle/>
          <a:p>
            <a:r>
              <a:rPr lang="en-US" sz="1200" dirty="0" smtClean="0">
                <a:solidFill>
                  <a:schemeClr val="tx1"/>
                </a:solidFill>
              </a:rPr>
              <a:t>Potential mmW link</a:t>
            </a:r>
            <a:endParaRPr lang="en-US" sz="1200" dirty="0">
              <a:solidFill>
                <a:schemeClr val="tx1"/>
              </a:solidFill>
            </a:endParaRPr>
          </a:p>
        </p:txBody>
      </p:sp>
    </p:spTree>
    <p:extLst>
      <p:ext uri="{BB962C8B-B14F-4D97-AF65-F5344CB8AC3E}">
        <p14:creationId xmlns:p14="http://schemas.microsoft.com/office/powerpoint/2010/main" val="475405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multi-band discovery assistance</a:t>
            </a:r>
            <a:endParaRPr lang="en-US" dirty="0"/>
          </a:p>
        </p:txBody>
      </p:sp>
      <p:sp>
        <p:nvSpPr>
          <p:cNvPr id="3" name="Content Placeholder 2"/>
          <p:cNvSpPr>
            <a:spLocks noGrp="1"/>
          </p:cNvSpPr>
          <p:nvPr>
            <p:ph idx="1"/>
          </p:nvPr>
        </p:nvSpPr>
        <p:spPr>
          <a:xfrm>
            <a:off x="666817" y="1733222"/>
            <a:ext cx="7785423" cy="1424782"/>
          </a:xfrm>
        </p:spPr>
        <p:txBody>
          <a:bodyPr/>
          <a:lstStyle/>
          <a:p>
            <a:r>
              <a:rPr lang="en-US" sz="1600" dirty="0" smtClean="0"/>
              <a:t>New STA connects to AP using lower band signal</a:t>
            </a:r>
          </a:p>
          <a:p>
            <a:r>
              <a:rPr lang="en-US" sz="1600" dirty="0" smtClean="0"/>
              <a:t>New STA sends DMG discovery assistance request to AP on lower band</a:t>
            </a:r>
          </a:p>
          <a:p>
            <a:r>
              <a:rPr lang="en-US" sz="1600" dirty="0" smtClean="0"/>
              <a:t>AP responds </a:t>
            </a:r>
            <a:r>
              <a:rPr lang="en-US" sz="1600" dirty="0"/>
              <a:t>with DMG discovery assistance </a:t>
            </a:r>
            <a:r>
              <a:rPr lang="en-US" sz="1600" dirty="0" smtClean="0"/>
              <a:t>response to new STA </a:t>
            </a:r>
            <a:r>
              <a:rPr lang="en-US" sz="1600" dirty="0"/>
              <a:t>on lower </a:t>
            </a:r>
            <a:r>
              <a:rPr lang="en-US" sz="1600" dirty="0" smtClean="0"/>
              <a:t>band</a:t>
            </a:r>
          </a:p>
          <a:p>
            <a:r>
              <a:rPr lang="en-US" sz="1600" dirty="0" smtClean="0"/>
              <a:t>AP starts TXSS on mmW band</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6</a:t>
            </a:fld>
            <a:endParaRPr lang="en-US" altLang="en-US" dirty="0"/>
          </a:p>
        </p:txBody>
      </p:sp>
      <p:sp>
        <p:nvSpPr>
          <p:cNvPr id="30" name="TextBox 29"/>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31" name="TextBox 30"/>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7"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1"/>
          <p:cNvSpPr>
            <a:spLocks noChangeShapeType="1"/>
          </p:cNvSpPr>
          <p:nvPr/>
        </p:nvSpPr>
        <p:spPr bwMode="auto">
          <a:xfrm flipH="1">
            <a:off x="5802138" y="5275439"/>
            <a:ext cx="7032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12"/>
          <p:cNvSpPr>
            <a:spLocks/>
          </p:cNvSpPr>
          <p:nvPr/>
        </p:nvSpPr>
        <p:spPr bwMode="auto">
          <a:xfrm>
            <a:off x="5686251" y="5232576"/>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13"/>
          <p:cNvSpPr>
            <a:spLocks noChangeShapeType="1"/>
          </p:cNvSpPr>
          <p:nvPr/>
        </p:nvSpPr>
        <p:spPr bwMode="auto">
          <a:xfrm flipH="1">
            <a:off x="5510038" y="5451651"/>
            <a:ext cx="9953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4"/>
          <p:cNvSpPr>
            <a:spLocks/>
          </p:cNvSpPr>
          <p:nvPr/>
        </p:nvSpPr>
        <p:spPr bwMode="auto">
          <a:xfrm>
            <a:off x="5394151" y="5408789"/>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15"/>
          <p:cNvSpPr>
            <a:spLocks noChangeShapeType="1"/>
          </p:cNvSpPr>
          <p:nvPr/>
        </p:nvSpPr>
        <p:spPr bwMode="auto">
          <a:xfrm flipH="1">
            <a:off x="6152976" y="5334176"/>
            <a:ext cx="35242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6"/>
          <p:cNvSpPr>
            <a:spLocks/>
          </p:cNvSpPr>
          <p:nvPr/>
        </p:nvSpPr>
        <p:spPr bwMode="auto">
          <a:xfrm>
            <a:off x="6037088" y="5291314"/>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Line 17"/>
          <p:cNvSpPr>
            <a:spLocks noChangeShapeType="1"/>
          </p:cNvSpPr>
          <p:nvPr/>
        </p:nvSpPr>
        <p:spPr bwMode="auto">
          <a:xfrm flipH="1">
            <a:off x="5919613" y="5392914"/>
            <a:ext cx="585788"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p:nvSpPr>
        <p:spPr bwMode="auto">
          <a:xfrm>
            <a:off x="5803726" y="5350051"/>
            <a:ext cx="125413" cy="85725"/>
          </a:xfrm>
          <a:custGeom>
            <a:avLst/>
            <a:gdLst>
              <a:gd name="T0" fmla="*/ 79 w 79"/>
              <a:gd name="T1" fmla="*/ 54 h 54"/>
              <a:gd name="T2" fmla="*/ 0 w 79"/>
              <a:gd name="T3" fmla="*/ 27 h 54"/>
              <a:gd name="T4" fmla="*/ 79 w 79"/>
              <a:gd name="T5" fmla="*/ 0 h 54"/>
              <a:gd name="T6" fmla="*/ 79 w 79"/>
              <a:gd name="T7" fmla="*/ 54 h 54"/>
            </a:gdLst>
            <a:ahLst/>
            <a:cxnLst>
              <a:cxn ang="0">
                <a:pos x="T0" y="T1"/>
              </a:cxn>
              <a:cxn ang="0">
                <a:pos x="T2" y="T3"/>
              </a:cxn>
              <a:cxn ang="0">
                <a:pos x="T4" y="T5"/>
              </a:cxn>
              <a:cxn ang="0">
                <a:pos x="T6" y="T7"/>
              </a:cxn>
            </a:cxnLst>
            <a:rect l="0" t="0" r="r" b="b"/>
            <a:pathLst>
              <a:path w="79" h="54">
                <a:moveTo>
                  <a:pt x="79" y="54"/>
                </a:moveTo>
                <a:lnTo>
                  <a:pt x="0" y="27"/>
                </a:lnTo>
                <a:lnTo>
                  <a:pt x="79" y="0"/>
                </a:lnTo>
                <a:lnTo>
                  <a:pt x="79"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Line 19"/>
          <p:cNvSpPr>
            <a:spLocks noChangeShapeType="1"/>
          </p:cNvSpPr>
          <p:nvPr/>
        </p:nvSpPr>
        <p:spPr bwMode="auto">
          <a:xfrm flipH="1">
            <a:off x="5714826" y="5510389"/>
            <a:ext cx="79057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20"/>
          <p:cNvSpPr>
            <a:spLocks/>
          </p:cNvSpPr>
          <p:nvPr/>
        </p:nvSpPr>
        <p:spPr bwMode="auto">
          <a:xfrm>
            <a:off x="5598938" y="5467526"/>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5"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6" name="TextBox 95"/>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5" name="Straight Arrow Connector 4"/>
          <p:cNvCxnSpPr/>
          <p:nvPr/>
        </p:nvCxnSpPr>
        <p:spPr bwMode="auto">
          <a:xfrm flipH="1">
            <a:off x="1540075" y="4230092"/>
            <a:ext cx="1080120" cy="4260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 name="Group 4"/>
          <p:cNvGrpSpPr>
            <a:grpSpLocks noChangeAspect="1"/>
          </p:cNvGrpSpPr>
          <p:nvPr/>
        </p:nvGrpSpPr>
        <p:grpSpPr bwMode="auto">
          <a:xfrm>
            <a:off x="1392238" y="4302125"/>
            <a:ext cx="1655762" cy="704850"/>
            <a:chOff x="877" y="2710"/>
            <a:chExt cx="1043" cy="444"/>
          </a:xfrm>
        </p:grpSpPr>
        <p:sp>
          <p:nvSpPr>
            <p:cNvPr id="8"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51"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52"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4" name="TextBox 53"/>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55" name="TextBox 54"/>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59312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neighbor STA discovery</a:t>
            </a:r>
            <a:endParaRPr lang="en-US" dirty="0"/>
          </a:p>
        </p:txBody>
      </p:sp>
      <p:sp>
        <p:nvSpPr>
          <p:cNvPr id="3" name="Content Placeholder 2"/>
          <p:cNvSpPr>
            <a:spLocks noGrp="1"/>
          </p:cNvSpPr>
          <p:nvPr>
            <p:ph idx="1"/>
          </p:nvPr>
        </p:nvSpPr>
        <p:spPr>
          <a:xfrm>
            <a:off x="707665" y="1628800"/>
            <a:ext cx="8062664" cy="692290"/>
          </a:xfrm>
        </p:spPr>
        <p:txBody>
          <a:bodyPr/>
          <a:lstStyle/>
          <a:p>
            <a:r>
              <a:rPr lang="en-US" sz="1600" dirty="0" smtClean="0"/>
              <a:t>AP propagates a DMG discovery assistance request to STA 1 on mmW band</a:t>
            </a:r>
            <a:endParaRPr lang="en-US" sz="1600" dirty="0"/>
          </a:p>
          <a:p>
            <a:r>
              <a:rPr lang="en-US" sz="1600" dirty="0"/>
              <a:t>STA 1 </a:t>
            </a:r>
            <a:r>
              <a:rPr lang="en-US" sz="1600" dirty="0" smtClean="0"/>
              <a:t>responds to AP with DMG </a:t>
            </a:r>
            <a:r>
              <a:rPr lang="en-US" sz="1600" dirty="0"/>
              <a:t>discovery assistance </a:t>
            </a:r>
            <a:r>
              <a:rPr lang="en-US" sz="1600" dirty="0" smtClean="0"/>
              <a:t>response if </a:t>
            </a:r>
            <a:r>
              <a:rPr lang="en-US" sz="1600" dirty="0"/>
              <a:t>it supports discovery assistance </a:t>
            </a:r>
            <a:r>
              <a:rPr lang="en-US" sz="1600" dirty="0" smtClean="0"/>
              <a:t>on mmW band</a:t>
            </a:r>
            <a:endParaRPr lang="en-US" sz="1600" dirty="0"/>
          </a:p>
          <a:p>
            <a:r>
              <a:rPr lang="en-US" sz="1600" dirty="0" smtClean="0"/>
              <a:t>AP </a:t>
            </a:r>
            <a:r>
              <a:rPr lang="en-US" sz="1600" dirty="0"/>
              <a:t>responds </a:t>
            </a:r>
            <a:r>
              <a:rPr lang="en-US" sz="1600" dirty="0" smtClean="0"/>
              <a:t>to new STA with </a:t>
            </a:r>
            <a:r>
              <a:rPr lang="en-US" sz="1600" dirty="0"/>
              <a:t>DMG discovery assistance response </a:t>
            </a:r>
            <a:r>
              <a:rPr lang="en-US" sz="1600" dirty="0" smtClean="0"/>
              <a:t>on </a:t>
            </a:r>
            <a:r>
              <a:rPr lang="en-US" sz="1600" dirty="0"/>
              <a:t>lower band</a:t>
            </a:r>
          </a:p>
          <a:p>
            <a:r>
              <a:rPr lang="en-US" sz="1600" dirty="0" smtClean="0"/>
              <a:t>STA 1 </a:t>
            </a:r>
            <a:r>
              <a:rPr lang="en-US" sz="1600" dirty="0"/>
              <a:t>starts TXSS on mmW </a:t>
            </a:r>
            <a:r>
              <a:rPr lang="en-US" sz="1600" dirty="0" smtClean="0"/>
              <a:t>band</a:t>
            </a:r>
            <a:endParaRPr lang="en-US" sz="16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7</a:t>
            </a:fld>
            <a:endParaRPr lang="en-US" altLang="en-US" dirty="0"/>
          </a:p>
        </p:txBody>
      </p:sp>
      <p:sp>
        <p:nvSpPr>
          <p:cNvPr id="76" name="TextBox 75"/>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77" name="TextBox 76"/>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109" name="TextBox 108"/>
          <p:cNvSpPr txBox="1"/>
          <p:nvPr/>
        </p:nvSpPr>
        <p:spPr>
          <a:xfrm>
            <a:off x="726637" y="3627422"/>
            <a:ext cx="1149864" cy="461665"/>
          </a:xfrm>
          <a:prstGeom prst="rect">
            <a:avLst/>
          </a:prstGeom>
          <a:noFill/>
        </p:spPr>
        <p:txBody>
          <a:bodyPr wrap="square" rtlCol="0">
            <a:spAutoFit/>
          </a:bodyPr>
          <a:lstStyle/>
          <a:p>
            <a:pPr algn="ctr"/>
            <a:r>
              <a:rPr lang="en-US" dirty="0" smtClean="0"/>
              <a:t>STA 1</a:t>
            </a:r>
          </a:p>
          <a:p>
            <a:pPr algn="ctr"/>
            <a:r>
              <a:rPr lang="en-US" dirty="0" smtClean="0"/>
              <a:t>(Existing STA)</a:t>
            </a:r>
            <a:endParaRPr lang="en-US" dirty="0"/>
          </a:p>
        </p:txBody>
      </p:sp>
      <p:cxnSp>
        <p:nvCxnSpPr>
          <p:cNvPr id="110" name="Straight Arrow Connector 109"/>
          <p:cNvCxnSpPr/>
          <p:nvPr/>
        </p:nvCxnSpPr>
        <p:spPr bwMode="auto">
          <a:xfrm flipH="1">
            <a:off x="1539779" y="4026188"/>
            <a:ext cx="313704" cy="75500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Oval 5"/>
          <p:cNvSpPr>
            <a:spLocks noChangeArrowheads="1"/>
          </p:cNvSpPr>
          <p:nvPr/>
        </p:nvSpPr>
        <p:spPr bwMode="auto">
          <a:xfrm>
            <a:off x="1408113" y="4799013"/>
            <a:ext cx="190500" cy="192088"/>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Oval 6"/>
          <p:cNvSpPr>
            <a:spLocks noChangeArrowheads="1"/>
          </p:cNvSpPr>
          <p:nvPr/>
        </p:nvSpPr>
        <p:spPr bwMode="auto">
          <a:xfrm>
            <a:off x="1408113" y="4799013"/>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Oval 7"/>
          <p:cNvSpPr>
            <a:spLocks noChangeArrowheads="1"/>
          </p:cNvSpPr>
          <p:nvPr/>
        </p:nvSpPr>
        <p:spPr bwMode="auto">
          <a:xfrm>
            <a:off x="2841625" y="4318000"/>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Oval 8"/>
          <p:cNvSpPr>
            <a:spLocks noChangeArrowheads="1"/>
          </p:cNvSpPr>
          <p:nvPr/>
        </p:nvSpPr>
        <p:spPr bwMode="auto">
          <a:xfrm>
            <a:off x="2841625" y="4318000"/>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48"/>
          <p:cNvSpPr/>
          <p:nvPr/>
        </p:nvSpPr>
        <p:spPr bwMode="auto">
          <a:xfrm rot="18491584">
            <a:off x="2405607" y="3473907"/>
            <a:ext cx="206772" cy="1000971"/>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Oval 7"/>
          <p:cNvSpPr>
            <a:spLocks noChangeArrowheads="1"/>
          </p:cNvSpPr>
          <p:nvPr/>
        </p:nvSpPr>
        <p:spPr bwMode="auto">
          <a:xfrm>
            <a:off x="1835696" y="3717032"/>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TextBox 61"/>
          <p:cNvSpPr txBox="1"/>
          <p:nvPr/>
        </p:nvSpPr>
        <p:spPr>
          <a:xfrm>
            <a:off x="2452188" y="3578532"/>
            <a:ext cx="1536446" cy="276999"/>
          </a:xfrm>
          <a:prstGeom prst="rect">
            <a:avLst/>
          </a:prstGeom>
          <a:noFill/>
        </p:spPr>
        <p:txBody>
          <a:bodyPr wrap="none" rtlCol="0">
            <a:spAutoFit/>
          </a:bodyPr>
          <a:lstStyle/>
          <a:p>
            <a:r>
              <a:rPr lang="en-US" sz="1200" dirty="0" smtClean="0">
                <a:solidFill>
                  <a:schemeClr val="tx1"/>
                </a:solidFill>
              </a:rPr>
              <a:t>Ask to perform TXSS</a:t>
            </a:r>
            <a:endParaRPr lang="en-US" sz="1200" dirty="0">
              <a:solidFill>
                <a:schemeClr val="tx1"/>
              </a:solidFill>
            </a:endParaRPr>
          </a:p>
        </p:txBody>
      </p:sp>
      <p:sp>
        <p:nvSpPr>
          <p:cNvPr id="63" name="TextBox 62"/>
          <p:cNvSpPr txBox="1"/>
          <p:nvPr/>
        </p:nvSpPr>
        <p:spPr>
          <a:xfrm>
            <a:off x="1170097" y="4232618"/>
            <a:ext cx="559769" cy="276999"/>
          </a:xfrm>
          <a:prstGeom prst="rect">
            <a:avLst/>
          </a:prstGeom>
          <a:noFill/>
        </p:spPr>
        <p:txBody>
          <a:bodyPr wrap="none" rtlCol="0">
            <a:spAutoFit/>
          </a:bodyPr>
          <a:lstStyle/>
          <a:p>
            <a:r>
              <a:rPr lang="en-US" sz="1200" dirty="0" smtClean="0">
                <a:solidFill>
                  <a:schemeClr val="tx1"/>
                </a:solidFill>
              </a:rPr>
              <a:t>TXSS</a:t>
            </a:r>
            <a:endParaRPr lang="en-US" sz="1200" dirty="0">
              <a:solidFill>
                <a:schemeClr val="tx1"/>
              </a:solidFill>
            </a:endParaRPr>
          </a:p>
        </p:txBody>
      </p:sp>
      <p:sp>
        <p:nvSpPr>
          <p:cNvPr id="67" name="TextBox 66"/>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68" name="TextBox 67"/>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71"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94"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1"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3"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1" name="Rectangle 29"/>
          <p:cNvSpPr>
            <a:spLocks noChangeArrowheads="1"/>
          </p:cNvSpPr>
          <p:nvPr/>
        </p:nvSpPr>
        <p:spPr bwMode="auto">
          <a:xfrm>
            <a:off x="7489204" y="2852936"/>
            <a:ext cx="9712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STA1</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solidFill>
                  <a:srgbClr val="000000"/>
                </a:solidFill>
              </a:rPr>
              <a:t>(Existing STA)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7" name="Freeform 7"/>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8"/>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9"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TextBox 119"/>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121" name="Straight Connector 120"/>
          <p:cNvCxnSpPr/>
          <p:nvPr/>
        </p:nvCxnSpPr>
        <p:spPr bwMode="auto">
          <a:xfrm flipH="1">
            <a:off x="5724128" y="5492927"/>
            <a:ext cx="223224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flipH="1">
            <a:off x="5940152" y="5451651"/>
            <a:ext cx="2016224"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6084168" y="539291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5509491" y="5339292"/>
            <a:ext cx="2446885"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flipH="1">
            <a:off x="6084168" y="555166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Freeform 8"/>
          <p:cNvSpPr>
            <a:spLocks/>
          </p:cNvSpPr>
          <p:nvPr/>
        </p:nvSpPr>
        <p:spPr bwMode="auto">
          <a:xfrm flipH="1">
            <a:off x="6505334" y="4466570"/>
            <a:ext cx="1451042" cy="126903"/>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37" name="TextBox 136"/>
          <p:cNvSpPr txBox="1"/>
          <p:nvPr/>
        </p:nvSpPr>
        <p:spPr>
          <a:xfrm>
            <a:off x="6516577" y="388463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138" name="TextBox 137"/>
          <p:cNvSpPr txBox="1"/>
          <p:nvPr/>
        </p:nvSpPr>
        <p:spPr>
          <a:xfrm>
            <a:off x="6565743" y="4290246"/>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39" name="Freeform 138"/>
          <p:cNvSpPr/>
          <p:nvPr/>
        </p:nvSpPr>
        <p:spPr bwMode="auto">
          <a:xfrm rot="17644113" flipH="1">
            <a:off x="2249455" y="3743088"/>
            <a:ext cx="229422" cy="897377"/>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0" name="Freeform 11"/>
          <p:cNvSpPr>
            <a:spLocks/>
          </p:cNvSpPr>
          <p:nvPr/>
        </p:nvSpPr>
        <p:spPr bwMode="auto">
          <a:xfrm>
            <a:off x="1693863" y="4486275"/>
            <a:ext cx="1179512" cy="474663"/>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14"/>
          <p:cNvSpPr>
            <a:spLocks/>
          </p:cNvSpPr>
          <p:nvPr/>
        </p:nvSpPr>
        <p:spPr bwMode="auto">
          <a:xfrm>
            <a:off x="1570038" y="4373563"/>
            <a:ext cx="1173162" cy="450850"/>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2" name="Group 4"/>
          <p:cNvGrpSpPr>
            <a:grpSpLocks noChangeAspect="1"/>
          </p:cNvGrpSpPr>
          <p:nvPr/>
        </p:nvGrpSpPr>
        <p:grpSpPr bwMode="auto">
          <a:xfrm>
            <a:off x="1392238" y="4302125"/>
            <a:ext cx="1655762" cy="704850"/>
            <a:chOff x="877" y="2710"/>
            <a:chExt cx="1043" cy="444"/>
          </a:xfrm>
        </p:grpSpPr>
        <p:sp>
          <p:nvSpPr>
            <p:cNvPr id="143"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54"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5"/>
          <p:cNvSpPr>
            <a:spLocks noChangeShapeType="1"/>
          </p:cNvSpPr>
          <p:nvPr/>
        </p:nvSpPr>
        <p:spPr bwMode="auto">
          <a:xfrm>
            <a:off x="7956376" y="3399190"/>
            <a:ext cx="0" cy="298213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01972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neighbor STA discovery</a:t>
            </a:r>
            <a:endParaRPr lang="en-US" dirty="0"/>
          </a:p>
        </p:txBody>
      </p:sp>
      <p:sp>
        <p:nvSpPr>
          <p:cNvPr id="3" name="Content Placeholder 2"/>
          <p:cNvSpPr>
            <a:spLocks noGrp="1"/>
          </p:cNvSpPr>
          <p:nvPr>
            <p:ph idx="1"/>
          </p:nvPr>
        </p:nvSpPr>
        <p:spPr>
          <a:xfrm>
            <a:off x="685800" y="1981200"/>
            <a:ext cx="7772400" cy="692290"/>
          </a:xfrm>
        </p:spPr>
        <p:txBody>
          <a:bodyPr/>
          <a:lstStyle/>
          <a:p>
            <a:r>
              <a:rPr lang="en-US" sz="2000" dirty="0"/>
              <a:t>It would be beneficial if </a:t>
            </a:r>
            <a:r>
              <a:rPr lang="en-US" sz="2000" dirty="0" smtClean="0"/>
              <a:t>we can </a:t>
            </a:r>
            <a:r>
              <a:rPr lang="en-US" sz="2000" dirty="0"/>
              <a:t>perform both </a:t>
            </a:r>
            <a:r>
              <a:rPr lang="en-US" sz="2000" dirty="0" smtClean="0"/>
              <a:t>discovery </a:t>
            </a:r>
            <a:r>
              <a:rPr lang="en-US" sz="2000" dirty="0"/>
              <a:t>process </a:t>
            </a:r>
            <a:br>
              <a:rPr lang="en-US" sz="2000" dirty="0"/>
            </a:br>
            <a:r>
              <a:rPr lang="en-US" sz="2000" dirty="0"/>
              <a:t>altogether</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8</a:t>
            </a:fld>
            <a:endParaRPr lang="en-US" altLang="en-US" dirty="0"/>
          </a:p>
        </p:txBody>
      </p:sp>
      <p:sp>
        <p:nvSpPr>
          <p:cNvPr id="76" name="TextBox 75"/>
          <p:cNvSpPr txBox="1"/>
          <p:nvPr/>
        </p:nvSpPr>
        <p:spPr>
          <a:xfrm>
            <a:off x="724024" y="5009977"/>
            <a:ext cx="1728163" cy="461665"/>
          </a:xfrm>
          <a:prstGeom prst="rect">
            <a:avLst/>
          </a:prstGeom>
          <a:noFill/>
        </p:spPr>
        <p:txBody>
          <a:bodyPr wrap="square" rtlCol="0">
            <a:spAutoFit/>
          </a:bodyPr>
          <a:lstStyle/>
          <a:p>
            <a:pPr algn="ctr"/>
            <a:r>
              <a:rPr lang="en-US" dirty="0" smtClean="0"/>
              <a:t>STA 2</a:t>
            </a:r>
          </a:p>
          <a:p>
            <a:pPr algn="ctr"/>
            <a:r>
              <a:rPr lang="en-US" dirty="0" smtClean="0"/>
              <a:t>(New STA, multi-band)</a:t>
            </a:r>
            <a:endParaRPr lang="en-US" dirty="0"/>
          </a:p>
        </p:txBody>
      </p:sp>
      <p:sp>
        <p:nvSpPr>
          <p:cNvPr id="77" name="TextBox 76"/>
          <p:cNvSpPr txBox="1"/>
          <p:nvPr/>
        </p:nvSpPr>
        <p:spPr>
          <a:xfrm>
            <a:off x="2281033" y="4483061"/>
            <a:ext cx="1611344" cy="461665"/>
          </a:xfrm>
          <a:prstGeom prst="rect">
            <a:avLst/>
          </a:prstGeom>
          <a:noFill/>
        </p:spPr>
        <p:txBody>
          <a:bodyPr wrap="square" rtlCol="0">
            <a:spAutoFit/>
          </a:bodyPr>
          <a:lstStyle/>
          <a:p>
            <a:pPr algn="ctr"/>
            <a:r>
              <a:rPr lang="en-US" dirty="0" smtClean="0"/>
              <a:t>AP</a:t>
            </a:r>
          </a:p>
          <a:p>
            <a:pPr algn="ctr"/>
            <a:r>
              <a:rPr lang="en-US" dirty="0" smtClean="0"/>
              <a:t>(multi-band)</a:t>
            </a:r>
            <a:endParaRPr lang="en-US" dirty="0"/>
          </a:p>
        </p:txBody>
      </p:sp>
      <p:sp>
        <p:nvSpPr>
          <p:cNvPr id="109" name="TextBox 108"/>
          <p:cNvSpPr txBox="1"/>
          <p:nvPr/>
        </p:nvSpPr>
        <p:spPr>
          <a:xfrm>
            <a:off x="726637" y="3627422"/>
            <a:ext cx="1149864" cy="461665"/>
          </a:xfrm>
          <a:prstGeom prst="rect">
            <a:avLst/>
          </a:prstGeom>
          <a:noFill/>
        </p:spPr>
        <p:txBody>
          <a:bodyPr wrap="square" rtlCol="0">
            <a:spAutoFit/>
          </a:bodyPr>
          <a:lstStyle/>
          <a:p>
            <a:pPr algn="ctr"/>
            <a:r>
              <a:rPr lang="en-US" dirty="0" smtClean="0"/>
              <a:t>STA 1</a:t>
            </a:r>
          </a:p>
          <a:p>
            <a:pPr algn="ctr"/>
            <a:r>
              <a:rPr lang="en-US" dirty="0" smtClean="0"/>
              <a:t>(Existing STA)</a:t>
            </a:r>
            <a:endParaRPr lang="en-US" dirty="0"/>
          </a:p>
        </p:txBody>
      </p:sp>
      <p:cxnSp>
        <p:nvCxnSpPr>
          <p:cNvPr id="110" name="Straight Arrow Connector 109"/>
          <p:cNvCxnSpPr/>
          <p:nvPr/>
        </p:nvCxnSpPr>
        <p:spPr bwMode="auto">
          <a:xfrm flipH="1">
            <a:off x="1539779" y="4026188"/>
            <a:ext cx="313704" cy="75500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Oval 5"/>
          <p:cNvSpPr>
            <a:spLocks noChangeArrowheads="1"/>
          </p:cNvSpPr>
          <p:nvPr/>
        </p:nvSpPr>
        <p:spPr bwMode="auto">
          <a:xfrm>
            <a:off x="1408113" y="4799013"/>
            <a:ext cx="190500" cy="192088"/>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Oval 6"/>
          <p:cNvSpPr>
            <a:spLocks noChangeArrowheads="1"/>
          </p:cNvSpPr>
          <p:nvPr/>
        </p:nvSpPr>
        <p:spPr bwMode="auto">
          <a:xfrm>
            <a:off x="1408113" y="4799013"/>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Oval 7"/>
          <p:cNvSpPr>
            <a:spLocks noChangeArrowheads="1"/>
          </p:cNvSpPr>
          <p:nvPr/>
        </p:nvSpPr>
        <p:spPr bwMode="auto">
          <a:xfrm>
            <a:off x="2841625" y="4318000"/>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Oval 8"/>
          <p:cNvSpPr>
            <a:spLocks noChangeArrowheads="1"/>
          </p:cNvSpPr>
          <p:nvPr/>
        </p:nvSpPr>
        <p:spPr bwMode="auto">
          <a:xfrm>
            <a:off x="2841625" y="4318000"/>
            <a:ext cx="190500" cy="192088"/>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48"/>
          <p:cNvSpPr/>
          <p:nvPr/>
        </p:nvSpPr>
        <p:spPr bwMode="auto">
          <a:xfrm rot="18491584">
            <a:off x="2405607" y="3473907"/>
            <a:ext cx="206772" cy="1000971"/>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Oval 7"/>
          <p:cNvSpPr>
            <a:spLocks noChangeArrowheads="1"/>
          </p:cNvSpPr>
          <p:nvPr/>
        </p:nvSpPr>
        <p:spPr bwMode="auto">
          <a:xfrm>
            <a:off x="1835696" y="3717032"/>
            <a:ext cx="190500" cy="192088"/>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2164703" y="4887526"/>
            <a:ext cx="1433406" cy="276999"/>
          </a:xfrm>
          <a:prstGeom prst="rect">
            <a:avLst/>
          </a:prstGeom>
          <a:noFill/>
        </p:spPr>
        <p:txBody>
          <a:bodyPr wrap="none" rtlCol="0">
            <a:spAutoFit/>
          </a:bodyPr>
          <a:lstStyle/>
          <a:p>
            <a:r>
              <a:rPr lang="en-US" sz="1200" dirty="0" smtClean="0">
                <a:solidFill>
                  <a:schemeClr val="tx1"/>
                </a:solidFill>
              </a:rPr>
              <a:t>Joining BSS request</a:t>
            </a:r>
            <a:endParaRPr lang="en-US" sz="1200" dirty="0">
              <a:solidFill>
                <a:schemeClr val="tx1"/>
              </a:solidFill>
            </a:endParaRPr>
          </a:p>
        </p:txBody>
      </p:sp>
      <p:sp>
        <p:nvSpPr>
          <p:cNvPr id="62" name="TextBox 61"/>
          <p:cNvSpPr txBox="1"/>
          <p:nvPr/>
        </p:nvSpPr>
        <p:spPr>
          <a:xfrm>
            <a:off x="2452188" y="3578532"/>
            <a:ext cx="1536446" cy="276999"/>
          </a:xfrm>
          <a:prstGeom prst="rect">
            <a:avLst/>
          </a:prstGeom>
          <a:noFill/>
        </p:spPr>
        <p:txBody>
          <a:bodyPr wrap="none" rtlCol="0">
            <a:spAutoFit/>
          </a:bodyPr>
          <a:lstStyle/>
          <a:p>
            <a:r>
              <a:rPr lang="en-US" sz="1200" dirty="0" smtClean="0">
                <a:solidFill>
                  <a:schemeClr val="tx1"/>
                </a:solidFill>
              </a:rPr>
              <a:t>Ask to perform TXSS</a:t>
            </a:r>
            <a:endParaRPr lang="en-US" sz="1200" dirty="0">
              <a:solidFill>
                <a:schemeClr val="tx1"/>
              </a:solidFill>
            </a:endParaRPr>
          </a:p>
        </p:txBody>
      </p:sp>
      <p:sp>
        <p:nvSpPr>
          <p:cNvPr id="63" name="TextBox 62"/>
          <p:cNvSpPr txBox="1"/>
          <p:nvPr/>
        </p:nvSpPr>
        <p:spPr>
          <a:xfrm>
            <a:off x="1170097" y="4232618"/>
            <a:ext cx="559769" cy="276999"/>
          </a:xfrm>
          <a:prstGeom prst="rect">
            <a:avLst/>
          </a:prstGeom>
          <a:noFill/>
        </p:spPr>
        <p:txBody>
          <a:bodyPr wrap="none" rtlCol="0">
            <a:spAutoFit/>
          </a:bodyPr>
          <a:lstStyle/>
          <a:p>
            <a:r>
              <a:rPr lang="en-US" sz="1200" dirty="0" smtClean="0">
                <a:solidFill>
                  <a:schemeClr val="tx1"/>
                </a:solidFill>
              </a:rPr>
              <a:t>TXSS</a:t>
            </a:r>
            <a:endParaRPr lang="en-US" sz="1200" dirty="0">
              <a:solidFill>
                <a:schemeClr val="tx1"/>
              </a:solidFill>
            </a:endParaRPr>
          </a:p>
        </p:txBody>
      </p:sp>
      <p:sp>
        <p:nvSpPr>
          <p:cNvPr id="67" name="TextBox 66"/>
          <p:cNvSpPr txBox="1"/>
          <p:nvPr/>
        </p:nvSpPr>
        <p:spPr>
          <a:xfrm>
            <a:off x="5079328" y="372367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68" name="TextBox 67"/>
          <p:cNvSpPr txBox="1"/>
          <p:nvPr/>
        </p:nvSpPr>
        <p:spPr>
          <a:xfrm>
            <a:off x="5093307" y="4596392"/>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69" name="Line 5"/>
          <p:cNvSpPr>
            <a:spLocks noChangeShapeType="1"/>
          </p:cNvSpPr>
          <p:nvPr/>
        </p:nvSpPr>
        <p:spPr bwMode="auto">
          <a:xfrm>
            <a:off x="6505401" y="3395075"/>
            <a:ext cx="21202" cy="2986251"/>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6"/>
          <p:cNvSpPr>
            <a:spLocks noChangeShapeType="1"/>
          </p:cNvSpPr>
          <p:nvPr/>
        </p:nvSpPr>
        <p:spPr bwMode="auto">
          <a:xfrm>
            <a:off x="5100463" y="3395076"/>
            <a:ext cx="0" cy="29862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7"/>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8"/>
          <p:cNvSpPr>
            <a:spLocks/>
          </p:cNvSpPr>
          <p:nvPr/>
        </p:nvSpPr>
        <p:spPr bwMode="auto">
          <a:xfrm>
            <a:off x="5100463" y="3893551"/>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9"/>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 name="T14" fmla="*/ 885 w 885"/>
              <a:gd name="T15" fmla="*/ 5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885" y="59"/>
                </a:moveTo>
                <a:lnTo>
                  <a:pt x="37" y="59"/>
                </a:lnTo>
                <a:lnTo>
                  <a:pt x="37" y="74"/>
                </a:lnTo>
                <a:lnTo>
                  <a:pt x="0" y="37"/>
                </a:lnTo>
                <a:lnTo>
                  <a:pt x="37" y="0"/>
                </a:lnTo>
                <a:lnTo>
                  <a:pt x="37" y="15"/>
                </a:lnTo>
                <a:lnTo>
                  <a:pt x="885" y="15"/>
                </a:lnTo>
                <a:lnTo>
                  <a:pt x="885" y="59"/>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0"/>
          <p:cNvSpPr>
            <a:spLocks/>
          </p:cNvSpPr>
          <p:nvPr/>
        </p:nvSpPr>
        <p:spPr bwMode="auto">
          <a:xfrm>
            <a:off x="5100463" y="4773026"/>
            <a:ext cx="1404938" cy="117475"/>
          </a:xfrm>
          <a:custGeom>
            <a:avLst/>
            <a:gdLst>
              <a:gd name="T0" fmla="*/ 885 w 885"/>
              <a:gd name="T1" fmla="*/ 59 h 74"/>
              <a:gd name="T2" fmla="*/ 37 w 885"/>
              <a:gd name="T3" fmla="*/ 59 h 74"/>
              <a:gd name="T4" fmla="*/ 37 w 885"/>
              <a:gd name="T5" fmla="*/ 74 h 74"/>
              <a:gd name="T6" fmla="*/ 0 w 885"/>
              <a:gd name="T7" fmla="*/ 37 h 74"/>
              <a:gd name="T8" fmla="*/ 37 w 885"/>
              <a:gd name="T9" fmla="*/ 0 h 74"/>
              <a:gd name="T10" fmla="*/ 37 w 885"/>
              <a:gd name="T11" fmla="*/ 15 h 74"/>
              <a:gd name="T12" fmla="*/ 885 w 885"/>
              <a:gd name="T13" fmla="*/ 15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885" y="59"/>
                </a:moveTo>
                <a:lnTo>
                  <a:pt x="37" y="59"/>
                </a:lnTo>
                <a:lnTo>
                  <a:pt x="37" y="74"/>
                </a:lnTo>
                <a:lnTo>
                  <a:pt x="0" y="37"/>
                </a:lnTo>
                <a:lnTo>
                  <a:pt x="37" y="0"/>
                </a:lnTo>
                <a:lnTo>
                  <a:pt x="37" y="15"/>
                </a:lnTo>
                <a:lnTo>
                  <a:pt x="885"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29"/>
          <p:cNvSpPr>
            <a:spLocks noChangeArrowheads="1"/>
          </p:cNvSpPr>
          <p:nvPr/>
        </p:nvSpPr>
        <p:spPr bwMode="auto">
          <a:xfrm>
            <a:off x="6099791" y="2852936"/>
            <a:ext cx="817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AP</a:t>
            </a:r>
          </a:p>
          <a:p>
            <a:pPr lvl="0" algn="ctr"/>
            <a:r>
              <a:rPr lang="en-US" altLang="en-US" dirty="0" smtClean="0">
                <a:solidFill>
                  <a:srgbClr val="000000"/>
                </a:solidFill>
              </a:rPr>
              <a:t>(multi-band)</a:t>
            </a:r>
            <a:endParaRPr kumimoji="0" lang="en-US" altLang="en-US" b="0" i="0" u="none" strike="noStrike" cap="none" normalizeH="0" baseline="0" dirty="0" smtClean="0">
              <a:ln>
                <a:noFill/>
              </a:ln>
              <a:solidFill>
                <a:schemeClr val="tx1"/>
              </a:solidFill>
              <a:effectLst/>
            </a:endParaRPr>
          </a:p>
        </p:txBody>
      </p:sp>
      <p:sp>
        <p:nvSpPr>
          <p:cNvPr id="94" name="Rectangle 60"/>
          <p:cNvSpPr>
            <a:spLocks noChangeArrowheads="1"/>
          </p:cNvSpPr>
          <p:nvPr/>
        </p:nvSpPr>
        <p:spPr bwMode="auto">
          <a:xfrm>
            <a:off x="3439451" y="5926891"/>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61"/>
          <p:cNvSpPr>
            <a:spLocks noChangeArrowheads="1"/>
          </p:cNvSpPr>
          <p:nvPr/>
        </p:nvSpPr>
        <p:spPr bwMode="auto">
          <a:xfrm>
            <a:off x="3439451" y="5926891"/>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62"/>
          <p:cNvSpPr>
            <a:spLocks noChangeArrowheads="1"/>
          </p:cNvSpPr>
          <p:nvPr/>
        </p:nvSpPr>
        <p:spPr bwMode="auto">
          <a:xfrm>
            <a:off x="3439451" y="5693529"/>
            <a:ext cx="204788" cy="1174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63"/>
          <p:cNvSpPr>
            <a:spLocks noChangeArrowheads="1"/>
          </p:cNvSpPr>
          <p:nvPr/>
        </p:nvSpPr>
        <p:spPr bwMode="auto">
          <a:xfrm>
            <a:off x="3439451" y="5693529"/>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64"/>
          <p:cNvSpPr>
            <a:spLocks noChangeArrowheads="1"/>
          </p:cNvSpPr>
          <p:nvPr/>
        </p:nvSpPr>
        <p:spPr bwMode="auto">
          <a:xfrm>
            <a:off x="2121280" y="5690354"/>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1" name="Rectangle 65"/>
          <p:cNvSpPr>
            <a:spLocks noChangeArrowheads="1"/>
          </p:cNvSpPr>
          <p:nvPr/>
        </p:nvSpPr>
        <p:spPr bwMode="auto">
          <a:xfrm>
            <a:off x="2145093" y="5923716"/>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3" name="Rectangle 21"/>
          <p:cNvSpPr>
            <a:spLocks noChangeArrowheads="1"/>
          </p:cNvSpPr>
          <p:nvPr/>
        </p:nvSpPr>
        <p:spPr bwMode="auto">
          <a:xfrm>
            <a:off x="4906653" y="2852936"/>
            <a:ext cx="3733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4616129" y="3022817"/>
            <a:ext cx="9100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(New STA, multi-band)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8" name="Line 5"/>
          <p:cNvSpPr>
            <a:spLocks noChangeShapeType="1"/>
          </p:cNvSpPr>
          <p:nvPr/>
        </p:nvSpPr>
        <p:spPr bwMode="auto">
          <a:xfrm>
            <a:off x="7956376" y="3399190"/>
            <a:ext cx="0" cy="298213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Rectangle 29"/>
          <p:cNvSpPr>
            <a:spLocks noChangeArrowheads="1"/>
          </p:cNvSpPr>
          <p:nvPr/>
        </p:nvSpPr>
        <p:spPr bwMode="auto">
          <a:xfrm>
            <a:off x="7489204" y="2852936"/>
            <a:ext cx="9712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STA1</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solidFill>
                  <a:srgbClr val="000000"/>
                </a:solidFill>
              </a:rPr>
              <a:t>(Existing STA)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7" name="Freeform 7"/>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 name="T14" fmla="*/ 0 w 885"/>
              <a:gd name="T15" fmla="*/ 15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5" h="74">
                <a:moveTo>
                  <a:pt x="0" y="15"/>
                </a:moveTo>
                <a:lnTo>
                  <a:pt x="848" y="15"/>
                </a:lnTo>
                <a:lnTo>
                  <a:pt x="848" y="0"/>
                </a:lnTo>
                <a:lnTo>
                  <a:pt x="885" y="37"/>
                </a:lnTo>
                <a:lnTo>
                  <a:pt x="848" y="74"/>
                </a:lnTo>
                <a:lnTo>
                  <a:pt x="848" y="59"/>
                </a:lnTo>
                <a:lnTo>
                  <a:pt x="0" y="59"/>
                </a:lnTo>
                <a:lnTo>
                  <a:pt x="0" y="1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8"/>
          <p:cNvSpPr>
            <a:spLocks/>
          </p:cNvSpPr>
          <p:nvPr/>
        </p:nvSpPr>
        <p:spPr bwMode="auto">
          <a:xfrm>
            <a:off x="6526604" y="4069689"/>
            <a:ext cx="1404938" cy="117475"/>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9" name="Freeform 36"/>
          <p:cNvSpPr>
            <a:spLocks/>
          </p:cNvSpPr>
          <p:nvPr/>
        </p:nvSpPr>
        <p:spPr bwMode="auto">
          <a:xfrm>
            <a:off x="5230639" y="5237339"/>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TextBox 119"/>
          <p:cNvSpPr txBox="1"/>
          <p:nvPr/>
        </p:nvSpPr>
        <p:spPr>
          <a:xfrm>
            <a:off x="3923928" y="5197017"/>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cxnSp>
        <p:nvCxnSpPr>
          <p:cNvPr id="121" name="Straight Connector 120"/>
          <p:cNvCxnSpPr/>
          <p:nvPr/>
        </p:nvCxnSpPr>
        <p:spPr bwMode="auto">
          <a:xfrm flipH="1">
            <a:off x="5724128" y="5492927"/>
            <a:ext cx="223224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flipH="1">
            <a:off x="5940152" y="5451651"/>
            <a:ext cx="2016224"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6084168" y="539291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5509491" y="5339292"/>
            <a:ext cx="2446885"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flipH="1">
            <a:off x="6084168" y="5551664"/>
            <a:ext cx="1872208" cy="0"/>
          </a:xfrm>
          <a:prstGeom prst="line">
            <a:avLst/>
          </a:prstGeom>
          <a:solidFill>
            <a:schemeClr val="accent1"/>
          </a:solidFill>
          <a:ln w="127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Freeform 8"/>
          <p:cNvSpPr>
            <a:spLocks/>
          </p:cNvSpPr>
          <p:nvPr/>
        </p:nvSpPr>
        <p:spPr bwMode="auto">
          <a:xfrm flipH="1">
            <a:off x="6505334" y="4466570"/>
            <a:ext cx="1451042" cy="126903"/>
          </a:xfrm>
          <a:custGeom>
            <a:avLst/>
            <a:gdLst>
              <a:gd name="T0" fmla="*/ 0 w 885"/>
              <a:gd name="T1" fmla="*/ 15 h 74"/>
              <a:gd name="T2" fmla="*/ 848 w 885"/>
              <a:gd name="T3" fmla="*/ 15 h 74"/>
              <a:gd name="T4" fmla="*/ 848 w 885"/>
              <a:gd name="T5" fmla="*/ 0 h 74"/>
              <a:gd name="T6" fmla="*/ 885 w 885"/>
              <a:gd name="T7" fmla="*/ 37 h 74"/>
              <a:gd name="T8" fmla="*/ 848 w 885"/>
              <a:gd name="T9" fmla="*/ 74 h 74"/>
              <a:gd name="T10" fmla="*/ 848 w 885"/>
              <a:gd name="T11" fmla="*/ 59 h 74"/>
              <a:gd name="T12" fmla="*/ 0 w 885"/>
              <a:gd name="T13" fmla="*/ 59 h 74"/>
            </a:gdLst>
            <a:ahLst/>
            <a:cxnLst>
              <a:cxn ang="0">
                <a:pos x="T0" y="T1"/>
              </a:cxn>
              <a:cxn ang="0">
                <a:pos x="T2" y="T3"/>
              </a:cxn>
              <a:cxn ang="0">
                <a:pos x="T4" y="T5"/>
              </a:cxn>
              <a:cxn ang="0">
                <a:pos x="T6" y="T7"/>
              </a:cxn>
              <a:cxn ang="0">
                <a:pos x="T8" y="T9"/>
              </a:cxn>
              <a:cxn ang="0">
                <a:pos x="T10" y="T11"/>
              </a:cxn>
              <a:cxn ang="0">
                <a:pos x="T12" y="T13"/>
              </a:cxn>
            </a:cxnLst>
            <a:rect l="0" t="0" r="r" b="b"/>
            <a:pathLst>
              <a:path w="885" h="74">
                <a:moveTo>
                  <a:pt x="0" y="15"/>
                </a:moveTo>
                <a:lnTo>
                  <a:pt x="848" y="15"/>
                </a:lnTo>
                <a:lnTo>
                  <a:pt x="848" y="0"/>
                </a:lnTo>
                <a:lnTo>
                  <a:pt x="885" y="37"/>
                </a:lnTo>
                <a:lnTo>
                  <a:pt x="848" y="74"/>
                </a:lnTo>
                <a:lnTo>
                  <a:pt x="848" y="59"/>
                </a:lnTo>
                <a:lnTo>
                  <a:pt x="0" y="59"/>
                </a:lnTo>
              </a:path>
            </a:pathLst>
          </a:custGeom>
          <a:solidFill>
            <a:srgbClr val="FF0000"/>
          </a:solidFill>
          <a:ln w="3175" cap="rnd">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37" name="TextBox 136"/>
          <p:cNvSpPr txBox="1"/>
          <p:nvPr/>
        </p:nvSpPr>
        <p:spPr>
          <a:xfrm>
            <a:off x="6516577" y="3884630"/>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Request</a:t>
            </a:r>
            <a:endParaRPr lang="en-US" sz="1100" dirty="0"/>
          </a:p>
        </p:txBody>
      </p:sp>
      <p:sp>
        <p:nvSpPr>
          <p:cNvPr id="138" name="TextBox 137"/>
          <p:cNvSpPr txBox="1"/>
          <p:nvPr/>
        </p:nvSpPr>
        <p:spPr>
          <a:xfrm>
            <a:off x="6565743" y="4290246"/>
            <a:ext cx="1512168" cy="456663"/>
          </a:xfrm>
          <a:prstGeom prst="rect">
            <a:avLst/>
          </a:prstGeom>
          <a:noFill/>
        </p:spPr>
        <p:txBody>
          <a:bodyPr wrap="square" rtlCol="0">
            <a:spAutoFit/>
          </a:bodyPr>
          <a:lstStyle/>
          <a:p>
            <a:pPr algn="ctr"/>
            <a:r>
              <a:rPr lang="en-US" sz="1100" dirty="0" smtClean="0"/>
              <a:t>DMG Discovery Asst. </a:t>
            </a:r>
          </a:p>
          <a:p>
            <a:pPr algn="ctr"/>
            <a:endParaRPr lang="en-US" sz="1100" dirty="0"/>
          </a:p>
          <a:p>
            <a:pPr algn="ctr">
              <a:lnSpc>
                <a:spcPts val="100"/>
              </a:lnSpc>
            </a:pPr>
            <a:r>
              <a:rPr lang="en-US" sz="1100" dirty="0" smtClean="0"/>
              <a:t>Response</a:t>
            </a:r>
            <a:endParaRPr lang="en-US" sz="1100" dirty="0"/>
          </a:p>
        </p:txBody>
      </p:sp>
      <p:sp>
        <p:nvSpPr>
          <p:cNvPr id="139" name="Freeform 138"/>
          <p:cNvSpPr/>
          <p:nvPr/>
        </p:nvSpPr>
        <p:spPr bwMode="auto">
          <a:xfrm rot="17644113" flipH="1">
            <a:off x="2249455" y="3743088"/>
            <a:ext cx="229422" cy="897377"/>
          </a:xfrm>
          <a:custGeom>
            <a:avLst/>
            <a:gdLst>
              <a:gd name="connsiteX0" fmla="*/ 0 w 372172"/>
              <a:gd name="connsiteY0" fmla="*/ 0 h 853440"/>
              <a:gd name="connsiteX1" fmla="*/ 365760 w 372172"/>
              <a:gd name="connsiteY1" fmla="*/ 411480 h 853440"/>
              <a:gd name="connsiteX2" fmla="*/ 198120 w 372172"/>
              <a:gd name="connsiteY2" fmla="*/ 853440 h 853440"/>
            </a:gdLst>
            <a:ahLst/>
            <a:cxnLst>
              <a:cxn ang="0">
                <a:pos x="connsiteX0" y="connsiteY0"/>
              </a:cxn>
              <a:cxn ang="0">
                <a:pos x="connsiteX1" y="connsiteY1"/>
              </a:cxn>
              <a:cxn ang="0">
                <a:pos x="connsiteX2" y="connsiteY2"/>
              </a:cxn>
            </a:cxnLst>
            <a:rect l="l" t="t" r="r" b="b"/>
            <a:pathLst>
              <a:path w="372172" h="853440">
                <a:moveTo>
                  <a:pt x="0" y="0"/>
                </a:moveTo>
                <a:cubicBezTo>
                  <a:pt x="166370" y="134620"/>
                  <a:pt x="332740" y="269240"/>
                  <a:pt x="365760" y="411480"/>
                </a:cubicBezTo>
                <a:cubicBezTo>
                  <a:pt x="398780" y="553720"/>
                  <a:pt x="298450" y="703580"/>
                  <a:pt x="198120" y="853440"/>
                </a:cubicBezTo>
              </a:path>
            </a:pathLst>
          </a:custGeom>
          <a:noFill/>
          <a:ln w="38100"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0" name="Freeform 11"/>
          <p:cNvSpPr>
            <a:spLocks/>
          </p:cNvSpPr>
          <p:nvPr/>
        </p:nvSpPr>
        <p:spPr bwMode="auto">
          <a:xfrm>
            <a:off x="1693863" y="4486275"/>
            <a:ext cx="1179512" cy="474663"/>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14"/>
          <p:cNvSpPr>
            <a:spLocks/>
          </p:cNvSpPr>
          <p:nvPr/>
        </p:nvSpPr>
        <p:spPr bwMode="auto">
          <a:xfrm>
            <a:off x="1570038" y="4373563"/>
            <a:ext cx="1173162" cy="450850"/>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42" name="Group 4"/>
          <p:cNvGrpSpPr>
            <a:grpSpLocks noChangeAspect="1"/>
          </p:cNvGrpSpPr>
          <p:nvPr/>
        </p:nvGrpSpPr>
        <p:grpSpPr bwMode="auto">
          <a:xfrm>
            <a:off x="1392238" y="4302125"/>
            <a:ext cx="1655762" cy="704850"/>
            <a:chOff x="877" y="2710"/>
            <a:chExt cx="1043" cy="444"/>
          </a:xfrm>
        </p:grpSpPr>
        <p:sp>
          <p:nvSpPr>
            <p:cNvPr id="143" name="AutoShape 3"/>
            <p:cNvSpPr>
              <a:spLocks noChangeAspect="1" noChangeArrowheads="1" noTextEdit="1"/>
            </p:cNvSpPr>
            <p:nvPr/>
          </p:nvSpPr>
          <p:spPr bwMode="auto">
            <a:xfrm>
              <a:off x="877" y="2710"/>
              <a:ext cx="1043"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Oval 5"/>
            <p:cNvSpPr>
              <a:spLocks noChangeArrowheads="1"/>
            </p:cNvSpPr>
            <p:nvPr/>
          </p:nvSpPr>
          <p:spPr bwMode="auto">
            <a:xfrm>
              <a:off x="887" y="3023"/>
              <a:ext cx="120" cy="121"/>
            </a:xfrm>
            <a:prstGeom prst="ellipse">
              <a:avLst/>
            </a:prstGeom>
            <a:solidFill>
              <a:srgbClr val="28708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Oval 6"/>
            <p:cNvSpPr>
              <a:spLocks noChangeArrowheads="1"/>
            </p:cNvSpPr>
            <p:nvPr/>
          </p:nvSpPr>
          <p:spPr bwMode="auto">
            <a:xfrm>
              <a:off x="887" y="3023"/>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Oval 7"/>
            <p:cNvSpPr>
              <a:spLocks noChangeArrowheads="1"/>
            </p:cNvSpPr>
            <p:nvPr/>
          </p:nvSpPr>
          <p:spPr bwMode="auto">
            <a:xfrm>
              <a:off x="1790" y="2720"/>
              <a:ext cx="120" cy="121"/>
            </a:xfrm>
            <a:prstGeom prst="ellipse">
              <a:avLst/>
            </a:prstGeom>
            <a:solidFill>
              <a:srgbClr val="DA97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Oval 8"/>
            <p:cNvSpPr>
              <a:spLocks noChangeArrowheads="1"/>
            </p:cNvSpPr>
            <p:nvPr/>
          </p:nvSpPr>
          <p:spPr bwMode="auto">
            <a:xfrm>
              <a:off x="1790" y="2720"/>
              <a:ext cx="120" cy="121"/>
            </a:xfrm>
            <a:prstGeom prst="ellipse">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9"/>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p:cNvSpPr>
              <a:spLocks/>
            </p:cNvSpPr>
            <p:nvPr/>
          </p:nvSpPr>
          <p:spPr bwMode="auto">
            <a:xfrm>
              <a:off x="1007" y="3063"/>
              <a:ext cx="64" cy="59"/>
            </a:xfrm>
            <a:custGeom>
              <a:avLst/>
              <a:gdLst>
                <a:gd name="T0" fmla="*/ 60 w 64"/>
                <a:gd name="T1" fmla="*/ 30 h 59"/>
                <a:gd name="T2" fmla="*/ 64 w 64"/>
                <a:gd name="T3" fmla="*/ 0 h 59"/>
                <a:gd name="T4" fmla="*/ 0 w 64"/>
                <a:gd name="T5" fmla="*/ 21 h 59"/>
                <a:gd name="T6" fmla="*/ 56 w 64"/>
                <a:gd name="T7" fmla="*/ 59 h 59"/>
                <a:gd name="T8" fmla="*/ 60 w 64"/>
                <a:gd name="T9" fmla="*/ 30 h 59"/>
              </a:gdLst>
              <a:ahLst/>
              <a:cxnLst>
                <a:cxn ang="0">
                  <a:pos x="T0" y="T1"/>
                </a:cxn>
                <a:cxn ang="0">
                  <a:pos x="T2" y="T3"/>
                </a:cxn>
                <a:cxn ang="0">
                  <a:pos x="T4" y="T5"/>
                </a:cxn>
                <a:cxn ang="0">
                  <a:pos x="T6" y="T7"/>
                </a:cxn>
                <a:cxn ang="0">
                  <a:pos x="T8" y="T9"/>
                </a:cxn>
              </a:cxnLst>
              <a:rect l="0" t="0" r="r" b="b"/>
              <a:pathLst>
                <a:path w="64" h="59">
                  <a:moveTo>
                    <a:pt x="60" y="30"/>
                  </a:moveTo>
                  <a:lnTo>
                    <a:pt x="64" y="0"/>
                  </a:lnTo>
                  <a:lnTo>
                    <a:pt x="0" y="21"/>
                  </a:lnTo>
                  <a:lnTo>
                    <a:pt x="56" y="59"/>
                  </a:lnTo>
                  <a:lnTo>
                    <a:pt x="60"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1"/>
            <p:cNvSpPr>
              <a:spLocks/>
            </p:cNvSpPr>
            <p:nvPr/>
          </p:nvSpPr>
          <p:spPr bwMode="auto">
            <a:xfrm>
              <a:off x="1067" y="2826"/>
              <a:ext cx="743" cy="299"/>
            </a:xfrm>
            <a:custGeom>
              <a:avLst/>
              <a:gdLst>
                <a:gd name="T0" fmla="*/ 743 w 743"/>
                <a:gd name="T1" fmla="*/ 0 h 299"/>
                <a:gd name="T2" fmla="*/ 0 w 743"/>
                <a:gd name="T3" fmla="*/ 267 h 299"/>
              </a:gdLst>
              <a:ahLst/>
              <a:cxnLst>
                <a:cxn ang="0">
                  <a:pos x="T0" y="T1"/>
                </a:cxn>
                <a:cxn ang="0">
                  <a:pos x="T2" y="T3"/>
                </a:cxn>
              </a:cxnLst>
              <a:rect l="0" t="0" r="r" b="b"/>
              <a:pathLst>
                <a:path w="743" h="299">
                  <a:moveTo>
                    <a:pt x="743" y="0"/>
                  </a:moveTo>
                  <a:cubicBezTo>
                    <a:pt x="550" y="200"/>
                    <a:pt x="275" y="299"/>
                    <a:pt x="0" y="267"/>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2"/>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3"/>
            <p:cNvSpPr>
              <a:spLocks/>
            </p:cNvSpPr>
            <p:nvPr/>
          </p:nvSpPr>
          <p:spPr bwMode="auto">
            <a:xfrm>
              <a:off x="1723" y="2765"/>
              <a:ext cx="64" cy="59"/>
            </a:xfrm>
            <a:custGeom>
              <a:avLst/>
              <a:gdLst>
                <a:gd name="T0" fmla="*/ 5 w 64"/>
                <a:gd name="T1" fmla="*/ 30 h 59"/>
                <a:gd name="T2" fmla="*/ 0 w 64"/>
                <a:gd name="T3" fmla="*/ 59 h 59"/>
                <a:gd name="T4" fmla="*/ 64 w 64"/>
                <a:gd name="T5" fmla="*/ 40 h 59"/>
                <a:gd name="T6" fmla="*/ 10 w 64"/>
                <a:gd name="T7" fmla="*/ 0 h 59"/>
                <a:gd name="T8" fmla="*/ 5 w 64"/>
                <a:gd name="T9" fmla="*/ 30 h 59"/>
              </a:gdLst>
              <a:ahLst/>
              <a:cxnLst>
                <a:cxn ang="0">
                  <a:pos x="T0" y="T1"/>
                </a:cxn>
                <a:cxn ang="0">
                  <a:pos x="T2" y="T3"/>
                </a:cxn>
                <a:cxn ang="0">
                  <a:pos x="T4" y="T5"/>
                </a:cxn>
                <a:cxn ang="0">
                  <a:pos x="T6" y="T7"/>
                </a:cxn>
                <a:cxn ang="0">
                  <a:pos x="T8" y="T9"/>
                </a:cxn>
              </a:cxnLst>
              <a:rect l="0" t="0" r="r" b="b"/>
              <a:pathLst>
                <a:path w="64" h="59">
                  <a:moveTo>
                    <a:pt x="5" y="30"/>
                  </a:moveTo>
                  <a:lnTo>
                    <a:pt x="0" y="59"/>
                  </a:lnTo>
                  <a:lnTo>
                    <a:pt x="64" y="40"/>
                  </a:lnTo>
                  <a:lnTo>
                    <a:pt x="10" y="0"/>
                  </a:lnTo>
                  <a:lnTo>
                    <a:pt x="5" y="30"/>
                  </a:lnTo>
                  <a:close/>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4"/>
            <p:cNvSpPr>
              <a:spLocks/>
            </p:cNvSpPr>
            <p:nvPr/>
          </p:nvSpPr>
          <p:spPr bwMode="auto">
            <a:xfrm>
              <a:off x="989" y="2755"/>
              <a:ext cx="739" cy="284"/>
            </a:xfrm>
            <a:custGeom>
              <a:avLst/>
              <a:gdLst>
                <a:gd name="T0" fmla="*/ 0 w 739"/>
                <a:gd name="T1" fmla="*/ 284 h 284"/>
                <a:gd name="T2" fmla="*/ 739 w 739"/>
                <a:gd name="T3" fmla="*/ 40 h 284"/>
              </a:gdLst>
              <a:ahLst/>
              <a:cxnLst>
                <a:cxn ang="0">
                  <a:pos x="T0" y="T1"/>
                </a:cxn>
                <a:cxn ang="0">
                  <a:pos x="T2" y="T3"/>
                </a:cxn>
              </a:cxnLst>
              <a:rect l="0" t="0" r="r" b="b"/>
              <a:pathLst>
                <a:path w="739" h="284">
                  <a:moveTo>
                    <a:pt x="0" y="284"/>
                  </a:moveTo>
                  <a:cubicBezTo>
                    <a:pt x="194" y="91"/>
                    <a:pt x="468" y="0"/>
                    <a:pt x="739" y="40"/>
                  </a:cubicBezTo>
                </a:path>
              </a:pathLst>
            </a:custGeom>
            <a:noFill/>
            <a:ln w="3333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4" name="Line 11"/>
          <p:cNvSpPr>
            <a:spLocks noChangeShapeType="1"/>
          </p:cNvSpPr>
          <p:nvPr/>
        </p:nvSpPr>
        <p:spPr bwMode="auto">
          <a:xfrm flipH="1">
            <a:off x="5802138" y="5883686"/>
            <a:ext cx="7032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12"/>
          <p:cNvSpPr>
            <a:spLocks/>
          </p:cNvSpPr>
          <p:nvPr/>
        </p:nvSpPr>
        <p:spPr bwMode="auto">
          <a:xfrm>
            <a:off x="5686251" y="5840823"/>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Line 13"/>
          <p:cNvSpPr>
            <a:spLocks noChangeShapeType="1"/>
          </p:cNvSpPr>
          <p:nvPr/>
        </p:nvSpPr>
        <p:spPr bwMode="auto">
          <a:xfrm flipH="1">
            <a:off x="5510038" y="6059898"/>
            <a:ext cx="995363"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14"/>
          <p:cNvSpPr>
            <a:spLocks/>
          </p:cNvSpPr>
          <p:nvPr/>
        </p:nvSpPr>
        <p:spPr bwMode="auto">
          <a:xfrm>
            <a:off x="5394151" y="6017036"/>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Line 15"/>
          <p:cNvSpPr>
            <a:spLocks noChangeShapeType="1"/>
          </p:cNvSpPr>
          <p:nvPr/>
        </p:nvSpPr>
        <p:spPr bwMode="auto">
          <a:xfrm flipH="1">
            <a:off x="6152976" y="5942423"/>
            <a:ext cx="35242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6"/>
          <p:cNvSpPr>
            <a:spLocks/>
          </p:cNvSpPr>
          <p:nvPr/>
        </p:nvSpPr>
        <p:spPr bwMode="auto">
          <a:xfrm>
            <a:off x="6037088" y="5899561"/>
            <a:ext cx="127000" cy="85725"/>
          </a:xfrm>
          <a:custGeom>
            <a:avLst/>
            <a:gdLst>
              <a:gd name="T0" fmla="*/ 80 w 80"/>
              <a:gd name="T1" fmla="*/ 54 h 54"/>
              <a:gd name="T2" fmla="*/ 0 w 80"/>
              <a:gd name="T3" fmla="*/ 27 h 54"/>
              <a:gd name="T4" fmla="*/ 80 w 80"/>
              <a:gd name="T5" fmla="*/ 0 h 54"/>
              <a:gd name="T6" fmla="*/ 80 w 80"/>
              <a:gd name="T7" fmla="*/ 54 h 54"/>
            </a:gdLst>
            <a:ahLst/>
            <a:cxnLst>
              <a:cxn ang="0">
                <a:pos x="T0" y="T1"/>
              </a:cxn>
              <a:cxn ang="0">
                <a:pos x="T2" y="T3"/>
              </a:cxn>
              <a:cxn ang="0">
                <a:pos x="T4" y="T5"/>
              </a:cxn>
              <a:cxn ang="0">
                <a:pos x="T6" y="T7"/>
              </a:cxn>
            </a:cxnLst>
            <a:rect l="0" t="0" r="r" b="b"/>
            <a:pathLst>
              <a:path w="80" h="54">
                <a:moveTo>
                  <a:pt x="80" y="54"/>
                </a:moveTo>
                <a:lnTo>
                  <a:pt x="0" y="27"/>
                </a:lnTo>
                <a:lnTo>
                  <a:pt x="80" y="0"/>
                </a:lnTo>
                <a:lnTo>
                  <a:pt x="80"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Line 17"/>
          <p:cNvSpPr>
            <a:spLocks noChangeShapeType="1"/>
          </p:cNvSpPr>
          <p:nvPr/>
        </p:nvSpPr>
        <p:spPr bwMode="auto">
          <a:xfrm flipH="1">
            <a:off x="5919613" y="6001161"/>
            <a:ext cx="585788"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8"/>
          <p:cNvSpPr>
            <a:spLocks/>
          </p:cNvSpPr>
          <p:nvPr/>
        </p:nvSpPr>
        <p:spPr bwMode="auto">
          <a:xfrm>
            <a:off x="5803726" y="5958298"/>
            <a:ext cx="125413" cy="85725"/>
          </a:xfrm>
          <a:custGeom>
            <a:avLst/>
            <a:gdLst>
              <a:gd name="T0" fmla="*/ 79 w 79"/>
              <a:gd name="T1" fmla="*/ 54 h 54"/>
              <a:gd name="T2" fmla="*/ 0 w 79"/>
              <a:gd name="T3" fmla="*/ 27 h 54"/>
              <a:gd name="T4" fmla="*/ 79 w 79"/>
              <a:gd name="T5" fmla="*/ 0 h 54"/>
              <a:gd name="T6" fmla="*/ 79 w 79"/>
              <a:gd name="T7" fmla="*/ 54 h 54"/>
            </a:gdLst>
            <a:ahLst/>
            <a:cxnLst>
              <a:cxn ang="0">
                <a:pos x="T0" y="T1"/>
              </a:cxn>
              <a:cxn ang="0">
                <a:pos x="T2" y="T3"/>
              </a:cxn>
              <a:cxn ang="0">
                <a:pos x="T4" y="T5"/>
              </a:cxn>
              <a:cxn ang="0">
                <a:pos x="T6" y="T7"/>
              </a:cxn>
            </a:cxnLst>
            <a:rect l="0" t="0" r="r" b="b"/>
            <a:pathLst>
              <a:path w="79" h="54">
                <a:moveTo>
                  <a:pt x="79" y="54"/>
                </a:moveTo>
                <a:lnTo>
                  <a:pt x="0" y="27"/>
                </a:lnTo>
                <a:lnTo>
                  <a:pt x="79" y="0"/>
                </a:lnTo>
                <a:lnTo>
                  <a:pt x="79" y="5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Line 19"/>
          <p:cNvSpPr>
            <a:spLocks noChangeShapeType="1"/>
          </p:cNvSpPr>
          <p:nvPr/>
        </p:nvSpPr>
        <p:spPr bwMode="auto">
          <a:xfrm flipH="1">
            <a:off x="5714826" y="6118636"/>
            <a:ext cx="790575" cy="0"/>
          </a:xfrm>
          <a:prstGeom prst="line">
            <a:avLst/>
          </a:prstGeom>
          <a:noFill/>
          <a:ln w="952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p:cNvSpPr>
          <p:nvPr/>
        </p:nvSpPr>
        <p:spPr bwMode="auto">
          <a:xfrm>
            <a:off x="5598938" y="6075773"/>
            <a:ext cx="125413" cy="84138"/>
          </a:xfrm>
          <a:custGeom>
            <a:avLst/>
            <a:gdLst>
              <a:gd name="T0" fmla="*/ 79 w 79"/>
              <a:gd name="T1" fmla="*/ 53 h 53"/>
              <a:gd name="T2" fmla="*/ 0 w 79"/>
              <a:gd name="T3" fmla="*/ 27 h 53"/>
              <a:gd name="T4" fmla="*/ 79 w 79"/>
              <a:gd name="T5" fmla="*/ 0 h 53"/>
              <a:gd name="T6" fmla="*/ 79 w 79"/>
              <a:gd name="T7" fmla="*/ 53 h 53"/>
            </a:gdLst>
            <a:ahLst/>
            <a:cxnLst>
              <a:cxn ang="0">
                <a:pos x="T0" y="T1"/>
              </a:cxn>
              <a:cxn ang="0">
                <a:pos x="T2" y="T3"/>
              </a:cxn>
              <a:cxn ang="0">
                <a:pos x="T4" y="T5"/>
              </a:cxn>
              <a:cxn ang="0">
                <a:pos x="T6" y="T7"/>
              </a:cxn>
            </a:cxnLst>
            <a:rect l="0" t="0" r="r" b="b"/>
            <a:pathLst>
              <a:path w="79" h="53">
                <a:moveTo>
                  <a:pt x="79" y="53"/>
                </a:moveTo>
                <a:lnTo>
                  <a:pt x="0" y="27"/>
                </a:lnTo>
                <a:lnTo>
                  <a:pt x="79" y="0"/>
                </a:lnTo>
                <a:lnTo>
                  <a:pt x="79" y="5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36"/>
          <p:cNvSpPr>
            <a:spLocks/>
          </p:cNvSpPr>
          <p:nvPr/>
        </p:nvSpPr>
        <p:spPr bwMode="auto">
          <a:xfrm>
            <a:off x="5230639" y="5845586"/>
            <a:ext cx="234950" cy="352425"/>
          </a:xfrm>
          <a:custGeom>
            <a:avLst/>
            <a:gdLst>
              <a:gd name="T0" fmla="*/ 480 w 480"/>
              <a:gd name="T1" fmla="*/ 720 h 720"/>
              <a:gd name="T2" fmla="*/ 360 w 480"/>
              <a:gd name="T3" fmla="*/ 720 h 720"/>
              <a:gd name="T4" fmla="*/ 180 w 480"/>
              <a:gd name="T5" fmla="*/ 540 h 720"/>
              <a:gd name="T6" fmla="*/ 180 w 480"/>
              <a:gd name="T7" fmla="*/ 540 h 720"/>
              <a:gd name="T8" fmla="*/ 0 w 480"/>
              <a:gd name="T9" fmla="*/ 360 h 720"/>
              <a:gd name="T10" fmla="*/ 0 w 480"/>
              <a:gd name="T11" fmla="*/ 360 h 720"/>
              <a:gd name="T12" fmla="*/ 180 w 480"/>
              <a:gd name="T13" fmla="*/ 180 h 720"/>
              <a:gd name="T14" fmla="*/ 180 w 480"/>
              <a:gd name="T15" fmla="*/ 180 h 720"/>
              <a:gd name="T16" fmla="*/ 360 w 480"/>
              <a:gd name="T17" fmla="*/ 0 h 720"/>
              <a:gd name="T18" fmla="*/ 360 w 480"/>
              <a:gd name="T19" fmla="*/ 0 h 720"/>
              <a:gd name="T20" fmla="*/ 480 w 480"/>
              <a:gd name="T21" fmla="*/ 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720">
                <a:moveTo>
                  <a:pt x="480" y="720"/>
                </a:moveTo>
                <a:lnTo>
                  <a:pt x="360" y="720"/>
                </a:lnTo>
                <a:cubicBezTo>
                  <a:pt x="261" y="720"/>
                  <a:pt x="180" y="640"/>
                  <a:pt x="180" y="540"/>
                </a:cubicBezTo>
                <a:cubicBezTo>
                  <a:pt x="180" y="540"/>
                  <a:pt x="180" y="540"/>
                  <a:pt x="180" y="540"/>
                </a:cubicBezTo>
                <a:cubicBezTo>
                  <a:pt x="180" y="441"/>
                  <a:pt x="100" y="360"/>
                  <a:pt x="0" y="360"/>
                </a:cubicBezTo>
                <a:cubicBezTo>
                  <a:pt x="0" y="360"/>
                  <a:pt x="0" y="360"/>
                  <a:pt x="0" y="360"/>
                </a:cubicBezTo>
                <a:cubicBezTo>
                  <a:pt x="100" y="360"/>
                  <a:pt x="180" y="280"/>
                  <a:pt x="180" y="180"/>
                </a:cubicBezTo>
                <a:cubicBezTo>
                  <a:pt x="180" y="180"/>
                  <a:pt x="180" y="180"/>
                  <a:pt x="180" y="180"/>
                </a:cubicBezTo>
                <a:cubicBezTo>
                  <a:pt x="180" y="81"/>
                  <a:pt x="261" y="0"/>
                  <a:pt x="360" y="0"/>
                </a:cubicBezTo>
                <a:cubicBezTo>
                  <a:pt x="360" y="0"/>
                  <a:pt x="360" y="0"/>
                  <a:pt x="360" y="0"/>
                </a:cubicBezTo>
                <a:lnTo>
                  <a:pt x="48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TextBox 84"/>
          <p:cNvSpPr txBox="1"/>
          <p:nvPr/>
        </p:nvSpPr>
        <p:spPr>
          <a:xfrm>
            <a:off x="3923928" y="5805264"/>
            <a:ext cx="1372118" cy="646331"/>
          </a:xfrm>
          <a:prstGeom prst="rect">
            <a:avLst/>
          </a:prstGeom>
          <a:noFill/>
        </p:spPr>
        <p:txBody>
          <a:bodyPr wrap="square" rtlCol="0">
            <a:spAutoFit/>
          </a:bodyPr>
          <a:lstStyle/>
          <a:p>
            <a:pPr algn="ctr"/>
            <a:r>
              <a:rPr lang="en-US" dirty="0" smtClean="0"/>
              <a:t>DMG discovery signal to STA2 (TXSS)</a:t>
            </a:r>
            <a:endParaRPr lang="en-US" dirty="0"/>
          </a:p>
        </p:txBody>
      </p:sp>
    </p:spTree>
    <p:extLst>
      <p:ext uri="{BB962C8B-B14F-4D97-AF65-F5344CB8AC3E}">
        <p14:creationId xmlns:p14="http://schemas.microsoft.com/office/powerpoint/2010/main" val="631287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enable neighbor discovery</a:t>
            </a:r>
            <a:endParaRPr lang="en-US" dirty="0"/>
          </a:p>
        </p:txBody>
      </p:sp>
      <p:sp>
        <p:nvSpPr>
          <p:cNvPr id="3" name="Content Placeholder 2"/>
          <p:cNvSpPr>
            <a:spLocks noGrp="1"/>
          </p:cNvSpPr>
          <p:nvPr>
            <p:ph idx="1"/>
          </p:nvPr>
        </p:nvSpPr>
        <p:spPr/>
        <p:txBody>
          <a:bodyPr/>
          <a:lstStyle/>
          <a:p>
            <a:r>
              <a:rPr lang="en-US" sz="2000" dirty="0" smtClean="0"/>
              <a:t>DMG Discovery Assistance element is already defined in the 802.11ay D2.0 </a:t>
            </a:r>
            <a:endParaRPr lang="en-US" sz="2000" dirty="0"/>
          </a:p>
          <a:p>
            <a:r>
              <a:rPr lang="en-US" sz="2000" dirty="0" smtClean="0"/>
              <a:t>The Information Request frame can be used to propagate </a:t>
            </a:r>
            <a:r>
              <a:rPr lang="en-US" sz="2000" dirty="0"/>
              <a:t>the DMG Discovery Assistance </a:t>
            </a:r>
            <a:r>
              <a:rPr lang="en-US" sz="2000" dirty="0" smtClean="0"/>
              <a:t>element from the STA requesting discovery assistance to other STAs </a:t>
            </a:r>
          </a:p>
          <a:p>
            <a:r>
              <a:rPr lang="en-US" sz="2000" dirty="0"/>
              <a:t>The Information </a:t>
            </a:r>
            <a:r>
              <a:rPr lang="en-US" sz="2000" dirty="0" smtClean="0"/>
              <a:t>Response </a:t>
            </a:r>
            <a:r>
              <a:rPr lang="en-US" sz="2000" dirty="0"/>
              <a:t>frame can be used to </a:t>
            </a:r>
            <a:r>
              <a:rPr lang="en-US" sz="2000" dirty="0" smtClean="0"/>
              <a:t>send </a:t>
            </a:r>
            <a:r>
              <a:rPr lang="en-US" sz="2000" dirty="0"/>
              <a:t>the DMG Discovery Assistance element </a:t>
            </a:r>
            <a:r>
              <a:rPr lang="en-US" sz="2000" dirty="0" smtClean="0"/>
              <a:t>including a response to the propagated discovery </a:t>
            </a:r>
            <a:r>
              <a:rPr lang="en-US" sz="2000" dirty="0"/>
              <a:t>assistance </a:t>
            </a:r>
            <a:r>
              <a:rPr lang="en-US" sz="2000" dirty="0" smtClean="0"/>
              <a:t>request</a:t>
            </a:r>
          </a:p>
          <a:p>
            <a:r>
              <a:rPr lang="en-US" sz="2000" dirty="0" smtClean="0"/>
              <a:t>AP processes the responses and sends one response to the STA requesting discovery assistance ( FST Setup Response frame)</a:t>
            </a:r>
            <a:endParaRPr 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9</a:t>
            </a:fld>
            <a:endParaRPr lang="en-US" altLang="en-US" dirty="0"/>
          </a:p>
        </p:txBody>
      </p:sp>
    </p:spTree>
    <p:extLst>
      <p:ext uri="{BB962C8B-B14F-4D97-AF65-F5344CB8AC3E}">
        <p14:creationId xmlns:p14="http://schemas.microsoft.com/office/powerpoint/2010/main" val="1931684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49755</TotalTime>
  <Words>1019</Words>
  <Application>Microsoft Office PowerPoint</Application>
  <PresentationFormat>On-screen Show (4:3)</PresentationFormat>
  <Paragraphs>217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Batang</vt:lpstr>
      <vt:lpstr>MS Gothic</vt:lpstr>
      <vt:lpstr>Arial</vt:lpstr>
      <vt:lpstr>Times New Roman</vt:lpstr>
      <vt:lpstr>Wingdings</vt:lpstr>
      <vt:lpstr>802-11-Submission</vt:lpstr>
      <vt:lpstr>Proposed resolution of CID 3518</vt:lpstr>
      <vt:lpstr>PowerPoint Presentation</vt:lpstr>
      <vt:lpstr>Overview (1)</vt:lpstr>
      <vt:lpstr>Overview (2)</vt:lpstr>
      <vt:lpstr>Example</vt:lpstr>
      <vt:lpstr>Recap: multi-band discovery assistance</vt:lpstr>
      <vt:lpstr>Extending neighbor STA discovery</vt:lpstr>
      <vt:lpstr>Extending neighbor STA discovery</vt:lpstr>
      <vt:lpstr>How to enable neighbor discovery</vt:lpstr>
      <vt:lpstr>Propagated discovery assistance request</vt:lpstr>
      <vt:lpstr>Discovery assistance response</vt:lpstr>
      <vt:lpstr>Discovery assistance response to new STA</vt:lpstr>
      <vt:lpstr>Straw Poll</vt:lpstr>
    </vt:vector>
  </TitlesOfParts>
  <Company>Sony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Abouelseoud, Mohamed</cp:lastModifiedBy>
  <cp:revision>403</cp:revision>
  <cp:lastPrinted>2016-10-04T20:51:11Z</cp:lastPrinted>
  <dcterms:created xsi:type="dcterms:W3CDTF">2015-03-24T14:22:58Z</dcterms:created>
  <dcterms:modified xsi:type="dcterms:W3CDTF">2018-11-14T06:30:27Z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