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881" r:id="rId3"/>
    <p:sldId id="888" r:id="rId4"/>
    <p:sldId id="918" r:id="rId5"/>
    <p:sldId id="932" r:id="rId6"/>
    <p:sldId id="933" r:id="rId7"/>
    <p:sldId id="921" r:id="rId8"/>
    <p:sldId id="904" r:id="rId9"/>
    <p:sldId id="934" r:id="rId10"/>
    <p:sldId id="922" r:id="rId11"/>
    <p:sldId id="923" r:id="rId12"/>
    <p:sldId id="914" r:id="rId13"/>
    <p:sldId id="885" r:id="rId14"/>
    <p:sldId id="886"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72" autoAdjust="0"/>
    <p:restoredTop sz="84562" autoAdjust="0"/>
  </p:normalViewPr>
  <p:slideViewPr>
    <p:cSldViewPr>
      <p:cViewPr varScale="1">
        <p:scale>
          <a:sx n="98" d="100"/>
          <a:sy n="98" d="100"/>
        </p:scale>
        <p:origin x="2244" y="9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dirty="0" smtClean="0"/>
          </a:p>
          <a:p>
            <a:endParaRPr lang="ko-KR" altLang="ko-KR" dirty="0" smtClean="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627124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2468251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951516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266029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4260334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0326322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indent="0">
              <a:buFont typeface="Symbol" panose="05050102010706020507" pitchFamily="18" charset="2"/>
              <a:buNone/>
            </a:pPr>
            <a:endParaRPr lang="en-US" altLang="ko-KR" baseline="0" dirty="0" smtClean="0"/>
          </a:p>
          <a:p>
            <a:pPr marL="0" indent="0">
              <a:buFont typeface="Symbol" panose="05050102010706020507" pitchFamily="18" charset="2"/>
              <a:buNone/>
            </a:pPr>
            <a:endParaRPr lang="en-US" altLang="ko-KR"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244108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81284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280136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sz="1200" kern="1200" baseline="0" dirty="0" smtClean="0">
                <a:solidFill>
                  <a:schemeClr val="tx1"/>
                </a:solidFill>
                <a:effectLst/>
                <a:latin typeface="Times New Roman" pitchFamily="18" charset="0"/>
                <a:ea typeface="+mn-ea"/>
                <a:cs typeface="+mn-cs"/>
              </a:rPr>
              <a:t> </a:t>
            </a:r>
            <a:endParaRPr lang="en-US" altLang="ko-KR" sz="1200" kern="1200" dirty="0" smtClean="0">
              <a:solidFill>
                <a:schemeClr val="tx1"/>
              </a:solidFill>
              <a:effectLst/>
              <a:latin typeface="Times New Roman" pitchFamily="18" charset="0"/>
              <a:ea typeface="+mn-ea"/>
              <a:cs typeface="+mn-cs"/>
            </a:endParaRPr>
          </a:p>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24740937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1531042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2586085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November 2018</a:t>
            </a:r>
            <a:endParaRPr lang="en-US" dirty="0"/>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Insun</a:t>
            </a:r>
            <a:r>
              <a:rPr lang="en-US" altLang="ko-KR" dirty="0" smtClean="0"/>
              <a:t> Jang et. al,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802.11-18/</a:t>
            </a:r>
            <a:r>
              <a:rPr lang="en-US" altLang="ko-KR" sz="1800" b="1" dirty="0" smtClean="0">
                <a:effectLst/>
              </a:rPr>
              <a:t>1908</a:t>
            </a:r>
            <a:r>
              <a:rPr kumimoji="0" lang="en-US" altLang="ko-KR" sz="1800" b="1" dirty="0" smtClean="0">
                <a:cs typeface="Arial" charset="0"/>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541128" cy="276999"/>
          </a:xfrm>
        </p:spPr>
        <p:txBody>
          <a:bodyPr/>
          <a:lstStyle/>
          <a:p>
            <a:pPr>
              <a:defRPr/>
            </a:pPr>
            <a:r>
              <a:rPr lang="en-US" altLang="ko-KR" dirty="0" smtClean="0"/>
              <a:t>November 2018</a:t>
            </a:r>
            <a:endParaRPr lang="en-US" altLang="ko-KR" dirty="0"/>
          </a:p>
        </p:txBody>
      </p:sp>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smtClean="0"/>
              <a:t>Insun</a:t>
            </a:r>
            <a:r>
              <a:rPr lang="en-US" altLang="ko-KR" dirty="0" smtClean="0"/>
              <a:t> Jang,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Overview </a:t>
            </a:r>
            <a:r>
              <a:rPr lang="en-US" altLang="ko-KR" dirty="0">
                <a:solidFill>
                  <a:schemeClr val="tx1"/>
                </a:solidFill>
                <a:ea typeface="굴림" panose="020B0600000101010101" pitchFamily="50" charset="-127"/>
              </a:rPr>
              <a:t>of  </a:t>
            </a:r>
            <a:r>
              <a:rPr lang="en-US" altLang="ko-KR" dirty="0" smtClean="0">
                <a:solidFill>
                  <a:schemeClr val="tx1"/>
                </a:solidFill>
                <a:ea typeface="굴림" panose="020B0600000101010101" pitchFamily="50" charset="-127"/>
              </a:rPr>
              <a:t>Full Duplex over</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Multi- Band (FD-MB) for EHT</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a:t>
            </a:r>
            <a:r>
              <a:rPr lang="en-US" altLang="ko-KR" sz="2000" b="0" smtClean="0">
                <a:ea typeface="굴림" panose="020B0600000101010101" pitchFamily="50" charset="-127"/>
              </a:rPr>
              <a:t>2018-11-13</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556993212"/>
              </p:ext>
            </p:extLst>
          </p:nvPr>
        </p:nvGraphicFramePr>
        <p:xfrm>
          <a:off x="762000" y="2895599"/>
          <a:ext cx="7620000" cy="3340608"/>
        </p:xfrm>
        <a:graphic>
          <a:graphicData uri="http://schemas.openxmlformats.org/drawingml/2006/table">
            <a:tbl>
              <a:tblPr/>
              <a:tblGrid>
                <a:gridCol w="1524000"/>
                <a:gridCol w="1203325"/>
                <a:gridCol w="1684338"/>
                <a:gridCol w="1363662"/>
                <a:gridCol w="1844675"/>
              </a:tblGrid>
              <a:tr h="41452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0">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3"/>
                        </a:rPr>
                        <a:t>js.choi@lge.com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Song</a:t>
                      </a:r>
                      <a:endParaRPr kumimoji="0" lang="ko-KR" altLang="en-US" sz="12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Sungjin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algn="ct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Saehee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Bang</a:t>
                      </a:r>
                      <a:endParaRPr kumimoji="0" lang="ko-KR" altLang="en-US" sz="12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saehee.bang@lge.com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algn="ctr">
                        <a:lnSpc>
                          <a:spcPct val="100000"/>
                        </a:lnSpc>
                        <a:spcBef>
                          <a:spcPts val="600"/>
                        </a:spcBef>
                        <a:spcAft>
                          <a:spcPts val="0"/>
                        </a:spcAf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26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#3: Mutual </a:t>
            </a:r>
            <a:r>
              <a:rPr lang="en-US" altLang="ko-KR" dirty="0"/>
              <a:t>Cooperation between bands (Cont’d)</a:t>
            </a:r>
          </a:p>
        </p:txBody>
      </p:sp>
      <p:sp>
        <p:nvSpPr>
          <p:cNvPr id="3" name="내용 개체 틀 2"/>
          <p:cNvSpPr>
            <a:spLocks noGrp="1"/>
          </p:cNvSpPr>
          <p:nvPr>
            <p:ph idx="1"/>
          </p:nvPr>
        </p:nvSpPr>
        <p:spPr/>
        <p:txBody>
          <a:bodyPr/>
          <a:lstStyle/>
          <a:p>
            <a:r>
              <a:rPr lang="en-US" altLang="ko-KR" sz="2000" dirty="0" smtClean="0"/>
              <a:t>Information </a:t>
            </a:r>
            <a:r>
              <a:rPr lang="en-US" altLang="ko-KR" sz="2000" dirty="0"/>
              <a:t>Sharing</a:t>
            </a:r>
          </a:p>
          <a:p>
            <a:pPr lvl="1"/>
            <a:r>
              <a:rPr lang="en-US" altLang="ko-KR" sz="1600" dirty="0" smtClean="0"/>
              <a:t>Multi-band capable STAs </a:t>
            </a:r>
            <a:r>
              <a:rPr lang="en-US" altLang="ko-KR" sz="1600" dirty="0"/>
              <a:t>can provide their BSS members with timely information (e.g., channel status, </a:t>
            </a:r>
            <a:r>
              <a:rPr lang="en-US" altLang="ko-KR" sz="1600" dirty="0" smtClean="0"/>
              <a:t>NAV [5],…)</a:t>
            </a:r>
            <a:endParaRPr lang="en-US" altLang="ko-KR" sz="1600" dirty="0"/>
          </a:p>
          <a:p>
            <a:r>
              <a:rPr lang="en-US" altLang="ko-KR" sz="2000" dirty="0" smtClean="0"/>
              <a:t>Example</a:t>
            </a:r>
            <a:r>
              <a:rPr lang="en-US" altLang="ko-KR" sz="2000" dirty="0"/>
              <a:t>: Channel status</a:t>
            </a:r>
          </a:p>
          <a:p>
            <a:pPr lvl="1"/>
            <a:r>
              <a:rPr lang="en-US" altLang="ko-KR" sz="1600" dirty="0" smtClean="0"/>
              <a:t>An </a:t>
            </a:r>
            <a:r>
              <a:rPr lang="en-US" altLang="ko-KR" sz="1600" dirty="0"/>
              <a:t>AP informs </a:t>
            </a:r>
            <a:r>
              <a:rPr lang="en-US" altLang="ko-KR" sz="1600" dirty="0" smtClean="0"/>
              <a:t>STA 2 </a:t>
            </a:r>
            <a:r>
              <a:rPr lang="en-US" altLang="ko-KR" sz="1600" dirty="0"/>
              <a:t>of the channel status of </a:t>
            </a:r>
            <a:r>
              <a:rPr lang="en-US" altLang="ko-KR" sz="1600" dirty="0" smtClean="0"/>
              <a:t>band B after recognizing UL transmission from STA 1, </a:t>
            </a:r>
            <a:r>
              <a:rPr lang="en-US" altLang="ko-KR" sz="1600" dirty="0"/>
              <a:t>which could solve the Hidden node problem </a:t>
            </a:r>
            <a:r>
              <a:rPr lang="en-US" altLang="ko-KR" sz="1600" dirty="0" smtClean="0"/>
              <a:t>because </a:t>
            </a:r>
            <a:r>
              <a:rPr lang="en-US" altLang="ko-KR" sz="1600" dirty="0"/>
              <a:t>STA 2 can defer the UL </a:t>
            </a:r>
            <a:r>
              <a:rPr lang="en-US" altLang="ko-KR" sz="1600" dirty="0" smtClean="0"/>
              <a:t>transmission from the information</a:t>
            </a:r>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3"/>
          <a:stretch>
            <a:fillRect/>
          </a:stretch>
        </p:blipFill>
        <p:spPr>
          <a:xfrm>
            <a:off x="981075" y="4188601"/>
            <a:ext cx="7181850" cy="1907399"/>
          </a:xfrm>
          <a:prstGeom prst="rect">
            <a:avLst/>
          </a:prstGeom>
        </p:spPr>
      </p:pic>
    </p:spTree>
    <p:extLst>
      <p:ext uri="{BB962C8B-B14F-4D97-AF65-F5344CB8AC3E}">
        <p14:creationId xmlns:p14="http://schemas.microsoft.com/office/powerpoint/2010/main" val="309114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#3: Mutual </a:t>
            </a:r>
            <a:r>
              <a:rPr lang="en-US" altLang="ko-KR" dirty="0"/>
              <a:t>Cooperation between </a:t>
            </a:r>
            <a:r>
              <a:rPr lang="en-US" altLang="ko-KR" dirty="0" smtClean="0"/>
              <a:t>bands (Cont’d)</a:t>
            </a:r>
            <a:endParaRPr lang="en-US" altLang="ko-KR" dirty="0"/>
          </a:p>
        </p:txBody>
      </p:sp>
      <p:sp>
        <p:nvSpPr>
          <p:cNvPr id="3" name="내용 개체 틀 2"/>
          <p:cNvSpPr>
            <a:spLocks noGrp="1"/>
          </p:cNvSpPr>
          <p:nvPr>
            <p:ph idx="1"/>
          </p:nvPr>
        </p:nvSpPr>
        <p:spPr/>
        <p:txBody>
          <a:bodyPr/>
          <a:lstStyle/>
          <a:p>
            <a:r>
              <a:rPr lang="en-US" altLang="ko-KR" sz="2000" dirty="0" smtClean="0"/>
              <a:t>Assisted Transmission</a:t>
            </a:r>
            <a:endParaRPr lang="en-US" altLang="ko-KR" sz="2000" dirty="0"/>
          </a:p>
          <a:p>
            <a:pPr lvl="1"/>
            <a:r>
              <a:rPr lang="en-US" altLang="ko-KR" sz="1600" dirty="0" smtClean="0"/>
              <a:t>Multi-band capable STAs </a:t>
            </a:r>
            <a:r>
              <a:rPr lang="en-US" altLang="ko-KR" sz="1600" dirty="0"/>
              <a:t>can </a:t>
            </a:r>
            <a:r>
              <a:rPr lang="en-US" altLang="ko-KR" sz="1600" dirty="0" smtClean="0"/>
              <a:t>assist a band, e.g., channels of which are congested, by transmitting control/management frames [1] and data in other bands on behalf of the band</a:t>
            </a:r>
          </a:p>
          <a:p>
            <a:r>
              <a:rPr lang="en-US" altLang="ko-KR" sz="2000" dirty="0" smtClean="0"/>
              <a:t>Example: Assisted Retransmission</a:t>
            </a:r>
            <a:endParaRPr lang="en-US" altLang="ko-KR" sz="2000" dirty="0"/>
          </a:p>
          <a:p>
            <a:pPr lvl="1"/>
            <a:r>
              <a:rPr lang="en-US" altLang="ko-KR" sz="1600" dirty="0" smtClean="0"/>
              <a:t>A DL frame an AP sends to a STA 1 is failed in band A, but it cannot be transmitted again because its channel of band A gets congested</a:t>
            </a:r>
          </a:p>
          <a:p>
            <a:pPr lvl="1"/>
            <a:r>
              <a:rPr lang="en-US" altLang="ko-KR" sz="1600" dirty="0" smtClean="0"/>
              <a:t>Instead, the AP can transmit the DL frame to the STA 1 in band B available (not congested) and besides, contention window of band B might be lower than that of band A</a:t>
            </a:r>
          </a:p>
          <a:p>
            <a:pPr lvl="1"/>
            <a:r>
              <a:rPr lang="en-US" altLang="ko-KR" sz="1600" dirty="0" smtClean="0"/>
              <a:t>It could reduce the transmission latency</a:t>
            </a:r>
            <a:endParaRPr lang="en-US" altLang="ko-KR" sz="1600" dirty="0">
              <a:solidFill>
                <a:srgbClr val="FF0000"/>
              </a:solidFill>
            </a:endParaRPr>
          </a:p>
          <a:p>
            <a:pPr lvl="1"/>
            <a:endParaRPr lang="en-US" altLang="ko-KR" sz="14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3"/>
          <a:stretch>
            <a:fillRect/>
          </a:stretch>
        </p:blipFill>
        <p:spPr>
          <a:xfrm>
            <a:off x="1339056" y="4876800"/>
            <a:ext cx="6542087" cy="1481379"/>
          </a:xfrm>
          <a:prstGeom prst="rect">
            <a:avLst/>
          </a:prstGeom>
        </p:spPr>
      </p:pic>
    </p:spTree>
    <p:extLst>
      <p:ext uri="{BB962C8B-B14F-4D97-AF65-F5344CB8AC3E}">
        <p14:creationId xmlns:p14="http://schemas.microsoft.com/office/powerpoint/2010/main" val="1306156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#4: Multi-Band Aggregation</a:t>
            </a:r>
            <a:endParaRPr lang="en-US" altLang="ko-KR" dirty="0"/>
          </a:p>
        </p:txBody>
      </p:sp>
      <p:sp>
        <p:nvSpPr>
          <p:cNvPr id="3" name="내용 개체 틀 2"/>
          <p:cNvSpPr>
            <a:spLocks noGrp="1"/>
          </p:cNvSpPr>
          <p:nvPr>
            <p:ph idx="1"/>
          </p:nvPr>
        </p:nvSpPr>
        <p:spPr/>
        <p:txBody>
          <a:bodyPr/>
          <a:lstStyle/>
          <a:p>
            <a:r>
              <a:rPr lang="en-US" altLang="ko-KR" sz="2000" dirty="0" smtClean="0"/>
              <a:t>FD-MB can support multi-band </a:t>
            </a:r>
            <a:r>
              <a:rPr lang="en-US" altLang="ko-KR" sz="2000" dirty="0"/>
              <a:t>aggregation </a:t>
            </a:r>
            <a:r>
              <a:rPr lang="en-US" altLang="ko-KR" sz="2000" dirty="0" smtClean="0"/>
              <a:t>as </a:t>
            </a:r>
            <a:r>
              <a:rPr lang="en-US" altLang="ko-KR" sz="2000" dirty="0"/>
              <a:t>one of candidate feature in </a:t>
            </a:r>
            <a:r>
              <a:rPr lang="en-US" altLang="ko-KR" sz="2000" dirty="0" smtClean="0"/>
              <a:t>EHT to increase the peak throughput, but the start of TXOP in each band couldn’t be often aligned in some environments (e.g., highly dense environments), which might make the aggregation difficult</a:t>
            </a:r>
            <a:endParaRPr lang="en-US" altLang="ko-KR" sz="2000" dirty="0"/>
          </a:p>
          <a:p>
            <a:endParaRPr lang="en-US" altLang="ko-KR" sz="2000" dirty="0" smtClean="0"/>
          </a:p>
          <a:p>
            <a:endParaRPr lang="en-US" altLang="ko-KR" sz="2000" dirty="0"/>
          </a:p>
          <a:p>
            <a:endParaRPr lang="en-US" altLang="ko-KR" sz="2000" dirty="0" smtClean="0"/>
          </a:p>
          <a:p>
            <a:endParaRPr lang="en-US" altLang="ko-KR" sz="2000" dirty="0"/>
          </a:p>
          <a:p>
            <a:endParaRPr lang="en-US" altLang="ko-KR" sz="2000" dirty="0" smtClean="0"/>
          </a:p>
          <a:p>
            <a:endParaRPr lang="en-US" altLang="ko-KR" sz="2000" dirty="0" smtClean="0"/>
          </a:p>
          <a:p>
            <a:r>
              <a:rPr lang="en-US" altLang="ko-KR" sz="2000" dirty="0" smtClean="0"/>
              <a:t>Therefore</a:t>
            </a:r>
            <a:r>
              <a:rPr lang="en-US" altLang="ko-KR" sz="2000" dirty="0"/>
              <a:t>, </a:t>
            </a:r>
            <a:r>
              <a:rPr lang="en-US" altLang="ko-KR" sz="2000" dirty="0" smtClean="0"/>
              <a:t>we need to consider aggregation </a:t>
            </a:r>
            <a:r>
              <a:rPr lang="en-US" altLang="ko-KR" sz="2000" dirty="0"/>
              <a:t>rules </a:t>
            </a:r>
            <a:r>
              <a:rPr lang="en-US" altLang="ko-KR" sz="2000" dirty="0" smtClean="0"/>
              <a:t>for more cases of multi-band aggregation</a:t>
            </a:r>
            <a:endParaRPr lang="en-US" altLang="ko-KR" sz="1600" dirty="0"/>
          </a:p>
          <a:p>
            <a:endParaRPr lang="en-US" altLang="ko-KR" sz="2000" dirty="0">
              <a:solidFill>
                <a:srgbClr val="FF0000"/>
              </a:solidFill>
            </a:endParaRP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a:t>Insun Jang,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3"/>
          <a:stretch>
            <a:fillRect/>
          </a:stretch>
        </p:blipFill>
        <p:spPr>
          <a:xfrm>
            <a:off x="838200" y="3352800"/>
            <a:ext cx="7367588" cy="1852519"/>
          </a:xfrm>
          <a:prstGeom prst="rect">
            <a:avLst/>
          </a:prstGeom>
        </p:spPr>
      </p:pic>
    </p:spTree>
    <p:extLst>
      <p:ext uri="{BB962C8B-B14F-4D97-AF65-F5344CB8AC3E}">
        <p14:creationId xmlns:p14="http://schemas.microsoft.com/office/powerpoint/2010/main" val="3448476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dirty="0" smtClean="0"/>
              <a:t>In </a:t>
            </a:r>
            <a:r>
              <a:rPr lang="en-US" altLang="ko-KR" dirty="0"/>
              <a:t>this contribution, we have identified four </a:t>
            </a:r>
            <a:r>
              <a:rPr lang="en-US" altLang="ko-KR" dirty="0" smtClean="0"/>
              <a:t>considerations </a:t>
            </a:r>
            <a:r>
              <a:rPr lang="en-US" altLang="ko-KR" dirty="0"/>
              <a:t>in order </a:t>
            </a:r>
            <a:r>
              <a:rPr lang="en-US" altLang="ko-KR" dirty="0" smtClean="0"/>
              <a:t>to </a:t>
            </a:r>
            <a:r>
              <a:rPr lang="en-US" altLang="ko-KR" dirty="0"/>
              <a:t>be fully utilized for </a:t>
            </a:r>
            <a:r>
              <a:rPr lang="en-US" altLang="ko-KR" dirty="0" smtClean="0"/>
              <a:t>FD-MB in </a:t>
            </a:r>
            <a:r>
              <a:rPr lang="en-US" altLang="ko-KR" dirty="0"/>
              <a:t>EHT to achieve its </a:t>
            </a:r>
            <a:r>
              <a:rPr lang="en-US" altLang="ko-KR" dirty="0" smtClean="0"/>
              <a:t>objectives, i.e., </a:t>
            </a:r>
          </a:p>
          <a:p>
            <a:pPr lvl="1"/>
            <a:r>
              <a:rPr lang="en-US" altLang="ko-KR" dirty="0" smtClean="0"/>
              <a:t>Transmit Requirements and FD-MB Setup for enabling FD-MB</a:t>
            </a:r>
          </a:p>
          <a:p>
            <a:pPr lvl="1"/>
            <a:r>
              <a:rPr lang="en-US" altLang="ko-KR" dirty="0" smtClean="0"/>
              <a:t>Mutual Cooperation between bands and Multi-band Aggregation for enhancing FD-MB</a:t>
            </a:r>
            <a:endParaRPr lang="en-US" altLang="ko-KR" dirty="0"/>
          </a:p>
          <a:p>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031606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sz="2000" dirty="0"/>
              <a:t>[1] 802.11-18/1155r1 Multi-AP Enhancement and Multi-Band </a:t>
            </a:r>
            <a:r>
              <a:rPr lang="en-US" altLang="ko-KR" sz="2000" dirty="0" smtClean="0"/>
              <a:t>Operations</a:t>
            </a:r>
            <a:endParaRPr lang="en-US" altLang="ko-KR" sz="2000" dirty="0"/>
          </a:p>
          <a:p>
            <a:pPr marL="0" indent="0">
              <a:buNone/>
            </a:pPr>
            <a:r>
              <a:rPr lang="en-US" altLang="ko-KR" sz="2000" dirty="0"/>
              <a:t>[2] 802.11-18/1161r0 EHT Technology Candidate Discussions</a:t>
            </a:r>
          </a:p>
          <a:p>
            <a:pPr marL="0" indent="0">
              <a:buNone/>
            </a:pPr>
            <a:r>
              <a:rPr lang="en-US" altLang="ko-KR" sz="2000" dirty="0"/>
              <a:t>[3] 802.11-18/1171r0 View on EHT Objectives and Technologies</a:t>
            </a:r>
          </a:p>
          <a:p>
            <a:pPr marL="0" indent="0">
              <a:buNone/>
            </a:pPr>
            <a:r>
              <a:rPr lang="en-US" altLang="ko-KR" sz="2000" dirty="0"/>
              <a:t>[4] 802.11-18/1518r0 EHT Multi-Channel </a:t>
            </a:r>
            <a:r>
              <a:rPr lang="en-US" altLang="ko-KR" sz="2000" dirty="0" smtClean="0"/>
              <a:t>Operation</a:t>
            </a:r>
            <a:endParaRPr lang="en-US" altLang="ko-KR" sz="2000" dirty="0"/>
          </a:p>
          <a:p>
            <a:pPr marL="0" indent="0">
              <a:buNone/>
            </a:pPr>
            <a:r>
              <a:rPr lang="en-US" altLang="ko-KR" sz="2000" dirty="0"/>
              <a:t>[5] 802.11-18/1525r1 EHT features for Multi-Band Operation</a:t>
            </a:r>
          </a:p>
          <a:p>
            <a:pPr marL="0" indent="0">
              <a:buNone/>
            </a:pPr>
            <a:r>
              <a:rPr lang="en-US" altLang="ko-KR" sz="2000" dirty="0"/>
              <a:t>[6] </a:t>
            </a:r>
            <a:r>
              <a:rPr lang="en-US" altLang="ko-KR" sz="2000" dirty="0" smtClean="0"/>
              <a:t>IEEE P802.11ax/D3.0, June 2018</a:t>
            </a:r>
          </a:p>
          <a:p>
            <a:pPr marL="0" indent="0">
              <a:buNone/>
            </a:pPr>
            <a:r>
              <a:rPr lang="en-US" altLang="ko-KR" sz="2000" dirty="0" smtClean="0"/>
              <a:t>[7] IEEE P802.11ad, December 2012</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017403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a:t>Since we started EHT discussion, the concept and some advantages of Flexible DL/UL </a:t>
            </a:r>
            <a:r>
              <a:rPr lang="en-US" altLang="ko-KR" sz="2000" dirty="0" smtClean="0"/>
              <a:t>[1-5] have </a:t>
            </a:r>
            <a:r>
              <a:rPr lang="en-US" altLang="ko-KR" sz="2000" dirty="0"/>
              <a:t>been addressed </a:t>
            </a:r>
            <a:r>
              <a:rPr lang="en-US" altLang="ko-KR" sz="2000" dirty="0" smtClean="0"/>
              <a:t>as </a:t>
            </a:r>
            <a:r>
              <a:rPr lang="en-US" altLang="ko-KR" sz="2000" dirty="0"/>
              <a:t>one of promising </a:t>
            </a:r>
            <a:r>
              <a:rPr lang="en-US" altLang="ko-KR" sz="2000" dirty="0" smtClean="0"/>
              <a:t>techniques </a:t>
            </a:r>
            <a:r>
              <a:rPr lang="en-US" altLang="ko-KR" sz="2000" dirty="0"/>
              <a:t>for multi-band aggregation and operation in EHT</a:t>
            </a:r>
          </a:p>
          <a:p>
            <a:pPr lvl="1"/>
            <a:r>
              <a:rPr lang="en-US" altLang="ko-KR" sz="1600" dirty="0" smtClean="0"/>
              <a:t>We have called this Full duplex over multi-band (FD-MB) [5] (or multi-channel TDD as in [4])</a:t>
            </a:r>
          </a:p>
          <a:p>
            <a:endParaRPr lang="en-US" altLang="ko-KR" sz="2000" dirty="0" smtClean="0"/>
          </a:p>
          <a:p>
            <a:r>
              <a:rPr lang="en-US" altLang="ko-KR" sz="2000" dirty="0" smtClean="0"/>
              <a:t>At this point, we need to identify considerations to enable FD-MB and to enhance FD-MB, satisfying EHT objectives, which is discussed in this contribution</a:t>
            </a:r>
          </a:p>
          <a:p>
            <a:pPr lvl="1"/>
            <a:r>
              <a:rPr lang="en-US" altLang="ko-KR" sz="1600" dirty="0" smtClean="0"/>
              <a:t>We mainly focus on those from the MAC perspective</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202747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 of FD-MB</a:t>
            </a:r>
            <a:endParaRPr lang="ko-KR" altLang="en-US"/>
          </a:p>
        </p:txBody>
      </p:sp>
      <p:sp>
        <p:nvSpPr>
          <p:cNvPr id="3" name="내용 개체 틀 2"/>
          <p:cNvSpPr>
            <a:spLocks noGrp="1"/>
          </p:cNvSpPr>
          <p:nvPr>
            <p:ph idx="1"/>
          </p:nvPr>
        </p:nvSpPr>
        <p:spPr/>
        <p:txBody>
          <a:bodyPr/>
          <a:lstStyle/>
          <a:p>
            <a:r>
              <a:rPr lang="en-US" altLang="ko-KR" sz="2000" dirty="0" smtClean="0"/>
              <a:t>FD-MB enables simultaneous (independent) </a:t>
            </a:r>
            <a:r>
              <a:rPr lang="en-US" altLang="ko-KR" sz="2000" dirty="0"/>
              <a:t>DL/UL </a:t>
            </a:r>
            <a:r>
              <a:rPr lang="en-US" altLang="ko-KR" sz="2000" dirty="0" err="1"/>
              <a:t>Tx</a:t>
            </a:r>
            <a:r>
              <a:rPr lang="en-US" altLang="ko-KR" sz="2000" dirty="0"/>
              <a:t> over </a:t>
            </a:r>
            <a:r>
              <a:rPr lang="en-US" altLang="ko-KR" sz="2000" dirty="0" smtClean="0"/>
              <a:t>multi-bands, in which we </a:t>
            </a:r>
            <a:r>
              <a:rPr lang="en-US" altLang="ko-KR" sz="2000" dirty="0"/>
              <a:t>can expect to increase the BSS </a:t>
            </a:r>
            <a:r>
              <a:rPr lang="en-US" altLang="ko-KR" sz="2000" dirty="0" smtClean="0"/>
              <a:t>throughputs (average / peak (if aggregated))</a:t>
            </a:r>
          </a:p>
          <a:p>
            <a:r>
              <a:rPr lang="en-US" altLang="ko-KR" sz="2000" dirty="0" smtClean="0"/>
              <a:t>From our view, there </a:t>
            </a:r>
            <a:r>
              <a:rPr lang="en-US" altLang="ko-KR" sz="2000" dirty="0"/>
              <a:t>are </a:t>
            </a:r>
            <a:r>
              <a:rPr lang="en-US" altLang="ko-KR" sz="2000" dirty="0" smtClean="0"/>
              <a:t>some </a:t>
            </a:r>
            <a:r>
              <a:rPr lang="en-US" altLang="ko-KR" sz="2000" dirty="0"/>
              <a:t>considerations to enable FD-MB and to </a:t>
            </a:r>
            <a:r>
              <a:rPr lang="en-US" altLang="ko-KR" sz="2000" dirty="0" smtClean="0"/>
              <a:t>operate </a:t>
            </a:r>
            <a:r>
              <a:rPr lang="en-US" altLang="ko-KR" sz="2000" dirty="0"/>
              <a:t>FD-MB more efficiently, </a:t>
            </a:r>
            <a:r>
              <a:rPr lang="en-US" altLang="ko-KR" sz="2000" dirty="0" smtClean="0"/>
              <a:t>as follows</a:t>
            </a:r>
          </a:p>
          <a:p>
            <a:pPr marL="0" indent="0">
              <a:buNone/>
            </a:pPr>
            <a:endParaRPr lang="en-US" altLang="ko-KR" sz="2000" dirty="0"/>
          </a:p>
          <a:p>
            <a:endParaRPr lang="en-US" altLang="ko-KR" sz="2000" dirty="0"/>
          </a:p>
          <a:p>
            <a:endParaRPr lang="en-US" altLang="ko-KR" sz="2000" dirty="0" smtClean="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3"/>
          <a:stretch>
            <a:fillRect/>
          </a:stretch>
        </p:blipFill>
        <p:spPr>
          <a:xfrm>
            <a:off x="696913" y="3620770"/>
            <a:ext cx="7543800" cy="2590341"/>
          </a:xfrm>
          <a:prstGeom prst="rect">
            <a:avLst/>
          </a:prstGeom>
        </p:spPr>
      </p:pic>
    </p:spTree>
    <p:extLst>
      <p:ext uri="{BB962C8B-B14F-4D97-AF65-F5344CB8AC3E}">
        <p14:creationId xmlns:p14="http://schemas.microsoft.com/office/powerpoint/2010/main" val="2631579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a:t>#</a:t>
            </a:r>
            <a:r>
              <a:rPr lang="en-US" altLang="ko-KR" dirty="0" smtClean="0"/>
              <a:t>1: </a:t>
            </a:r>
            <a:r>
              <a:rPr lang="en-US" altLang="ko-KR" smtClean="0"/>
              <a:t>Transmit Requirements</a:t>
            </a:r>
            <a:endParaRPr lang="en-US" altLang="ko-KR" dirty="0">
              <a:solidFill>
                <a:srgbClr val="FF0000"/>
              </a:solidFill>
            </a:endParaRPr>
          </a:p>
        </p:txBody>
      </p:sp>
      <p:sp>
        <p:nvSpPr>
          <p:cNvPr id="3" name="내용 개체 틀 2"/>
          <p:cNvSpPr>
            <a:spLocks noGrp="1"/>
          </p:cNvSpPr>
          <p:nvPr>
            <p:ph idx="1"/>
          </p:nvPr>
        </p:nvSpPr>
        <p:spPr/>
        <p:txBody>
          <a:bodyPr/>
          <a:lstStyle/>
          <a:p>
            <a:r>
              <a:rPr lang="en-US" altLang="ko-KR" sz="2000" dirty="0"/>
              <a:t>Simultaneous TX/RX of FD-MB can cause the interference by out-of-band (OOB) </a:t>
            </a:r>
            <a:r>
              <a:rPr lang="en-US" altLang="ko-KR" sz="2000" dirty="0" smtClean="0"/>
              <a:t>emission unless </a:t>
            </a:r>
            <a:r>
              <a:rPr lang="en-US" altLang="ko-KR" sz="2000" dirty="0"/>
              <a:t>their channels are sufficiently </a:t>
            </a:r>
            <a:r>
              <a:rPr lang="en-US" altLang="ko-KR" sz="2000" dirty="0" smtClean="0"/>
              <a:t>away</a:t>
            </a:r>
          </a:p>
          <a:p>
            <a:pPr lvl="1"/>
            <a:r>
              <a:rPr lang="en-US" altLang="ko-KR" sz="1600" dirty="0" smtClean="0"/>
              <a:t>It mainly would occur between channels in a band (e.g., 2 RFs in 5GHz) or two bands (e.g., 5GHz and 6GHz)</a:t>
            </a:r>
          </a:p>
          <a:p>
            <a:r>
              <a:rPr lang="en-US" altLang="ko-KR" sz="2000" dirty="0"/>
              <a:t>Therefore, we need to consider how far </a:t>
            </a:r>
            <a:r>
              <a:rPr lang="en-US" altLang="ko-KR" sz="2000" dirty="0" smtClean="0"/>
              <a:t>channels should be to be able to operate FD-MB without such interference</a:t>
            </a:r>
            <a:endParaRPr lang="en-US" altLang="ko-KR" sz="2000" dirty="0"/>
          </a:p>
          <a:p>
            <a:endParaRPr lang="en-US" altLang="ko-KR" sz="2000" dirty="0"/>
          </a:p>
          <a:p>
            <a:endParaRPr lang="en-US" altLang="ko-KR" sz="2000" dirty="0" smtClean="0"/>
          </a:p>
          <a:p>
            <a:endParaRPr lang="en-US" altLang="ko-KR" sz="2000" dirty="0"/>
          </a:p>
          <a:p>
            <a:endParaRPr lang="ko-KR" altLang="en-US"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7" name="그림 6"/>
          <p:cNvPicPr>
            <a:picLocks noChangeAspect="1"/>
          </p:cNvPicPr>
          <p:nvPr/>
        </p:nvPicPr>
        <p:blipFill>
          <a:blip r:embed="rId3"/>
          <a:stretch>
            <a:fillRect/>
          </a:stretch>
        </p:blipFill>
        <p:spPr>
          <a:xfrm>
            <a:off x="2819400" y="4125760"/>
            <a:ext cx="3733800" cy="2122640"/>
          </a:xfrm>
          <a:prstGeom prst="rect">
            <a:avLst/>
          </a:prstGeom>
        </p:spPr>
      </p:pic>
    </p:spTree>
    <p:extLst>
      <p:ext uri="{BB962C8B-B14F-4D97-AF65-F5344CB8AC3E}">
        <p14:creationId xmlns:p14="http://schemas.microsoft.com/office/powerpoint/2010/main" val="3808628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그림 7"/>
          <p:cNvPicPr>
            <a:picLocks noChangeAspect="1"/>
          </p:cNvPicPr>
          <p:nvPr/>
        </p:nvPicPr>
        <p:blipFill rotWithShape="1">
          <a:blip r:embed="rId3"/>
          <a:srcRect r="45825" b="10130"/>
          <a:stretch/>
        </p:blipFill>
        <p:spPr>
          <a:xfrm>
            <a:off x="5105400" y="3200400"/>
            <a:ext cx="3610092" cy="3198813"/>
          </a:xfrm>
          <a:prstGeom prst="rect">
            <a:avLst/>
          </a:prstGeom>
        </p:spPr>
      </p:pic>
      <p:sp>
        <p:nvSpPr>
          <p:cNvPr id="2" name="제목 1"/>
          <p:cNvSpPr>
            <a:spLocks noGrp="1"/>
          </p:cNvSpPr>
          <p:nvPr>
            <p:ph type="title"/>
          </p:nvPr>
        </p:nvSpPr>
        <p:spPr/>
        <p:txBody>
          <a:bodyPr/>
          <a:lstStyle/>
          <a:p>
            <a:pPr lvl="1"/>
            <a:r>
              <a:rPr lang="en-US" altLang="ko-KR" dirty="0"/>
              <a:t>#</a:t>
            </a:r>
            <a:r>
              <a:rPr lang="en-US" altLang="ko-KR" dirty="0" smtClean="0"/>
              <a:t>1: Transmit Requirements: Example </a:t>
            </a:r>
            <a:endParaRPr lang="en-US" altLang="ko-KR" dirty="0"/>
          </a:p>
        </p:txBody>
      </p:sp>
      <p:sp>
        <p:nvSpPr>
          <p:cNvPr id="3" name="내용 개체 틀 2"/>
          <p:cNvSpPr>
            <a:spLocks noGrp="1"/>
          </p:cNvSpPr>
          <p:nvPr>
            <p:ph idx="1"/>
          </p:nvPr>
        </p:nvSpPr>
        <p:spPr>
          <a:xfrm>
            <a:off x="685800" y="1752600"/>
            <a:ext cx="7772400" cy="2362200"/>
          </a:xfrm>
        </p:spPr>
        <p:txBody>
          <a:bodyPr/>
          <a:lstStyle/>
          <a:p>
            <a:r>
              <a:rPr lang="en-US" altLang="ko-KR" sz="1800" dirty="0" smtClean="0"/>
              <a:t>Assume that AP with </a:t>
            </a:r>
            <a:r>
              <a:rPr lang="en-US" altLang="ko-KR" sz="1800" u="sng" dirty="0" smtClean="0"/>
              <a:t>2 RFs 240MHz apart </a:t>
            </a:r>
            <a:r>
              <a:rPr lang="en-US" altLang="ko-KR" sz="1800" dirty="0" smtClean="0"/>
              <a:t>transmits </a:t>
            </a:r>
            <a:r>
              <a:rPr lang="en-US" altLang="ko-KR" sz="1800" u="sng" dirty="0" smtClean="0"/>
              <a:t>160MHz mask PPDU </a:t>
            </a:r>
            <a:r>
              <a:rPr lang="en-US" altLang="ko-KR" sz="1800" dirty="0" smtClean="0"/>
              <a:t>with </a:t>
            </a:r>
            <a:r>
              <a:rPr lang="en-US" altLang="ko-KR" sz="1800" u="sng" dirty="0" smtClean="0"/>
              <a:t>20 </a:t>
            </a:r>
            <a:r>
              <a:rPr lang="en-US" altLang="ko-KR" sz="1800" u="sng" dirty="0" err="1" smtClean="0"/>
              <a:t>dBm</a:t>
            </a:r>
            <a:r>
              <a:rPr lang="en-US" altLang="ko-KR" sz="1800" u="sng" dirty="0" smtClean="0"/>
              <a:t> TX power</a:t>
            </a:r>
            <a:r>
              <a:rPr lang="en-US" altLang="ko-KR" sz="1800" dirty="0" smtClean="0"/>
              <a:t> to a STA using an RF, thereby the OOB </a:t>
            </a:r>
            <a:r>
              <a:rPr lang="en-US" altLang="ko-KR" sz="1800" dirty="0"/>
              <a:t>emission </a:t>
            </a:r>
            <a:r>
              <a:rPr lang="en-US" altLang="ko-KR" sz="1800" dirty="0" smtClean="0"/>
              <a:t>would interfere with the other RF receiving an UL frame</a:t>
            </a:r>
            <a:endParaRPr lang="en-US" altLang="ko-KR" sz="1400" dirty="0" smtClean="0"/>
          </a:p>
          <a:p>
            <a:pPr lvl="1"/>
            <a:r>
              <a:rPr lang="en-US" altLang="ko-KR" sz="1600" dirty="0" smtClean="0"/>
              <a:t>As </a:t>
            </a:r>
            <a:r>
              <a:rPr lang="en-US" altLang="ko-KR" sz="1600" dirty="0"/>
              <a:t>defined in </a:t>
            </a:r>
            <a:r>
              <a:rPr lang="en-US" altLang="ko-KR" sz="1600" dirty="0" err="1"/>
              <a:t>TGax</a:t>
            </a:r>
            <a:r>
              <a:rPr lang="en-US" altLang="ko-KR" sz="1600" dirty="0"/>
              <a:t> </a:t>
            </a:r>
            <a:r>
              <a:rPr lang="en-US" altLang="ko-KR" sz="1600" dirty="0" smtClean="0"/>
              <a:t>draft [6], </a:t>
            </a:r>
            <a:r>
              <a:rPr lang="en-US" altLang="ko-KR" sz="1600" dirty="0"/>
              <a:t>PSD of 160 MHz shall not exceed -40 </a:t>
            </a:r>
            <a:r>
              <a:rPr lang="en-US" altLang="ko-KR" sz="1600" dirty="0" err="1"/>
              <a:t>dBr</a:t>
            </a:r>
            <a:r>
              <a:rPr lang="en-US" altLang="ko-KR" sz="1600" dirty="0"/>
              <a:t> at 240 MHz frequency </a:t>
            </a:r>
            <a:r>
              <a:rPr lang="en-US" altLang="ko-KR" sz="1600" dirty="0" smtClean="0"/>
              <a:t>offset; therefore</a:t>
            </a:r>
            <a:r>
              <a:rPr lang="en-US" altLang="ko-KR" sz="1600" dirty="0"/>
              <a:t>, OOB emission at 240 MHz offset is the maximum of -20 </a:t>
            </a:r>
            <a:r>
              <a:rPr lang="en-US" altLang="ko-KR" sz="1600" dirty="0" err="1" smtClean="0"/>
              <a:t>dBm</a:t>
            </a:r>
            <a:r>
              <a:rPr lang="en-US" altLang="ko-KR" sz="1600" dirty="0" smtClean="0"/>
              <a:t> (from 20dBm TX power)</a:t>
            </a:r>
          </a:p>
          <a:p>
            <a:pPr lvl="1"/>
            <a:r>
              <a:rPr lang="en-US" altLang="ko-KR" sz="1600" dirty="0" smtClean="0"/>
              <a:t>We </a:t>
            </a:r>
            <a:r>
              <a:rPr lang="en-US" altLang="ko-KR" sz="1600" dirty="0"/>
              <a:t>can see the level of interference is still very high even when the channels are 240MHz apart</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
        <p:nvSpPr>
          <p:cNvPr id="10" name="내용 개체 틀 2"/>
          <p:cNvSpPr txBox="1">
            <a:spLocks/>
          </p:cNvSpPr>
          <p:nvPr/>
        </p:nvSpPr>
        <p:spPr bwMode="auto">
          <a:xfrm>
            <a:off x="709554" y="3943350"/>
            <a:ext cx="5767446"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sz="2000" kern="0" dirty="0" smtClean="0"/>
              <a:t>Therefore, we should review the transmit requirements carefully and/or determine a minimum of channel spacing* by considering the worst case for the interference from OOB emission</a:t>
            </a:r>
          </a:p>
        </p:txBody>
      </p:sp>
      <p:sp>
        <p:nvSpPr>
          <p:cNvPr id="12" name="타원 11"/>
          <p:cNvSpPr/>
          <p:nvPr/>
        </p:nvSpPr>
        <p:spPr bwMode="auto">
          <a:xfrm>
            <a:off x="8029692" y="5524499"/>
            <a:ext cx="685800" cy="38100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타원 12"/>
          <p:cNvSpPr/>
          <p:nvPr/>
        </p:nvSpPr>
        <p:spPr bwMode="auto">
          <a:xfrm>
            <a:off x="5474796" y="6018212"/>
            <a:ext cx="685800" cy="38100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13"/>
          <p:cNvSpPr/>
          <p:nvPr/>
        </p:nvSpPr>
        <p:spPr>
          <a:xfrm>
            <a:off x="5591292" y="5486400"/>
            <a:ext cx="338554" cy="369332"/>
          </a:xfrm>
          <a:prstGeom prst="rect">
            <a:avLst/>
          </a:prstGeom>
        </p:spPr>
        <p:txBody>
          <a:bodyPr wrap="none">
            <a:spAutoFit/>
          </a:bodyPr>
          <a:lstStyle/>
          <a:p>
            <a:pPr algn="just"/>
            <a:r>
              <a:rPr lang="en-US" altLang="ko-KR" sz="1800" dirty="0">
                <a:solidFill>
                  <a:srgbClr val="FF0000"/>
                </a:solidFill>
                <a:latin typeface="맑은 고딕" panose="020B0503020000020004" pitchFamily="50" charset="-127"/>
                <a:ea typeface="맑은 고딕" panose="020B0503020000020004" pitchFamily="50" charset="-127"/>
              </a:rPr>
              <a:t>√</a:t>
            </a:r>
            <a:endParaRPr lang="en-US" altLang="ko-KR" sz="1800" dirty="0">
              <a:solidFill>
                <a:srgbClr val="FF0000"/>
              </a:solidFill>
            </a:endParaRPr>
          </a:p>
        </p:txBody>
      </p:sp>
      <p:sp>
        <p:nvSpPr>
          <p:cNvPr id="15" name="직사각형 14"/>
          <p:cNvSpPr/>
          <p:nvPr/>
        </p:nvSpPr>
        <p:spPr>
          <a:xfrm>
            <a:off x="609600" y="6082501"/>
            <a:ext cx="6179225" cy="307777"/>
          </a:xfrm>
          <a:prstGeom prst="rect">
            <a:avLst/>
          </a:prstGeom>
        </p:spPr>
        <p:txBody>
          <a:bodyPr wrap="square">
            <a:spAutoFit/>
          </a:bodyPr>
          <a:lstStyle/>
          <a:p>
            <a:pPr algn="just"/>
            <a:r>
              <a:rPr lang="en-US" altLang="ko-KR" sz="1400" b="1" dirty="0" smtClean="0"/>
              <a:t>*Defines the frequency difference between adjacent channels</a:t>
            </a:r>
            <a:endParaRPr lang="en-US" altLang="ko-KR" sz="1400" b="1" dirty="0"/>
          </a:p>
        </p:txBody>
      </p:sp>
    </p:spTree>
    <p:extLst>
      <p:ext uri="{BB962C8B-B14F-4D97-AF65-F5344CB8AC3E}">
        <p14:creationId xmlns:p14="http://schemas.microsoft.com/office/powerpoint/2010/main" val="360526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#2: FD-MB Setup</a:t>
            </a:r>
            <a:endParaRPr lang="en-US" altLang="ko-KR" dirty="0"/>
          </a:p>
        </p:txBody>
      </p:sp>
      <p:sp>
        <p:nvSpPr>
          <p:cNvPr id="3" name="내용 개체 틀 2"/>
          <p:cNvSpPr>
            <a:spLocks noGrp="1"/>
          </p:cNvSpPr>
          <p:nvPr>
            <p:ph idx="1"/>
          </p:nvPr>
        </p:nvSpPr>
        <p:spPr/>
        <p:txBody>
          <a:bodyPr/>
          <a:lstStyle/>
          <a:p>
            <a:r>
              <a:rPr lang="en-US" altLang="ko-KR" sz="2000" dirty="0" smtClean="0"/>
              <a:t>If transmit requirements are satisfied, it is necessary to set up FD-MB, i.e., actually enable simultaneous TX/RX over multi-bands for exchanging data</a:t>
            </a:r>
          </a:p>
          <a:p>
            <a:pPr lvl="1"/>
            <a:r>
              <a:rPr lang="en-US" altLang="ko-KR" sz="1600" dirty="0" smtClean="0"/>
              <a:t>Developing new technologies? Utilizing/Modifying the existing technologies?</a:t>
            </a:r>
          </a:p>
          <a:p>
            <a:r>
              <a:rPr lang="en-US" altLang="ko-KR" sz="2000" dirty="0" smtClean="0"/>
              <a:t>As a proper alternative, we could adopt fast session transfer (FST)  developed from 11ad [7], which</a:t>
            </a:r>
          </a:p>
          <a:p>
            <a:pPr lvl="1"/>
            <a:r>
              <a:rPr lang="en-US" altLang="ko-KR" sz="1800" dirty="0" smtClean="0"/>
              <a:t>Enables the simultaneous operation across different bands/channels by transferring (a part of) sessions (traffic streams) from one band to other bands</a:t>
            </a:r>
          </a:p>
          <a:p>
            <a:pPr lvl="1"/>
            <a:r>
              <a:rPr lang="en-US" altLang="ko-KR" sz="1800" dirty="0" smtClean="0"/>
              <a:t>Provides two reference architectures, i.e., transparent and non-transparent FST according to “whether upper layers are aware of multi-band operations”</a:t>
            </a:r>
          </a:p>
          <a:p>
            <a:pPr lvl="2"/>
            <a:r>
              <a:rPr lang="en-US" altLang="ko-KR" sz="1400" dirty="0" smtClean="0"/>
              <a:t>The level of shared information and the number of MAC addresses are different</a:t>
            </a:r>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2362131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a:t>#2: </a:t>
            </a:r>
            <a:r>
              <a:rPr lang="en-US" altLang="ko-KR" dirty="0" smtClean="0"/>
              <a:t>FD-MB Setup (Cont’d)</a:t>
            </a:r>
            <a:endParaRPr lang="en-US" altLang="ko-KR" dirty="0"/>
          </a:p>
        </p:txBody>
      </p:sp>
      <p:sp>
        <p:nvSpPr>
          <p:cNvPr id="3" name="내용 개체 틀 2"/>
          <p:cNvSpPr>
            <a:spLocks noGrp="1"/>
          </p:cNvSpPr>
          <p:nvPr>
            <p:ph idx="1"/>
          </p:nvPr>
        </p:nvSpPr>
        <p:spPr/>
        <p:txBody>
          <a:bodyPr/>
          <a:lstStyle/>
          <a:p>
            <a:r>
              <a:rPr lang="en-US" altLang="ko-KR" sz="2000" dirty="0" smtClean="0"/>
              <a:t>Example: Reference model of Transparent FST </a:t>
            </a:r>
          </a:p>
          <a:p>
            <a:pPr marL="457200" lvl="1" indent="0">
              <a:buNone/>
            </a:pPr>
            <a:endParaRPr lang="en-US" altLang="ko-KR" sz="1600" dirty="0" smtClean="0"/>
          </a:p>
          <a:p>
            <a:endParaRPr lang="en-US" altLang="ko-KR" sz="2000" dirty="0"/>
          </a:p>
          <a:p>
            <a:endParaRPr lang="en-US" altLang="ko-KR" sz="2000" dirty="0" smtClean="0"/>
          </a:p>
          <a:p>
            <a:endParaRPr lang="en-US" altLang="ko-KR" sz="2000" dirty="0"/>
          </a:p>
          <a:p>
            <a:endParaRPr lang="en-US" altLang="ko-KR" sz="2000" dirty="0" smtClean="0"/>
          </a:p>
          <a:p>
            <a:endParaRPr lang="en-US" altLang="ko-KR" sz="2000" dirty="0" smtClean="0"/>
          </a:p>
          <a:p>
            <a:endParaRPr lang="en-US" altLang="ko-KR" sz="2000" dirty="0" smtClean="0"/>
          </a:p>
          <a:p>
            <a:r>
              <a:rPr lang="en-US" altLang="ko-KR" sz="2000" dirty="0" smtClean="0"/>
              <a:t>Even if FST is available for FD-MB, we need to figure out and discuss additional issues for operating FD-MB, e.g., </a:t>
            </a:r>
          </a:p>
          <a:p>
            <a:pPr lvl="1"/>
            <a:r>
              <a:rPr lang="en-US" altLang="ko-KR" sz="1600" dirty="0" smtClean="0"/>
              <a:t>Reconsidering </a:t>
            </a:r>
            <a:r>
              <a:rPr lang="en-US" altLang="ko-KR" sz="1600" dirty="0"/>
              <a:t>several BSS </a:t>
            </a:r>
            <a:r>
              <a:rPr lang="en-US" altLang="ko-KR" sz="1600" dirty="0" smtClean="0"/>
              <a:t>related </a:t>
            </a:r>
            <a:r>
              <a:rPr lang="en-US" altLang="ko-KR" sz="1600" dirty="0"/>
              <a:t>parameters based on multi-band </a:t>
            </a:r>
            <a:r>
              <a:rPr lang="en-US" altLang="ko-KR" sz="1600" dirty="0" smtClean="0"/>
              <a:t>environments</a:t>
            </a:r>
          </a:p>
          <a:p>
            <a:pPr lvl="2"/>
            <a:r>
              <a:rPr lang="en-US" altLang="ko-KR" sz="1400" dirty="0" smtClean="0"/>
              <a:t>For example, One </a:t>
            </a:r>
            <a:r>
              <a:rPr lang="en-US" altLang="ko-KR" sz="1400" dirty="0"/>
              <a:t>MAC </a:t>
            </a:r>
            <a:r>
              <a:rPr lang="en-US" altLang="ko-KR" sz="1400" dirty="0" smtClean="0"/>
              <a:t>address/BSS/PCH </a:t>
            </a:r>
            <a:r>
              <a:rPr lang="en-US" altLang="ko-KR" sz="1400" dirty="0"/>
              <a:t>vs. Multiple MAC </a:t>
            </a:r>
            <a:r>
              <a:rPr lang="en-US" altLang="ko-KR" sz="1400" dirty="0" smtClean="0"/>
              <a:t>addresses/BSSs/PCHs</a:t>
            </a:r>
          </a:p>
          <a:p>
            <a:pPr lvl="1"/>
            <a:r>
              <a:rPr lang="en-US" altLang="ko-KR" sz="1600" dirty="0" smtClean="0"/>
              <a:t>Deciding kinds of information shared between bands according to EHT functions to be developed in addition to sessions (i.e., non-PHY state information) in FST</a:t>
            </a:r>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8" name="그림 7"/>
          <p:cNvPicPr>
            <a:picLocks noChangeAspect="1"/>
          </p:cNvPicPr>
          <p:nvPr/>
        </p:nvPicPr>
        <p:blipFill>
          <a:blip r:embed="rId3"/>
          <a:stretch>
            <a:fillRect/>
          </a:stretch>
        </p:blipFill>
        <p:spPr>
          <a:xfrm>
            <a:off x="1905000" y="2209800"/>
            <a:ext cx="5323351" cy="2438400"/>
          </a:xfrm>
          <a:prstGeom prst="rect">
            <a:avLst/>
          </a:prstGeom>
        </p:spPr>
      </p:pic>
      <p:sp>
        <p:nvSpPr>
          <p:cNvPr id="7" name="타원 6"/>
          <p:cNvSpPr/>
          <p:nvPr/>
        </p:nvSpPr>
        <p:spPr bwMode="auto">
          <a:xfrm>
            <a:off x="2699775" y="2743200"/>
            <a:ext cx="3733800" cy="1714500"/>
          </a:xfrm>
          <a:prstGeom prst="ellipse">
            <a:avLst/>
          </a:prstGeom>
          <a:noFill/>
          <a:ln w="1905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3766575" y="2346798"/>
            <a:ext cx="1600200" cy="304800"/>
          </a:xfrm>
          <a:prstGeom prst="rect">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688058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FD-MB Operation</a:t>
            </a:r>
            <a:endParaRPr lang="en-US" altLang="ko-KR" dirty="0"/>
          </a:p>
        </p:txBody>
      </p:sp>
      <p:sp>
        <p:nvSpPr>
          <p:cNvPr id="3" name="내용 개체 틀 2"/>
          <p:cNvSpPr>
            <a:spLocks noGrp="1"/>
          </p:cNvSpPr>
          <p:nvPr>
            <p:ph idx="1"/>
          </p:nvPr>
        </p:nvSpPr>
        <p:spPr/>
        <p:txBody>
          <a:bodyPr/>
          <a:lstStyle/>
          <a:p>
            <a:r>
              <a:rPr lang="en-US" altLang="ko-KR" sz="2000" dirty="0" smtClean="0"/>
              <a:t>After resolving considerations mentioned in previous slides, STAs would transmit or receive frames in each separate band without affecting each other, as originally intended in FD-MB</a:t>
            </a:r>
          </a:p>
          <a:p>
            <a:endParaRPr lang="en-US" altLang="ko-KR" sz="2000" dirty="0"/>
          </a:p>
          <a:p>
            <a:endParaRPr lang="en-US" altLang="ko-KR" sz="2000" dirty="0" smtClean="0"/>
          </a:p>
          <a:p>
            <a:endParaRPr lang="en-US" altLang="ko-KR" sz="2000" dirty="0"/>
          </a:p>
          <a:p>
            <a:endParaRPr lang="en-US" altLang="ko-KR" sz="2000" dirty="0" smtClean="0"/>
          </a:p>
          <a:p>
            <a:endParaRPr lang="en-US" altLang="ko-KR" sz="2000" dirty="0"/>
          </a:p>
          <a:p>
            <a:r>
              <a:rPr lang="en-US" altLang="ko-KR" sz="2000" dirty="0" smtClean="0"/>
              <a:t>Even if FD-MB operates well,  we can consider some ways to enhance FD-MB, e.g.,</a:t>
            </a:r>
          </a:p>
          <a:p>
            <a:pPr lvl="1"/>
            <a:r>
              <a:rPr lang="en-US" altLang="ko-KR" sz="1600" dirty="0" smtClean="0"/>
              <a:t>Mutual cooperation between bands (to improve the efficiency)</a:t>
            </a:r>
          </a:p>
          <a:p>
            <a:pPr lvl="1"/>
            <a:r>
              <a:rPr lang="en-US" altLang="ko-KR" sz="1600" dirty="0" smtClean="0"/>
              <a:t>Multi-band aggregation (to increase the peak throughput)</a:t>
            </a:r>
          </a:p>
          <a:p>
            <a:endParaRPr lang="en-US" altLang="ko-KR" sz="2000" dirty="0"/>
          </a:p>
          <a:p>
            <a:endParaRPr lang="en-US" altLang="ko-KR" sz="2000" dirty="0" smtClean="0"/>
          </a:p>
          <a:p>
            <a:endParaRPr lang="en-US" altLang="ko-KR" sz="200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pic>
        <p:nvPicPr>
          <p:cNvPr id="8" name="그림 7"/>
          <p:cNvPicPr>
            <a:picLocks noChangeAspect="1"/>
          </p:cNvPicPr>
          <p:nvPr/>
        </p:nvPicPr>
        <p:blipFill>
          <a:blip r:embed="rId3"/>
          <a:stretch>
            <a:fillRect/>
          </a:stretch>
        </p:blipFill>
        <p:spPr>
          <a:xfrm>
            <a:off x="1066800" y="3124200"/>
            <a:ext cx="6810375" cy="1190625"/>
          </a:xfrm>
          <a:prstGeom prst="rect">
            <a:avLst/>
          </a:prstGeom>
        </p:spPr>
      </p:pic>
    </p:spTree>
    <p:extLst>
      <p:ext uri="{BB962C8B-B14F-4D97-AF65-F5344CB8AC3E}">
        <p14:creationId xmlns:p14="http://schemas.microsoft.com/office/powerpoint/2010/main" val="40172924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lvl="1"/>
            <a:r>
              <a:rPr lang="en-US" altLang="ko-KR" dirty="0" smtClean="0"/>
              <a:t>#3: Mutual Cooperation between </a:t>
            </a:r>
            <a:r>
              <a:rPr lang="en-US" altLang="ko-KR" dirty="0"/>
              <a:t>bands</a:t>
            </a:r>
          </a:p>
        </p:txBody>
      </p:sp>
      <p:sp>
        <p:nvSpPr>
          <p:cNvPr id="3" name="내용 개체 틀 2"/>
          <p:cNvSpPr>
            <a:spLocks noGrp="1"/>
          </p:cNvSpPr>
          <p:nvPr>
            <p:ph idx="1"/>
          </p:nvPr>
        </p:nvSpPr>
        <p:spPr/>
        <p:txBody>
          <a:bodyPr/>
          <a:lstStyle/>
          <a:p>
            <a:r>
              <a:rPr lang="en-US" altLang="ko-KR" sz="2000" dirty="0" smtClean="0"/>
              <a:t>Current legacy STAs have exchanged packets by utilizing numerous sequential control/management operations on the same channels only in one band (e.g., 2.4 or 5GHz)</a:t>
            </a:r>
          </a:p>
          <a:p>
            <a:endParaRPr lang="en-US" altLang="ko-KR" sz="2000" dirty="0" smtClean="0"/>
          </a:p>
          <a:p>
            <a:r>
              <a:rPr lang="en-US" altLang="ko-KR" sz="2000" dirty="0" smtClean="0"/>
              <a:t>Even </a:t>
            </a:r>
            <a:r>
              <a:rPr lang="en-US" altLang="ko-KR" sz="2000" dirty="0"/>
              <a:t>though those have been well-designed, multi-band capable STAs are able to </a:t>
            </a:r>
            <a:r>
              <a:rPr lang="en-US" altLang="ko-KR" sz="2000" dirty="0" smtClean="0"/>
              <a:t>expect </a:t>
            </a:r>
            <a:r>
              <a:rPr lang="en-US" altLang="ko-KR" sz="2000" dirty="0"/>
              <a:t>the better </a:t>
            </a:r>
            <a:r>
              <a:rPr lang="en-US" altLang="ko-KR" sz="2000" dirty="0" smtClean="0"/>
              <a:t>performance </a:t>
            </a:r>
            <a:r>
              <a:rPr lang="en-US" altLang="ko-KR" sz="2000" dirty="0"/>
              <a:t>(e.g., reduction of </a:t>
            </a:r>
            <a:r>
              <a:rPr lang="en-US" altLang="ko-KR" sz="2000" dirty="0" smtClean="0"/>
              <a:t>control overhead </a:t>
            </a:r>
            <a:r>
              <a:rPr lang="en-US" altLang="ko-KR" sz="2000" dirty="0"/>
              <a:t>and latency) </a:t>
            </a:r>
            <a:r>
              <a:rPr lang="en-US" altLang="ko-KR" sz="2000" dirty="0" smtClean="0"/>
              <a:t>via opportunities of using the cooperation </a:t>
            </a:r>
            <a:r>
              <a:rPr lang="en-US" altLang="ko-KR" sz="2000" dirty="0"/>
              <a:t>of operating bands in parallel, e.g., Information </a:t>
            </a:r>
            <a:r>
              <a:rPr lang="en-US" altLang="ko-KR" sz="2000" dirty="0" smtClean="0"/>
              <a:t>Sharing and Assisted Transmission</a:t>
            </a:r>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1767624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224566</TotalTime>
  <Words>1444</Words>
  <Application>Microsoft Office PowerPoint</Application>
  <PresentationFormat>화면 슬라이드 쇼(4:3)</PresentationFormat>
  <Paragraphs>220</Paragraphs>
  <Slides>14</Slides>
  <Notes>13</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굴림</vt:lpstr>
      <vt:lpstr>맑은 고딕</vt:lpstr>
      <vt:lpstr>Arial</vt:lpstr>
      <vt:lpstr>Symbol</vt:lpstr>
      <vt:lpstr>Times New Roman</vt:lpstr>
      <vt:lpstr>802-11-Submission</vt:lpstr>
      <vt:lpstr>Overview of  Full Duplex over Multi- Band (FD-MB) for EHT</vt:lpstr>
      <vt:lpstr>Introduction</vt:lpstr>
      <vt:lpstr>Overview of FD-MB</vt:lpstr>
      <vt:lpstr>#1: Transmit Requirements</vt:lpstr>
      <vt:lpstr>#1: Transmit Requirements: Example </vt:lpstr>
      <vt:lpstr>#2: FD-MB Setup</vt:lpstr>
      <vt:lpstr>#2: FD-MB Setup (Cont’d)</vt:lpstr>
      <vt:lpstr>FD-MB Operation</vt:lpstr>
      <vt:lpstr>#3: Mutual Cooperation between bands</vt:lpstr>
      <vt:lpstr>#3: Mutual Cooperation between bands (Cont’d)</vt:lpstr>
      <vt:lpstr>#3: Mutual Cooperation between bands (Cont’d)</vt:lpstr>
      <vt:lpstr>#4: Multi-Band Aggregation</vt:lpstr>
      <vt:lpstr>Summary</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장인선/선임연구원/차세대표준(연)ICS팀(insun.jang@lge.com)</cp:lastModifiedBy>
  <cp:revision>6239</cp:revision>
  <cp:lastPrinted>2018-10-31T23:27:01Z</cp:lastPrinted>
  <dcterms:created xsi:type="dcterms:W3CDTF">2007-05-21T21:00:37Z</dcterms:created>
  <dcterms:modified xsi:type="dcterms:W3CDTF">2018-11-13T13:53:08Z</dcterms:modified>
</cp:coreProperties>
</file>