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p:sldMasterIdLst>
    <p:sldMasterId id="2147483648" r:id="rId1"/>
  </p:sldMasterIdLst>
  <p:notesMasterIdLst>
    <p:notesMasterId r:id="rId22"/>
  </p:notesMasterIdLst>
  <p:handoutMasterIdLst>
    <p:handoutMasterId r:id="rId23"/>
  </p:handoutMasterIdLst>
  <p:sldIdLst>
    <p:sldId id="289" r:id="rId2"/>
    <p:sldId id="327" r:id="rId3"/>
    <p:sldId id="333" r:id="rId4"/>
    <p:sldId id="334" r:id="rId5"/>
    <p:sldId id="350" r:id="rId6"/>
    <p:sldId id="332" r:id="rId7"/>
    <p:sldId id="363" r:id="rId8"/>
    <p:sldId id="364" r:id="rId9"/>
    <p:sldId id="367" r:id="rId10"/>
    <p:sldId id="365" r:id="rId11"/>
    <p:sldId id="335" r:id="rId12"/>
    <p:sldId id="344" r:id="rId13"/>
    <p:sldId id="336" r:id="rId14"/>
    <p:sldId id="343" r:id="rId15"/>
    <p:sldId id="348" r:id="rId16"/>
    <p:sldId id="349" r:id="rId17"/>
    <p:sldId id="340" r:id="rId18"/>
    <p:sldId id="351" r:id="rId19"/>
    <p:sldId id="366" r:id="rId20"/>
    <p:sldId id="2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5294" autoAdjust="0"/>
  </p:normalViewPr>
  <p:slideViewPr>
    <p:cSldViewPr>
      <p:cViewPr varScale="1">
        <p:scale>
          <a:sx n="59" d="100"/>
          <a:sy n="59" d="100"/>
        </p:scale>
        <p:origin x="1358" y="58"/>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893" y="-1114"/>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20</a:t>
            </a:fld>
            <a:endParaRPr lang="en-US" altLang="zh-CN"/>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53105" y="6484694"/>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53105" y="6475413"/>
            <a:ext cx="159082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4931654" y="332601"/>
            <a:ext cx="3513846"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802.11-2018/1904r0</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2018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EHT Potential Enhancement Discussion</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2018-11-11</a:t>
            </a:r>
            <a:endParaRPr lang="en-US" altLang="zh-CN" sz="2000" dirty="0">
              <a:ea typeface="宋体" panose="02010600030101010101" pitchFamily="2" charset="-122"/>
            </a:endParaRPr>
          </a:p>
        </p:txBody>
      </p:sp>
      <p:graphicFrame>
        <p:nvGraphicFramePr>
          <p:cNvPr id="2" name="Table 1"/>
          <p:cNvGraphicFramePr>
            <a:graphicFrameLocks noGrp="1"/>
          </p:cNvGraphicFramePr>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520280"/>
                <a:gridCol w="864096"/>
                <a:gridCol w="1728191"/>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Kaiying</a:t>
                      </a:r>
                      <a:r>
                        <a:rPr lang="en-US" sz="1200" dirty="0" smtClean="0">
                          <a:solidFill>
                            <a:schemeClr val="tx1"/>
                          </a:solidFill>
                        </a:rPr>
                        <a:t> </a:t>
                      </a:r>
                      <a:r>
                        <a:rPr lang="en-US" sz="1200" dirty="0" err="1" smtClean="0">
                          <a:solidFill>
                            <a:schemeClr val="tx1"/>
                          </a:solidFill>
                        </a:rPr>
                        <a:t>Lv</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r>
                        <a:rPr lang="en-US" sz="1200" dirty="0" err="1" smtClean="0">
                          <a:solidFill>
                            <a:schemeClr val="tx1"/>
                          </a:solidFill>
                        </a:rPr>
                        <a:t>Zhiqiang</a:t>
                      </a:r>
                      <a:r>
                        <a:rPr lang="en-US" sz="1200" dirty="0" smtClean="0">
                          <a:solidFill>
                            <a:schemeClr val="tx1"/>
                          </a:solidFill>
                        </a:rPr>
                        <a:t> Han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sym typeface="+mn-ea"/>
              </a:rPr>
              <a:t>Channel Discovery </a:t>
            </a:r>
            <a:endParaRPr lang="en-US" altLang="ko-KR" dirty="0" smtClean="0">
              <a:solidFill>
                <a:schemeClr val="tx1"/>
              </a:solidFill>
              <a:ea typeface="Gulim" panose="020B0600000101010101" charset="-127"/>
              <a:sym typeface="+mn-ea"/>
            </a:endParaRPr>
          </a:p>
        </p:txBody>
      </p:sp>
      <p:sp>
        <p:nvSpPr>
          <p:cNvPr id="3" name="内容占位符 2"/>
          <p:cNvSpPr>
            <a:spLocks noGrp="1"/>
          </p:cNvSpPr>
          <p:nvPr>
            <p:ph idx="1"/>
          </p:nvPr>
        </p:nvSpPr>
        <p:spPr>
          <a:xfrm>
            <a:off x="685800" y="1752600"/>
            <a:ext cx="7772400" cy="4628728"/>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(5) </a:t>
            </a:r>
            <a:endParaRPr lang="en-US" altLang="ko-KR" dirty="0">
              <a:ea typeface="Gulim" panose="020B0600000101010101" charset="-127"/>
            </a:endParaRPr>
          </a:p>
          <a:p>
            <a:pPr lvl="1"/>
            <a:r>
              <a:rPr lang="en-US" altLang="zh-CN" b="0" dirty="0" smtClean="0">
                <a:ea typeface="宋体" panose="02010600030101010101" pitchFamily="2" charset="-122"/>
                <a:sym typeface="+mn-ea"/>
              </a:rPr>
              <a:t>We suggest </a:t>
            </a:r>
            <a:r>
              <a:rPr lang="en-US" altLang="zh-CN" dirty="0" smtClean="0">
                <a:ea typeface="宋体" panose="02010600030101010101" pitchFamily="2" charset="-122"/>
                <a:sym typeface="+mn-ea"/>
              </a:rPr>
              <a:t>that </a:t>
            </a:r>
            <a:r>
              <a:rPr lang="en-US" altLang="zh-CN" b="0" dirty="0" smtClean="0">
                <a:ea typeface="宋体" panose="02010600030101010101" pitchFamily="2" charset="-122"/>
                <a:sym typeface="+mn-ea"/>
              </a:rPr>
              <a:t>EHT may provide some guidance for the </a:t>
            </a:r>
            <a:r>
              <a:rPr lang="en-US" altLang="zh-CN" dirty="0" smtClean="0">
                <a:ea typeface="宋体" panose="02010600030101010101" pitchFamily="2" charset="-122"/>
                <a:sym typeface="+mn-ea"/>
              </a:rPr>
              <a:t>channel</a:t>
            </a:r>
            <a:r>
              <a:rPr lang="en-US" altLang="zh-CN" b="0" dirty="0" smtClean="0">
                <a:ea typeface="宋体" panose="02010600030101010101" pitchFamily="2" charset="-122"/>
                <a:sym typeface="+mn-ea"/>
              </a:rPr>
              <a:t> scan and network discovery procedure in multi-band operation</a:t>
            </a:r>
            <a:r>
              <a:rPr lang="zh-CN" altLang="en-US" b="0" dirty="0" smtClean="0">
                <a:ea typeface="宋体" panose="02010600030101010101" pitchFamily="2" charset="-122"/>
                <a:sym typeface="+mn-ea"/>
              </a:rPr>
              <a:t>.</a:t>
            </a:r>
            <a:endParaRPr lang="zh-CN" altLang="en-US" b="0" dirty="0">
              <a:ea typeface="宋体" panose="02010600030101010101" pitchFamily="2" charset="-122"/>
              <a:sym typeface="+mn-ea"/>
            </a:endParaRPr>
          </a:p>
          <a:p>
            <a:pPr lvl="2"/>
            <a:r>
              <a:rPr lang="en-US" altLang="zh-CN" sz="2000" dirty="0" smtClean="0">
                <a:ea typeface="宋体" panose="02010600030101010101" pitchFamily="2" charset="-122"/>
                <a:sym typeface="+mn-ea"/>
              </a:rPr>
              <a:t>Initial </a:t>
            </a:r>
            <a:r>
              <a:rPr lang="en-US" altLang="zh-CN" sz="2000" dirty="0">
                <a:ea typeface="宋体" panose="02010600030101010101" pitchFamily="2" charset="-122"/>
                <a:sym typeface="+mn-ea"/>
              </a:rPr>
              <a:t>channel access </a:t>
            </a:r>
            <a:r>
              <a:rPr lang="en-US" altLang="zh-CN" sz="2000" dirty="0" smtClean="0">
                <a:ea typeface="宋体" panose="02010600030101010101" pitchFamily="2" charset="-122"/>
                <a:sym typeface="+mn-ea"/>
              </a:rPr>
              <a:t>on </a:t>
            </a:r>
            <a:r>
              <a:rPr lang="en-US" altLang="zh-CN" sz="2000" b="0" dirty="0">
                <a:ea typeface="宋体" panose="02010600030101010101" pitchFamily="2" charset="-122"/>
                <a:sym typeface="+mn-ea"/>
              </a:rPr>
              <a:t>2.4/5/6 </a:t>
            </a:r>
            <a:r>
              <a:rPr lang="en-US" altLang="zh-CN" sz="2000" b="0" dirty="0" smtClean="0">
                <a:ea typeface="宋体" panose="02010600030101010101" pitchFamily="2" charset="-122"/>
                <a:sym typeface="+mn-ea"/>
              </a:rPr>
              <a:t>GHz band should be allowed.</a:t>
            </a:r>
            <a:endParaRPr lang="zh-CN" altLang="en-US" b="0" dirty="0">
              <a:ea typeface="宋体" panose="02010600030101010101" pitchFamily="2" charset="-122"/>
              <a:sym typeface="+mn-ea"/>
            </a:endParaRPr>
          </a:p>
          <a:p>
            <a:pPr lvl="2"/>
            <a:r>
              <a:rPr lang="en-US" altLang="zh-CN" sz="2000" b="0" dirty="0" smtClean="0">
                <a:ea typeface="宋体" panose="02010600030101010101" pitchFamily="2" charset="-122"/>
                <a:sym typeface="+mn-ea"/>
              </a:rPr>
              <a:t>For a </a:t>
            </a:r>
            <a:r>
              <a:rPr lang="en-US" altLang="zh-CN" sz="2000" b="0" dirty="0">
                <a:ea typeface="宋体" panose="02010600030101010101" pitchFamily="2" charset="-122"/>
                <a:sym typeface="+mn-ea"/>
              </a:rPr>
              <a:t>STA </a:t>
            </a:r>
            <a:r>
              <a:rPr lang="en-US" altLang="zh-CN" sz="2000" b="0" dirty="0" smtClean="0">
                <a:ea typeface="宋体" panose="02010600030101010101" pitchFamily="2" charset="-122"/>
                <a:sym typeface="+mn-ea"/>
              </a:rPr>
              <a:t>starting network </a:t>
            </a:r>
            <a:r>
              <a:rPr lang="en-US" altLang="zh-CN" sz="2000" b="0" dirty="0">
                <a:ea typeface="宋体" panose="02010600030101010101" pitchFamily="2" charset="-122"/>
                <a:sym typeface="+mn-ea"/>
              </a:rPr>
              <a:t>scan on 2.4GHz/5GHz</a:t>
            </a:r>
            <a:r>
              <a:rPr lang="en-US" altLang="zh-CN" sz="2000" b="0" dirty="0" smtClean="0">
                <a:ea typeface="宋体" panose="02010600030101010101" pitchFamily="2" charset="-122"/>
                <a:sym typeface="+mn-ea"/>
              </a:rPr>
              <a:t>, the AP may need to provide the Multi-Band information with TB RA starting time in 6 GHz band to guide STAs to initiate a network scan in 6 GHz </a:t>
            </a:r>
            <a:r>
              <a:rPr lang="en-US" altLang="zh-CN" sz="2000" b="0" dirty="0">
                <a:ea typeface="宋体" panose="02010600030101010101" pitchFamily="2" charset="-122"/>
                <a:sym typeface="+mn-ea"/>
              </a:rPr>
              <a:t>band</a:t>
            </a:r>
            <a:r>
              <a:rPr lang="en-US" altLang="zh-CN" sz="2000" b="0" dirty="0" smtClean="0">
                <a:ea typeface="宋体" panose="02010600030101010101" pitchFamily="2" charset="-122"/>
                <a:sym typeface="+mn-ea"/>
              </a:rPr>
              <a:t>.</a:t>
            </a:r>
            <a:endParaRPr lang="en-US" altLang="zh-CN" sz="2000" b="0" dirty="0">
              <a:ea typeface="宋体" panose="02010600030101010101" pitchFamily="2" charset="-122"/>
              <a:sym typeface="+mn-ea"/>
            </a:endParaRPr>
          </a:p>
          <a:p>
            <a:pPr lvl="3"/>
            <a:r>
              <a:rPr lang="en-US" altLang="zh-CN" sz="1800" b="0" dirty="0" smtClean="0">
                <a:ea typeface="宋体" panose="02010600030101010101" pitchFamily="2" charset="-122"/>
                <a:sym typeface="+mn-ea"/>
              </a:rPr>
              <a:t>The Multi-Band information may include the available </a:t>
            </a:r>
            <a:r>
              <a:rPr lang="en-US" altLang="zh-CN" sz="1800" dirty="0">
                <a:ea typeface="宋体" panose="02010600030101010101" pitchFamily="2" charset="-122"/>
                <a:sym typeface="+mn-ea"/>
              </a:rPr>
              <a:t>channels </a:t>
            </a:r>
            <a:r>
              <a:rPr lang="en-US" altLang="zh-CN" sz="1800" dirty="0" smtClean="0">
                <a:ea typeface="宋体" panose="02010600030101010101" pitchFamily="2" charset="-122"/>
                <a:sym typeface="+mn-ea"/>
              </a:rPr>
              <a:t>in 6 </a:t>
            </a:r>
            <a:r>
              <a:rPr lang="en-US" altLang="zh-CN" sz="1800" dirty="0">
                <a:ea typeface="宋体" panose="02010600030101010101" pitchFamily="2" charset="-122"/>
                <a:sym typeface="+mn-ea"/>
              </a:rPr>
              <a:t>GHz </a:t>
            </a:r>
            <a:r>
              <a:rPr lang="en-US" altLang="zh-CN" sz="1800" dirty="0" smtClean="0">
                <a:ea typeface="宋体" panose="02010600030101010101" pitchFamily="2" charset="-122"/>
                <a:sym typeface="+mn-ea"/>
              </a:rPr>
              <a:t>band. </a:t>
            </a:r>
            <a:endParaRPr lang="en-US" altLang="zh-CN" sz="1800" b="0" dirty="0" smtClean="0">
              <a:ea typeface="宋体" panose="02010600030101010101" pitchFamily="2" charset="-122"/>
              <a:sym typeface="+mn-ea"/>
            </a:endParaRPr>
          </a:p>
          <a:p>
            <a:pPr lvl="2"/>
            <a:r>
              <a:rPr lang="en-US" altLang="zh-CN" sz="2000" b="0" dirty="0" smtClean="0">
                <a:ea typeface="宋体" panose="02010600030101010101" pitchFamily="2" charset="-122"/>
                <a:sym typeface="+mn-ea"/>
              </a:rPr>
              <a:t>APs operating in 6 GHz band transmits short </a:t>
            </a:r>
            <a:r>
              <a:rPr lang="en-US" altLang="zh-CN" sz="2000" b="0" dirty="0">
                <a:ea typeface="宋体" panose="02010600030101010101" pitchFamily="2" charset="-122"/>
                <a:sym typeface="+mn-ea"/>
              </a:rPr>
              <a:t>beacons on </a:t>
            </a:r>
            <a:r>
              <a:rPr lang="en-US" altLang="zh-CN" sz="2000" b="0" dirty="0" smtClean="0">
                <a:ea typeface="宋体" panose="02010600030101010101" pitchFamily="2" charset="-122"/>
                <a:sym typeface="+mn-ea"/>
              </a:rPr>
              <a:t>those channels, with the information of APs</a:t>
            </a:r>
            <a:r>
              <a:rPr lang="en-US" altLang="zh-CN" sz="2000" b="0" dirty="0">
                <a:ea typeface="宋体" panose="02010600030101010101" pitchFamily="2" charset="-122"/>
                <a:sym typeface="+mn-ea"/>
              </a:rPr>
              <a:t>' </a:t>
            </a:r>
            <a:r>
              <a:rPr lang="en-US" altLang="zh-CN" sz="2000" b="0" dirty="0" smtClean="0">
                <a:ea typeface="宋体" panose="02010600030101010101" pitchFamily="2" charset="-122"/>
                <a:sym typeface="+mn-ea"/>
              </a:rPr>
              <a:t>identifiers, primary channels, etc</a:t>
            </a:r>
            <a:r>
              <a:rPr lang="en-US" altLang="zh-CN" sz="2000" dirty="0" smtClean="0">
                <a:ea typeface="宋体" panose="02010600030101010101" pitchFamily="2" charset="-122"/>
                <a:sym typeface="+mn-ea"/>
              </a:rPr>
              <a:t>. </a:t>
            </a:r>
            <a:r>
              <a:rPr lang="en-US" altLang="zh-CN" sz="2000" dirty="0">
                <a:ea typeface="宋体" panose="02010600030101010101" pitchFamily="2" charset="-122"/>
                <a:sym typeface="+mn-ea"/>
              </a:rPr>
              <a:t>for stations to perform passive scans. </a:t>
            </a:r>
            <a:endParaRPr lang="en-US" altLang="zh-CN" sz="2000" dirty="0" smtClean="0">
              <a:ea typeface="宋体" panose="02010600030101010101" pitchFamily="2" charset="-122"/>
              <a:sym typeface="+mn-ea"/>
            </a:endParaRPr>
          </a:p>
          <a:p>
            <a:endParaRPr lang="en-US" altLang="zh-CN" sz="2800" dirty="0">
              <a:solidFill>
                <a:srgbClr val="FF0000"/>
              </a:solidFill>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Channel </a:t>
            </a:r>
            <a:r>
              <a:rPr lang="en-US" altLang="ko-KR" dirty="0" smtClean="0">
                <a:ea typeface="Gulim" panose="020B0600000101010101" charset="-127"/>
              </a:rPr>
              <a:t>Access</a:t>
            </a:r>
            <a:endParaRPr lang="en-US" altLang="ko-KR" dirty="0">
              <a:ea typeface="Gulim" panose="020B0600000101010101" charset="-127"/>
            </a:endParaRPr>
          </a:p>
        </p:txBody>
      </p:sp>
      <p:sp>
        <p:nvSpPr>
          <p:cNvPr id="3" name="内容占位符 2"/>
          <p:cNvSpPr>
            <a:spLocks noGrp="1"/>
          </p:cNvSpPr>
          <p:nvPr>
            <p:ph idx="1"/>
          </p:nvPr>
        </p:nvSpPr>
        <p:spPr>
          <a:xfrm>
            <a:off x="685800" y="1628800"/>
            <a:ext cx="7772400" cy="4752528"/>
          </a:xfrm>
        </p:spPr>
        <p:txBody>
          <a:bodyPr/>
          <a:lstStyle/>
          <a:p>
            <a:r>
              <a:rPr lang="en-US" altLang="ko-KR" dirty="0">
                <a:ea typeface="Gulim" panose="020B0600000101010101" charset="-127"/>
              </a:rPr>
              <a:t>Random Access </a:t>
            </a:r>
            <a:r>
              <a:rPr lang="en-US" altLang="ko-KR" dirty="0" smtClean="0">
                <a:ea typeface="Gulim" panose="020B0600000101010101" charset="-127"/>
              </a:rPr>
              <a:t>in 6 GHz </a:t>
            </a:r>
            <a:endParaRPr lang="en-US" altLang="ko-KR" dirty="0">
              <a:ea typeface="Gulim" panose="020B0600000101010101" charset="-127"/>
            </a:endParaRPr>
          </a:p>
          <a:p>
            <a:pPr lvl="1"/>
            <a:r>
              <a:rPr lang="en-US" altLang="ko-KR" dirty="0" smtClean="0">
                <a:ea typeface="Gulim" panose="020B0600000101010101" charset="-127"/>
              </a:rPr>
              <a:t>EDCA </a:t>
            </a:r>
          </a:p>
          <a:p>
            <a:pPr lvl="2"/>
            <a:r>
              <a:rPr lang="en-US" altLang="ko-KR" dirty="0" smtClean="0">
                <a:ea typeface="Gulim" panose="020B0600000101010101" charset="-127"/>
              </a:rPr>
              <a:t>Designed for the single channel access, may not be efficient for access to multi-channel in multi-band operated by multi-AP.</a:t>
            </a:r>
          </a:p>
          <a:p>
            <a:pPr lvl="2"/>
            <a:r>
              <a:rPr lang="en-US" altLang="ko-KR" dirty="0" smtClean="0">
                <a:ea typeface="Gulim" panose="020B0600000101010101" charset="-127"/>
              </a:rPr>
              <a:t>Higher collision in the contention and longer channel waste time, </a:t>
            </a:r>
            <a:r>
              <a:rPr lang="en-US" altLang="ko-KR" dirty="0">
                <a:ea typeface="Gulim" panose="020B0600000101010101" charset="-127"/>
              </a:rPr>
              <a:t>especially in </a:t>
            </a:r>
            <a:r>
              <a:rPr lang="en-US" altLang="ko-KR" dirty="0" smtClean="0">
                <a:ea typeface="Gulim" panose="020B0600000101010101" charset="-127"/>
              </a:rPr>
              <a:t>the </a:t>
            </a:r>
            <a:r>
              <a:rPr lang="en-US" altLang="ko-KR" dirty="0">
                <a:ea typeface="Gulim" panose="020B0600000101010101" charset="-127"/>
              </a:rPr>
              <a:t>dense </a:t>
            </a:r>
            <a:r>
              <a:rPr lang="en-US" altLang="ko-KR" dirty="0" smtClean="0">
                <a:ea typeface="Gulim" panose="020B0600000101010101" charset="-127"/>
              </a:rPr>
              <a:t>deployment.</a:t>
            </a:r>
          </a:p>
          <a:p>
            <a:pPr lvl="2"/>
            <a:r>
              <a:rPr lang="en-US" altLang="ko-KR" dirty="0" smtClean="0">
                <a:ea typeface="Gulim" panose="020B0600000101010101" charset="-127"/>
              </a:rPr>
              <a:t>Longer latency of access to a channel, not suitable for timing sensitive transmissions, especially for real time applications.</a:t>
            </a:r>
          </a:p>
          <a:p>
            <a:pPr lvl="1"/>
            <a:r>
              <a:rPr lang="en-US" altLang="ko-KR" dirty="0" smtClean="0">
                <a:ea typeface="Gulim" panose="020B0600000101010101" charset="-127"/>
              </a:rPr>
              <a:t>TB Random Access</a:t>
            </a:r>
          </a:p>
          <a:p>
            <a:pPr lvl="2"/>
            <a:r>
              <a:rPr lang="en-US" altLang="ko-KR" dirty="0" smtClean="0">
                <a:ea typeface="Gulim" panose="020B0600000101010101" charset="-127"/>
              </a:rPr>
              <a:t>May be used in 6 GHz band operation. As the RA relies on the trigger frame sent by an AP, </a:t>
            </a:r>
          </a:p>
          <a:p>
            <a:pPr lvl="3"/>
            <a:r>
              <a:rPr lang="en-US" altLang="ko-KR" sz="1800" dirty="0" smtClean="0">
                <a:ea typeface="Gulim" panose="020B0600000101010101" charset="-127"/>
              </a:rPr>
              <a:t>TB RA may delay the STA to access to a channel if a TB RA frame is not transmitted very often,  or</a:t>
            </a:r>
          </a:p>
          <a:p>
            <a:pPr lvl="3"/>
            <a:r>
              <a:rPr lang="en-US" altLang="ko-KR" sz="1800" dirty="0" smtClean="0">
                <a:ea typeface="Gulim" panose="020B0600000101010101" charset="-127"/>
              </a:rPr>
              <a:t>TB RA may take too much air </a:t>
            </a:r>
            <a:r>
              <a:rPr lang="en-US" altLang="ko-KR" sz="1800" dirty="0">
                <a:ea typeface="Gulim" panose="020B0600000101010101" charset="-127"/>
              </a:rPr>
              <a:t>time</a:t>
            </a:r>
            <a:r>
              <a:rPr lang="en-US" altLang="ko-KR" sz="1800" dirty="0" smtClean="0">
                <a:ea typeface="Gulim" panose="020B0600000101010101" charset="-127"/>
              </a:rPr>
              <a:t>, if </a:t>
            </a:r>
            <a:r>
              <a:rPr lang="en-US" altLang="ko-KR" sz="1800" dirty="0">
                <a:ea typeface="Gulim" panose="020B0600000101010101" charset="-127"/>
              </a:rPr>
              <a:t>it is sent too </a:t>
            </a:r>
            <a:r>
              <a:rPr lang="en-US" altLang="ko-KR" sz="1800" dirty="0" smtClean="0">
                <a:ea typeface="Gulim" panose="020B0600000101010101" charset="-127"/>
              </a:rPr>
              <a:t>often</a:t>
            </a:r>
            <a:r>
              <a:rPr lang="en-US" altLang="ko-KR" sz="1800" dirty="0">
                <a:ea typeface="Gulim" panose="020B0600000101010101" charset="-127"/>
              </a:rPr>
              <a:t>.</a:t>
            </a:r>
            <a:endParaRPr lang="en-US" altLang="ko-KR" sz="180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Coordination </a:t>
            </a:r>
            <a:r>
              <a:rPr lang="en-US" altLang="ko-KR" dirty="0" smtClean="0">
                <a:solidFill>
                  <a:schemeClr val="tx1"/>
                </a:solidFill>
                <a:ea typeface="Gulim" panose="020B0600000101010101" charset="-127"/>
              </a:rPr>
              <a:t>– Channel Access</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800"/>
            <a:ext cx="7772400" cy="4752528"/>
          </a:xfrm>
        </p:spPr>
        <p:txBody>
          <a:bodyPr/>
          <a:lstStyle/>
          <a:p>
            <a:r>
              <a:rPr lang="en-US" altLang="ko-KR" dirty="0" smtClean="0">
                <a:ea typeface="Gulim" panose="020B0600000101010101" charset="-127"/>
              </a:rPr>
              <a:t>Potential Enhancement of Random </a:t>
            </a:r>
            <a:r>
              <a:rPr lang="en-US" altLang="ko-KR" dirty="0">
                <a:ea typeface="Gulim" panose="020B0600000101010101" charset="-127"/>
              </a:rPr>
              <a:t>Access </a:t>
            </a:r>
            <a:r>
              <a:rPr lang="en-US" altLang="ko-KR" dirty="0" smtClean="0">
                <a:ea typeface="Gulim" panose="020B0600000101010101" charset="-127"/>
              </a:rPr>
              <a:t>in </a:t>
            </a:r>
            <a:r>
              <a:rPr lang="en-US" altLang="ko-KR" dirty="0">
                <a:ea typeface="Gulim" panose="020B0600000101010101" charset="-127"/>
              </a:rPr>
              <a:t>6 GHz </a:t>
            </a:r>
            <a:r>
              <a:rPr lang="en-US" altLang="ko-KR" dirty="0" smtClean="0">
                <a:ea typeface="Gulim" panose="020B0600000101010101" charset="-127"/>
              </a:rPr>
              <a:t> </a:t>
            </a:r>
          </a:p>
          <a:p>
            <a:pPr lvl="1">
              <a:spcBef>
                <a:spcPts val="600"/>
              </a:spcBef>
            </a:pPr>
            <a:r>
              <a:rPr lang="en-US" altLang="ko-KR" sz="1800" dirty="0" smtClean="0">
                <a:ea typeface="Gulim" panose="020B0600000101010101" charset="-127"/>
              </a:rPr>
              <a:t>TB RA in Multi-AP in 6 GHz</a:t>
            </a:r>
          </a:p>
          <a:p>
            <a:pPr lvl="2"/>
            <a:r>
              <a:rPr lang="en-US" altLang="ko-KR" dirty="0" smtClean="0">
                <a:ea typeface="Gulim" panose="020B0600000101010101" charset="-127"/>
              </a:rPr>
              <a:t>EHT may need to provide a guidance on </a:t>
            </a:r>
            <a:r>
              <a:rPr lang="en-US" altLang="ko-KR" dirty="0">
                <a:ea typeface="Gulim" panose="020B0600000101010101" charset="-127"/>
              </a:rPr>
              <a:t>how to </a:t>
            </a:r>
            <a:r>
              <a:rPr lang="en-US" altLang="ko-KR" dirty="0" smtClean="0">
                <a:ea typeface="Gulim" panose="020B0600000101010101" charset="-127"/>
              </a:rPr>
              <a:t>transmit the </a:t>
            </a:r>
            <a:r>
              <a:rPr lang="en-US" altLang="ko-KR" dirty="0">
                <a:ea typeface="Gulim" panose="020B0600000101010101" charset="-127"/>
              </a:rPr>
              <a:t>TB RA to reduce the access </a:t>
            </a:r>
            <a:r>
              <a:rPr lang="en-US" altLang="ko-KR" dirty="0" smtClean="0">
                <a:ea typeface="Gulim" panose="020B0600000101010101" charset="-127"/>
              </a:rPr>
              <a:t>delay, as the delay of </a:t>
            </a:r>
            <a:r>
              <a:rPr lang="en-US" altLang="ko-KR" dirty="0">
                <a:ea typeface="Gulim" panose="020B0600000101010101" charset="-127"/>
              </a:rPr>
              <a:t>access to the medium depends </a:t>
            </a:r>
            <a:r>
              <a:rPr lang="en-US" altLang="ko-KR" dirty="0" smtClean="0">
                <a:ea typeface="Gulim" panose="020B0600000101010101" charset="-127"/>
              </a:rPr>
              <a:t>on how frequent the TB </a:t>
            </a:r>
            <a:r>
              <a:rPr lang="en-US" altLang="ko-KR" dirty="0">
                <a:ea typeface="Gulim" panose="020B0600000101010101" charset="-127"/>
              </a:rPr>
              <a:t>RA is </a:t>
            </a:r>
            <a:r>
              <a:rPr lang="en-US" altLang="ko-KR" dirty="0" smtClean="0">
                <a:ea typeface="Gulim" panose="020B0600000101010101" charset="-127"/>
              </a:rPr>
              <a:t>transmitted</a:t>
            </a:r>
            <a:r>
              <a:rPr lang="en-US" altLang="ko-KR" dirty="0">
                <a:ea typeface="Gulim" panose="020B0600000101010101" charset="-127"/>
              </a:rPr>
              <a:t>.</a:t>
            </a:r>
          </a:p>
          <a:p>
            <a:pPr lvl="2"/>
            <a:r>
              <a:rPr lang="en-US" altLang="ko-KR" dirty="0" smtClean="0">
                <a:ea typeface="Gulim" panose="020B0600000101010101" charset="-127"/>
              </a:rPr>
              <a:t>EHT may need to investigate and enhance how the TB </a:t>
            </a:r>
            <a:r>
              <a:rPr lang="en-US" altLang="ko-KR" dirty="0">
                <a:ea typeface="Gulim" panose="020B0600000101010101" charset="-127"/>
              </a:rPr>
              <a:t>RA </a:t>
            </a:r>
            <a:r>
              <a:rPr lang="en-US" altLang="ko-KR" dirty="0" smtClean="0">
                <a:ea typeface="Gulim" panose="020B0600000101010101" charset="-127"/>
              </a:rPr>
              <a:t>mechanism for STAs </a:t>
            </a:r>
            <a:r>
              <a:rPr lang="en-US" altLang="ko-KR" dirty="0">
                <a:ea typeface="Gulim" panose="020B0600000101010101" charset="-127"/>
              </a:rPr>
              <a:t>to access to </a:t>
            </a:r>
            <a:r>
              <a:rPr lang="en-US" altLang="ko-KR" dirty="0" smtClean="0">
                <a:ea typeface="Gulim" panose="020B0600000101010101" charset="-127"/>
              </a:rPr>
              <a:t>the coordinated multi-AP more efficiently.</a:t>
            </a:r>
          </a:p>
          <a:p>
            <a:pPr lvl="2"/>
            <a:endParaRPr lang="en-US" altLang="ko-KR" dirty="0" smtClean="0">
              <a:ea typeface="Gulim" panose="020B0600000101010101" charset="-127"/>
            </a:endParaRPr>
          </a:p>
          <a:p>
            <a:pPr lvl="1"/>
            <a:r>
              <a:rPr lang="en-US" altLang="ko-KR" sz="1800" dirty="0">
                <a:ea typeface="Gulim" panose="020B0600000101010101" charset="-127"/>
              </a:rPr>
              <a:t>TB RA in Multi-Band</a:t>
            </a:r>
          </a:p>
          <a:p>
            <a:pPr lvl="2"/>
            <a:r>
              <a:rPr lang="en-US" altLang="ko-KR" dirty="0" smtClean="0">
                <a:ea typeface="Gulim" panose="020B0600000101010101" charset="-127"/>
              </a:rPr>
              <a:t>EHT may also need </a:t>
            </a:r>
            <a:r>
              <a:rPr lang="en-US" altLang="ko-KR" dirty="0">
                <a:ea typeface="Gulim" panose="020B0600000101010101" charset="-127"/>
              </a:rPr>
              <a:t>to </a:t>
            </a:r>
            <a:r>
              <a:rPr lang="en-US" altLang="ko-KR" dirty="0" smtClean="0">
                <a:ea typeface="Gulim" panose="020B0600000101010101" charset="-127"/>
              </a:rPr>
              <a:t>enhance TB RA for STAs </a:t>
            </a:r>
            <a:r>
              <a:rPr lang="en-US" altLang="ko-KR" dirty="0">
                <a:ea typeface="Gulim" panose="020B0600000101010101" charset="-127"/>
              </a:rPr>
              <a:t>to </a:t>
            </a:r>
            <a:r>
              <a:rPr lang="en-US" altLang="ko-KR" dirty="0" smtClean="0">
                <a:ea typeface="Gulim" panose="020B0600000101010101" charset="-127"/>
              </a:rPr>
              <a:t>access </a:t>
            </a:r>
            <a:r>
              <a:rPr lang="en-US" altLang="ko-KR" dirty="0">
                <a:ea typeface="Gulim" panose="020B0600000101010101" charset="-127"/>
              </a:rPr>
              <a:t>to the </a:t>
            </a:r>
            <a:r>
              <a:rPr lang="en-US" altLang="ko-KR" dirty="0" smtClean="0">
                <a:ea typeface="Gulim" panose="020B0600000101010101" charset="-127"/>
              </a:rPr>
              <a:t>multi channels on multi-bands.</a:t>
            </a:r>
            <a:endParaRPr lang="en-US" altLang="ko-KR" sz="180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12</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Reliability  </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799"/>
            <a:ext cx="7772400" cy="2452167"/>
          </a:xfrm>
        </p:spPr>
        <p:txBody>
          <a:bodyPr/>
          <a:lstStyle/>
          <a:p>
            <a:r>
              <a:rPr lang="en-US" altLang="ko-KR" dirty="0" smtClean="0">
                <a:ea typeface="Gulim" panose="020B0600000101010101" charset="-127"/>
              </a:rPr>
              <a:t>Reliability </a:t>
            </a:r>
          </a:p>
          <a:p>
            <a:pPr lvl="1"/>
            <a:r>
              <a:rPr lang="en-US" altLang="ko-KR" sz="1800" dirty="0" smtClean="0">
                <a:ea typeface="Gulim" panose="020B0600000101010101" charset="-127"/>
              </a:rPr>
              <a:t>a known issue of </a:t>
            </a:r>
            <a:r>
              <a:rPr lang="en-US" altLang="ko-KR" sz="1800" dirty="0" err="1" smtClean="0">
                <a:ea typeface="Gulim" panose="020B0600000101010101" charset="-127"/>
              </a:rPr>
              <a:t>WiFi</a:t>
            </a:r>
            <a:r>
              <a:rPr lang="en-US" altLang="ko-KR" sz="1800" dirty="0" smtClean="0">
                <a:ea typeface="Gulim" panose="020B0600000101010101" charset="-127"/>
              </a:rPr>
              <a:t>, especially for timing sensitive applications</a:t>
            </a:r>
          </a:p>
          <a:p>
            <a:r>
              <a:rPr lang="en-US" altLang="ko-KR" dirty="0">
                <a:ea typeface="Gulim" panose="020B0600000101010101" charset="-127"/>
              </a:rPr>
              <a:t>Multi-AP </a:t>
            </a:r>
            <a:r>
              <a:rPr lang="en-US" altLang="ko-KR" dirty="0" smtClean="0">
                <a:ea typeface="Gulim" panose="020B0600000101010101" charset="-127"/>
              </a:rPr>
              <a:t>on Multi-Channel operation  </a:t>
            </a:r>
            <a:endParaRPr lang="en-US" altLang="ko-KR" dirty="0">
              <a:ea typeface="Gulim" panose="020B0600000101010101" charset="-127"/>
            </a:endParaRPr>
          </a:p>
          <a:p>
            <a:pPr lvl="1"/>
            <a:r>
              <a:rPr lang="en-US" altLang="ko-KR" sz="1800" dirty="0" smtClean="0">
                <a:ea typeface="Gulim" panose="020B0600000101010101" charset="-127"/>
              </a:rPr>
              <a:t>Case 1: </a:t>
            </a:r>
            <a:r>
              <a:rPr lang="en-US" altLang="ko-KR" sz="1800" dirty="0">
                <a:ea typeface="Gulim" panose="020B0600000101010101" charset="-127"/>
              </a:rPr>
              <a:t>AP1 and AP2 </a:t>
            </a:r>
            <a:r>
              <a:rPr lang="en-US" altLang="ko-KR" sz="1800" dirty="0" smtClean="0">
                <a:ea typeface="Gulim" panose="020B0600000101010101" charset="-127"/>
              </a:rPr>
              <a:t>operates in different channels, in same or different band. STA with </a:t>
            </a:r>
            <a:r>
              <a:rPr lang="en-US" altLang="ko-KR" sz="1800" dirty="0">
                <a:ea typeface="Gulim" panose="020B0600000101010101" charset="-127"/>
              </a:rPr>
              <a:t>dual radio </a:t>
            </a:r>
            <a:r>
              <a:rPr lang="en-US" altLang="ko-KR" sz="1800" dirty="0" smtClean="0">
                <a:ea typeface="Gulim" panose="020B0600000101010101" charset="-127"/>
              </a:rPr>
              <a:t>independently operates </a:t>
            </a:r>
            <a:r>
              <a:rPr lang="en-US" altLang="ko-KR" sz="1800" dirty="0">
                <a:ea typeface="Gulim" panose="020B0600000101010101" charset="-127"/>
              </a:rPr>
              <a:t>on </a:t>
            </a:r>
            <a:r>
              <a:rPr lang="en-US" altLang="ko-KR" sz="1800" dirty="0" smtClean="0">
                <a:ea typeface="Gulim" panose="020B0600000101010101" charset="-127"/>
              </a:rPr>
              <a:t>each channel.</a:t>
            </a:r>
            <a:endParaRPr lang="en-US" altLang="ko-KR" sz="1800" dirty="0">
              <a:ea typeface="Gulim" panose="020B0600000101010101" charset="-127"/>
            </a:endParaRPr>
          </a:p>
          <a:p>
            <a:pPr lvl="1"/>
            <a:r>
              <a:rPr lang="en-US" altLang="ko-KR" sz="1800" dirty="0" smtClean="0">
                <a:ea typeface="Gulim" panose="020B0600000101010101" charset="-127"/>
              </a:rPr>
              <a:t>Case 2:  </a:t>
            </a:r>
            <a:r>
              <a:rPr lang="en-US" altLang="ko-KR" sz="1800" dirty="0">
                <a:ea typeface="Gulim" panose="020B0600000101010101" charset="-127"/>
              </a:rPr>
              <a:t>AP1 and AP2 </a:t>
            </a:r>
            <a:r>
              <a:rPr lang="en-US" altLang="ko-KR" sz="1800" dirty="0" smtClean="0">
                <a:ea typeface="Gulim" panose="020B0600000101010101" charset="-127"/>
              </a:rPr>
              <a:t>operates in the </a:t>
            </a:r>
            <a:r>
              <a:rPr lang="en-US" altLang="ko-KR" sz="1800" dirty="0">
                <a:ea typeface="Gulim" panose="020B0600000101010101" charset="-127"/>
              </a:rPr>
              <a:t>same channel</a:t>
            </a:r>
            <a:r>
              <a:rPr lang="en-US" altLang="ko-KR" sz="1800" dirty="0" smtClean="0">
                <a:ea typeface="Gulim" panose="020B0600000101010101" charset="-127"/>
              </a:rPr>
              <a:t>. </a:t>
            </a:r>
            <a:r>
              <a:rPr lang="en-US" altLang="ko-KR" sz="1800" dirty="0">
                <a:ea typeface="Gulim" panose="020B0600000101010101" charset="-127"/>
              </a:rPr>
              <a:t>STA </a:t>
            </a:r>
            <a:r>
              <a:rPr lang="en-US" altLang="ko-KR" sz="1800" dirty="0" smtClean="0">
                <a:ea typeface="Gulim" panose="020B0600000101010101" charset="-127"/>
              </a:rPr>
              <a:t>with a </a:t>
            </a:r>
            <a:r>
              <a:rPr lang="en-US" altLang="ko-KR" sz="1800" dirty="0">
                <a:ea typeface="Gulim" panose="020B0600000101010101" charset="-127"/>
              </a:rPr>
              <a:t>single </a:t>
            </a:r>
            <a:r>
              <a:rPr lang="en-US" altLang="ko-KR" sz="1800" dirty="0" smtClean="0">
                <a:ea typeface="Gulim" panose="020B0600000101010101" charset="-127"/>
              </a:rPr>
              <a:t>radio operates in the same channel.</a:t>
            </a:r>
            <a:endParaRPr lang="en-US" altLang="ko-KR" sz="1800" dirty="0">
              <a:ea typeface="Gulim" panose="020B0600000101010101" charset="-127"/>
            </a:endParaRPr>
          </a:p>
        </p:txBody>
      </p:sp>
      <p:grpSp>
        <p:nvGrpSpPr>
          <p:cNvPr id="5" name="Group 4"/>
          <p:cNvGrpSpPr/>
          <p:nvPr/>
        </p:nvGrpSpPr>
        <p:grpSpPr>
          <a:xfrm>
            <a:off x="2771801" y="4293096"/>
            <a:ext cx="4176463" cy="2160240"/>
            <a:chOff x="2267744" y="3622133"/>
            <a:chExt cx="5115203" cy="2687187"/>
          </a:xfrm>
        </p:grpSpPr>
        <p:cxnSp>
          <p:nvCxnSpPr>
            <p:cNvPr id="6" name="AutoShape 19"/>
            <p:cNvCxnSpPr>
              <a:cxnSpLocks noChangeShapeType="1"/>
            </p:cNvCxnSpPr>
            <p:nvPr/>
          </p:nvCxnSpPr>
          <p:spPr bwMode="auto">
            <a:xfrm>
              <a:off x="3378708" y="3818865"/>
              <a:ext cx="1" cy="739407"/>
            </a:xfrm>
            <a:prstGeom prst="straightConnector1">
              <a:avLst/>
            </a:prstGeom>
            <a:noFill/>
            <a:ln w="12700">
              <a:solidFill>
                <a:srgbClr val="0000FF"/>
              </a:solidFill>
              <a:round/>
            </a:ln>
          </p:spPr>
        </p:cxnSp>
        <p:cxnSp>
          <p:nvCxnSpPr>
            <p:cNvPr id="7" name="AutoShape 19"/>
            <p:cNvCxnSpPr>
              <a:cxnSpLocks noChangeShapeType="1"/>
            </p:cNvCxnSpPr>
            <p:nvPr/>
          </p:nvCxnSpPr>
          <p:spPr bwMode="auto">
            <a:xfrm>
              <a:off x="5932869" y="3775177"/>
              <a:ext cx="15284" cy="783097"/>
            </a:xfrm>
            <a:prstGeom prst="straightConnector1">
              <a:avLst/>
            </a:prstGeom>
            <a:noFill/>
            <a:ln w="12700">
              <a:solidFill>
                <a:srgbClr val="0000FF"/>
              </a:solidFill>
              <a:round/>
            </a:ln>
          </p:spPr>
        </p:cxnSp>
        <p:sp>
          <p:nvSpPr>
            <p:cNvPr id="8" name="Freeform 205"/>
            <p:cNvSpPr>
              <a:spLocks noEditPoints="1"/>
            </p:cNvSpPr>
            <p:nvPr/>
          </p:nvSpPr>
          <p:spPr bwMode="auto">
            <a:xfrm rot="5551800">
              <a:off x="2939213" y="4855868"/>
              <a:ext cx="302733" cy="555794"/>
            </a:xfrm>
            <a:custGeom>
              <a:avLst/>
              <a:gdLst>
                <a:gd name="T0" fmla="*/ 2147483647 w 91"/>
                <a:gd name="T1" fmla="*/ 0 h 158"/>
                <a:gd name="T2" fmla="*/ 2147483647 w 91"/>
                <a:gd name="T3" fmla="*/ 2147483647 h 158"/>
                <a:gd name="T4" fmla="*/ 2147483647 w 91"/>
                <a:gd name="T5" fmla="*/ 2147483647 h 158"/>
                <a:gd name="T6" fmla="*/ 2147483647 w 91"/>
                <a:gd name="T7" fmla="*/ 2147483647 h 158"/>
                <a:gd name="T8" fmla="*/ 2147483647 w 91"/>
                <a:gd name="T9" fmla="*/ 2147483647 h 158"/>
                <a:gd name="T10" fmla="*/ 2147483647 w 91"/>
                <a:gd name="T11" fmla="*/ 2147483647 h 158"/>
                <a:gd name="T12" fmla="*/ 2147483647 w 91"/>
                <a:gd name="T13" fmla="*/ 0 h 158"/>
                <a:gd name="T14" fmla="*/ 2147483647 w 91"/>
                <a:gd name="T15" fmla="*/ 2147483647 h 158"/>
                <a:gd name="T16" fmla="*/ 0 w 91"/>
                <a:gd name="T17" fmla="*/ 2147483647 h 158"/>
                <a:gd name="T18" fmla="*/ 2147483647 w 91"/>
                <a:gd name="T19" fmla="*/ 2147483647 h 158"/>
                <a:gd name="T20" fmla="*/ 2147483647 w 91"/>
                <a:gd name="T21" fmla="*/ 2147483647 h 158"/>
                <a:gd name="T22" fmla="*/ 2147483647 w 91"/>
                <a:gd name="T23" fmla="*/ 2147483647 h 158"/>
                <a:gd name="T24" fmla="*/ 2147483647 w 91"/>
                <a:gd name="T25" fmla="*/ 2147483647 h 158"/>
                <a:gd name="T26" fmla="*/ 2147483647 w 91"/>
                <a:gd name="T27" fmla="*/ 2147483647 h 158"/>
                <a:gd name="T28" fmla="*/ 2147483647 w 91"/>
                <a:gd name="T29" fmla="*/ 2147483647 h 158"/>
                <a:gd name="T30" fmla="*/ 2147483647 w 91"/>
                <a:gd name="T31" fmla="*/ 2147483647 h 158"/>
                <a:gd name="T32" fmla="*/ 2147483647 w 91"/>
                <a:gd name="T33" fmla="*/ 2147483647 h 158"/>
                <a:gd name="T34" fmla="*/ 2147483647 w 91"/>
                <a:gd name="T35" fmla="*/ 2147483647 h 158"/>
                <a:gd name="T36" fmla="*/ 2147483647 w 91"/>
                <a:gd name="T37" fmla="*/ 2147483647 h 158"/>
                <a:gd name="T38" fmla="*/ 2147483647 w 91"/>
                <a:gd name="T39" fmla="*/ 2147483647 h 158"/>
                <a:gd name="T40" fmla="*/ 2147483647 w 91"/>
                <a:gd name="T41" fmla="*/ 2147483647 h 1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158"/>
                <a:gd name="T65" fmla="*/ 91 w 91"/>
                <a:gd name="T66" fmla="*/ 158 h 1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158">
                  <a:moveTo>
                    <a:pt x="52" y="0"/>
                  </a:moveTo>
                  <a:cubicBezTo>
                    <a:pt x="45" y="6"/>
                    <a:pt x="45" y="6"/>
                    <a:pt x="45" y="6"/>
                  </a:cubicBezTo>
                  <a:cubicBezTo>
                    <a:pt x="68" y="24"/>
                    <a:pt x="82" y="51"/>
                    <a:pt x="82" y="82"/>
                  </a:cubicBezTo>
                  <a:cubicBezTo>
                    <a:pt x="82" y="110"/>
                    <a:pt x="70" y="135"/>
                    <a:pt x="51" y="152"/>
                  </a:cubicBezTo>
                  <a:cubicBezTo>
                    <a:pt x="58" y="158"/>
                    <a:pt x="58" y="158"/>
                    <a:pt x="58" y="158"/>
                  </a:cubicBezTo>
                  <a:cubicBezTo>
                    <a:pt x="78" y="139"/>
                    <a:pt x="91" y="112"/>
                    <a:pt x="91" y="82"/>
                  </a:cubicBezTo>
                  <a:cubicBezTo>
                    <a:pt x="91" y="49"/>
                    <a:pt x="75" y="19"/>
                    <a:pt x="52" y="0"/>
                  </a:cubicBezTo>
                  <a:close/>
                  <a:moveTo>
                    <a:pt x="6" y="43"/>
                  </a:moveTo>
                  <a:cubicBezTo>
                    <a:pt x="0" y="50"/>
                    <a:pt x="0" y="50"/>
                    <a:pt x="0" y="50"/>
                  </a:cubicBezTo>
                  <a:cubicBezTo>
                    <a:pt x="12" y="55"/>
                    <a:pt x="21" y="67"/>
                    <a:pt x="21" y="82"/>
                  </a:cubicBezTo>
                  <a:cubicBezTo>
                    <a:pt x="21" y="95"/>
                    <a:pt x="13" y="106"/>
                    <a:pt x="3" y="112"/>
                  </a:cubicBezTo>
                  <a:cubicBezTo>
                    <a:pt x="10" y="118"/>
                    <a:pt x="10" y="118"/>
                    <a:pt x="10" y="118"/>
                  </a:cubicBezTo>
                  <a:cubicBezTo>
                    <a:pt x="21" y="110"/>
                    <a:pt x="29" y="97"/>
                    <a:pt x="29" y="82"/>
                  </a:cubicBezTo>
                  <a:cubicBezTo>
                    <a:pt x="29" y="65"/>
                    <a:pt x="20" y="51"/>
                    <a:pt x="6" y="43"/>
                  </a:cubicBezTo>
                  <a:close/>
                  <a:moveTo>
                    <a:pt x="28" y="22"/>
                  </a:moveTo>
                  <a:cubicBezTo>
                    <a:pt x="22" y="28"/>
                    <a:pt x="22" y="28"/>
                    <a:pt x="22" y="28"/>
                  </a:cubicBezTo>
                  <a:cubicBezTo>
                    <a:pt x="39" y="40"/>
                    <a:pt x="50" y="60"/>
                    <a:pt x="50" y="82"/>
                  </a:cubicBezTo>
                  <a:cubicBezTo>
                    <a:pt x="50" y="102"/>
                    <a:pt x="41" y="120"/>
                    <a:pt x="26" y="132"/>
                  </a:cubicBezTo>
                  <a:cubicBezTo>
                    <a:pt x="33" y="137"/>
                    <a:pt x="33" y="137"/>
                    <a:pt x="33" y="137"/>
                  </a:cubicBezTo>
                  <a:cubicBezTo>
                    <a:pt x="49" y="124"/>
                    <a:pt x="59" y="104"/>
                    <a:pt x="59" y="82"/>
                  </a:cubicBezTo>
                  <a:cubicBezTo>
                    <a:pt x="59" y="57"/>
                    <a:pt x="47" y="36"/>
                    <a:pt x="28" y="22"/>
                  </a:cubicBezTo>
                  <a:close/>
                </a:path>
              </a:pathLst>
            </a:cu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9" name="Oval 206"/>
            <p:cNvSpPr>
              <a:spLocks noChangeArrowheads="1"/>
            </p:cNvSpPr>
            <p:nvPr/>
          </p:nvSpPr>
          <p:spPr bwMode="auto">
            <a:xfrm rot="5551800">
              <a:off x="3035309" y="4879478"/>
              <a:ext cx="105873" cy="111858"/>
            </a:xfrm>
            <a:prstGeom prst="ellipse">
              <a:avLst/>
            </a:pr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10" name="Freeform 205"/>
            <p:cNvSpPr>
              <a:spLocks noEditPoints="1"/>
            </p:cNvSpPr>
            <p:nvPr/>
          </p:nvSpPr>
          <p:spPr bwMode="auto">
            <a:xfrm rot="5551800">
              <a:off x="5884321" y="4909830"/>
              <a:ext cx="302733" cy="555794"/>
            </a:xfrm>
            <a:custGeom>
              <a:avLst/>
              <a:gdLst>
                <a:gd name="T0" fmla="*/ 2147483647 w 91"/>
                <a:gd name="T1" fmla="*/ 0 h 158"/>
                <a:gd name="T2" fmla="*/ 2147483647 w 91"/>
                <a:gd name="T3" fmla="*/ 2147483647 h 158"/>
                <a:gd name="T4" fmla="*/ 2147483647 w 91"/>
                <a:gd name="T5" fmla="*/ 2147483647 h 158"/>
                <a:gd name="T6" fmla="*/ 2147483647 w 91"/>
                <a:gd name="T7" fmla="*/ 2147483647 h 158"/>
                <a:gd name="T8" fmla="*/ 2147483647 w 91"/>
                <a:gd name="T9" fmla="*/ 2147483647 h 158"/>
                <a:gd name="T10" fmla="*/ 2147483647 w 91"/>
                <a:gd name="T11" fmla="*/ 2147483647 h 158"/>
                <a:gd name="T12" fmla="*/ 2147483647 w 91"/>
                <a:gd name="T13" fmla="*/ 0 h 158"/>
                <a:gd name="T14" fmla="*/ 2147483647 w 91"/>
                <a:gd name="T15" fmla="*/ 2147483647 h 158"/>
                <a:gd name="T16" fmla="*/ 0 w 91"/>
                <a:gd name="T17" fmla="*/ 2147483647 h 158"/>
                <a:gd name="T18" fmla="*/ 2147483647 w 91"/>
                <a:gd name="T19" fmla="*/ 2147483647 h 158"/>
                <a:gd name="T20" fmla="*/ 2147483647 w 91"/>
                <a:gd name="T21" fmla="*/ 2147483647 h 158"/>
                <a:gd name="T22" fmla="*/ 2147483647 w 91"/>
                <a:gd name="T23" fmla="*/ 2147483647 h 158"/>
                <a:gd name="T24" fmla="*/ 2147483647 w 91"/>
                <a:gd name="T25" fmla="*/ 2147483647 h 158"/>
                <a:gd name="T26" fmla="*/ 2147483647 w 91"/>
                <a:gd name="T27" fmla="*/ 2147483647 h 158"/>
                <a:gd name="T28" fmla="*/ 2147483647 w 91"/>
                <a:gd name="T29" fmla="*/ 2147483647 h 158"/>
                <a:gd name="T30" fmla="*/ 2147483647 w 91"/>
                <a:gd name="T31" fmla="*/ 2147483647 h 158"/>
                <a:gd name="T32" fmla="*/ 2147483647 w 91"/>
                <a:gd name="T33" fmla="*/ 2147483647 h 158"/>
                <a:gd name="T34" fmla="*/ 2147483647 w 91"/>
                <a:gd name="T35" fmla="*/ 2147483647 h 158"/>
                <a:gd name="T36" fmla="*/ 2147483647 w 91"/>
                <a:gd name="T37" fmla="*/ 2147483647 h 158"/>
                <a:gd name="T38" fmla="*/ 2147483647 w 91"/>
                <a:gd name="T39" fmla="*/ 2147483647 h 158"/>
                <a:gd name="T40" fmla="*/ 2147483647 w 91"/>
                <a:gd name="T41" fmla="*/ 2147483647 h 1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158"/>
                <a:gd name="T65" fmla="*/ 91 w 91"/>
                <a:gd name="T66" fmla="*/ 158 h 1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158">
                  <a:moveTo>
                    <a:pt x="52" y="0"/>
                  </a:moveTo>
                  <a:cubicBezTo>
                    <a:pt x="45" y="6"/>
                    <a:pt x="45" y="6"/>
                    <a:pt x="45" y="6"/>
                  </a:cubicBezTo>
                  <a:cubicBezTo>
                    <a:pt x="68" y="24"/>
                    <a:pt x="82" y="51"/>
                    <a:pt x="82" y="82"/>
                  </a:cubicBezTo>
                  <a:cubicBezTo>
                    <a:pt x="82" y="110"/>
                    <a:pt x="70" y="135"/>
                    <a:pt x="51" y="152"/>
                  </a:cubicBezTo>
                  <a:cubicBezTo>
                    <a:pt x="58" y="158"/>
                    <a:pt x="58" y="158"/>
                    <a:pt x="58" y="158"/>
                  </a:cubicBezTo>
                  <a:cubicBezTo>
                    <a:pt x="78" y="139"/>
                    <a:pt x="91" y="112"/>
                    <a:pt x="91" y="82"/>
                  </a:cubicBezTo>
                  <a:cubicBezTo>
                    <a:pt x="91" y="49"/>
                    <a:pt x="75" y="19"/>
                    <a:pt x="52" y="0"/>
                  </a:cubicBezTo>
                  <a:close/>
                  <a:moveTo>
                    <a:pt x="6" y="43"/>
                  </a:moveTo>
                  <a:cubicBezTo>
                    <a:pt x="0" y="50"/>
                    <a:pt x="0" y="50"/>
                    <a:pt x="0" y="50"/>
                  </a:cubicBezTo>
                  <a:cubicBezTo>
                    <a:pt x="12" y="55"/>
                    <a:pt x="21" y="67"/>
                    <a:pt x="21" y="82"/>
                  </a:cubicBezTo>
                  <a:cubicBezTo>
                    <a:pt x="21" y="95"/>
                    <a:pt x="13" y="106"/>
                    <a:pt x="3" y="112"/>
                  </a:cubicBezTo>
                  <a:cubicBezTo>
                    <a:pt x="10" y="118"/>
                    <a:pt x="10" y="118"/>
                    <a:pt x="10" y="118"/>
                  </a:cubicBezTo>
                  <a:cubicBezTo>
                    <a:pt x="21" y="110"/>
                    <a:pt x="29" y="97"/>
                    <a:pt x="29" y="82"/>
                  </a:cubicBezTo>
                  <a:cubicBezTo>
                    <a:pt x="29" y="65"/>
                    <a:pt x="20" y="51"/>
                    <a:pt x="6" y="43"/>
                  </a:cubicBezTo>
                  <a:close/>
                  <a:moveTo>
                    <a:pt x="28" y="22"/>
                  </a:moveTo>
                  <a:cubicBezTo>
                    <a:pt x="22" y="28"/>
                    <a:pt x="22" y="28"/>
                    <a:pt x="22" y="28"/>
                  </a:cubicBezTo>
                  <a:cubicBezTo>
                    <a:pt x="39" y="40"/>
                    <a:pt x="50" y="60"/>
                    <a:pt x="50" y="82"/>
                  </a:cubicBezTo>
                  <a:cubicBezTo>
                    <a:pt x="50" y="102"/>
                    <a:pt x="41" y="120"/>
                    <a:pt x="26" y="132"/>
                  </a:cubicBezTo>
                  <a:cubicBezTo>
                    <a:pt x="33" y="137"/>
                    <a:pt x="33" y="137"/>
                    <a:pt x="33" y="137"/>
                  </a:cubicBezTo>
                  <a:cubicBezTo>
                    <a:pt x="49" y="124"/>
                    <a:pt x="59" y="104"/>
                    <a:pt x="59" y="82"/>
                  </a:cubicBezTo>
                  <a:cubicBezTo>
                    <a:pt x="59" y="57"/>
                    <a:pt x="47" y="36"/>
                    <a:pt x="28" y="22"/>
                  </a:cubicBezTo>
                  <a:close/>
                </a:path>
              </a:pathLst>
            </a:cu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11" name="Oval 206"/>
            <p:cNvSpPr>
              <a:spLocks noChangeArrowheads="1"/>
            </p:cNvSpPr>
            <p:nvPr/>
          </p:nvSpPr>
          <p:spPr bwMode="auto">
            <a:xfrm rot="5551800">
              <a:off x="5980417" y="4933440"/>
              <a:ext cx="105873" cy="111858"/>
            </a:xfrm>
            <a:prstGeom prst="ellipse">
              <a:avLst/>
            </a:pr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cxnSp>
          <p:nvCxnSpPr>
            <p:cNvPr id="12" name="Straight Connector 11"/>
            <p:cNvCxnSpPr/>
            <p:nvPr/>
          </p:nvCxnSpPr>
          <p:spPr>
            <a:xfrm>
              <a:off x="2267744" y="3770460"/>
              <a:ext cx="4722895" cy="0"/>
            </a:xfrm>
            <a:prstGeom prst="line">
              <a:avLst/>
            </a:prstGeom>
            <a:noFill/>
            <a:ln w="38100" cap="flat" cmpd="sng" algn="ctr">
              <a:solidFill>
                <a:srgbClr val="00A651"/>
              </a:solidFill>
              <a:prstDash val="solid"/>
            </a:ln>
            <a:effectLst/>
          </p:spPr>
        </p:cxnSp>
        <p:pic>
          <p:nvPicPr>
            <p:cNvPr id="13" name="图片 85"/>
            <p:cNvPicPr/>
            <p:nvPr/>
          </p:nvPicPr>
          <p:blipFill>
            <a:blip r:embed="rId2" cstate="email"/>
            <a:stretch>
              <a:fillRect/>
            </a:stretch>
          </p:blipFill>
          <p:spPr bwMode="auto">
            <a:xfrm>
              <a:off x="2877627" y="4300194"/>
              <a:ext cx="761864" cy="481676"/>
            </a:xfrm>
            <a:prstGeom prst="rect">
              <a:avLst/>
            </a:prstGeom>
            <a:noFill/>
            <a:ln>
              <a:noFill/>
            </a:ln>
          </p:spPr>
        </p:pic>
        <p:pic>
          <p:nvPicPr>
            <p:cNvPr id="14" name="图片 85"/>
            <p:cNvPicPr/>
            <p:nvPr/>
          </p:nvPicPr>
          <p:blipFill>
            <a:blip r:embed="rId2" cstate="email"/>
            <a:stretch>
              <a:fillRect/>
            </a:stretch>
          </p:blipFill>
          <p:spPr bwMode="auto">
            <a:xfrm>
              <a:off x="5474303" y="4447945"/>
              <a:ext cx="761864" cy="481676"/>
            </a:xfrm>
            <a:prstGeom prst="rect">
              <a:avLst/>
            </a:prstGeom>
            <a:noFill/>
            <a:ln>
              <a:noFill/>
            </a:ln>
          </p:spPr>
        </p:pic>
        <p:pic>
          <p:nvPicPr>
            <p:cNvPr id="15" name="Picture 24" descr="Apple iPhone 5 Black 32 GB Smartphone - AT&amp;T (32 GB Internal Storage, iOS 6, 4G, 8 MP Camera)"/>
            <p:cNvPicPr>
              <a:picLocks noChangeAspect="1" noChangeArrowheads="1"/>
            </p:cNvPicPr>
            <p:nvPr/>
          </p:nvPicPr>
          <p:blipFill>
            <a:blip r:embed="rId3" cstate="print"/>
            <a:srcRect/>
            <a:stretch>
              <a:fillRect/>
            </a:stretch>
          </p:blipFill>
          <p:spPr bwMode="auto">
            <a:xfrm>
              <a:off x="3786295" y="5600615"/>
              <a:ext cx="420226" cy="379697"/>
            </a:xfrm>
            <a:prstGeom prst="rect">
              <a:avLst/>
            </a:prstGeom>
            <a:noFill/>
            <a:ln w="9525">
              <a:noFill/>
              <a:miter lim="800000"/>
              <a:headEnd/>
              <a:tailEnd/>
            </a:ln>
          </p:spPr>
        </p:pic>
        <p:cxnSp>
          <p:nvCxnSpPr>
            <p:cNvPr id="16" name="Straight Arrow Connector 15"/>
            <p:cNvCxnSpPr>
              <a:stCxn id="15" idx="3"/>
            </p:cNvCxnSpPr>
            <p:nvPr/>
          </p:nvCxnSpPr>
          <p:spPr>
            <a:xfrm flipV="1">
              <a:off x="4206521" y="4965108"/>
              <a:ext cx="1247712" cy="825357"/>
            </a:xfrm>
            <a:prstGeom prst="straightConnector1">
              <a:avLst/>
            </a:prstGeom>
            <a:noFill/>
            <a:ln w="25400" cap="flat" cmpd="sng" algn="ctr">
              <a:solidFill>
                <a:srgbClr val="00A651"/>
              </a:solidFill>
              <a:prstDash val="lgDash"/>
              <a:headEnd type="arrow" w="med" len="med"/>
              <a:tailEnd type="arrow" w="med" len="med"/>
            </a:ln>
            <a:effectLst/>
          </p:spPr>
        </p:cxnSp>
        <p:sp>
          <p:nvSpPr>
            <p:cNvPr id="17" name="TextBox 16"/>
            <p:cNvSpPr txBox="1"/>
            <p:nvPr/>
          </p:nvSpPr>
          <p:spPr>
            <a:xfrm>
              <a:off x="2298792" y="4008945"/>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a:solidFill>
                    <a:srgbClr val="000000"/>
                  </a:solidFill>
                  <a:latin typeface="Calibri" panose="020F0502020204030204" pitchFamily="34" charset="0"/>
                  <a:ea typeface="宋体" panose="02010600030101010101" pitchFamily="2" charset="-122"/>
                </a:rPr>
                <a:t>AP1</a:t>
              </a:r>
            </a:p>
          </p:txBody>
        </p:sp>
        <p:sp>
          <p:nvSpPr>
            <p:cNvPr id="18" name="TextBox 17"/>
            <p:cNvSpPr txBox="1"/>
            <p:nvPr/>
          </p:nvSpPr>
          <p:spPr>
            <a:xfrm>
              <a:off x="3378709" y="5980312"/>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smtClean="0">
                  <a:solidFill>
                    <a:srgbClr val="000000"/>
                  </a:solidFill>
                  <a:latin typeface="Calibri" panose="020F0502020204030204" pitchFamily="34" charset="0"/>
                  <a:ea typeface="宋体" panose="02010600030101010101" pitchFamily="2" charset="-122"/>
                </a:rPr>
                <a:t>STA</a:t>
              </a:r>
              <a:endParaRPr kumimoji="1" lang="en-US" sz="1600" kern="0" dirty="0">
                <a:solidFill>
                  <a:srgbClr val="000000"/>
                </a:solidFill>
                <a:latin typeface="Calibri" panose="020F0502020204030204" pitchFamily="34" charset="0"/>
                <a:ea typeface="宋体" panose="02010600030101010101" pitchFamily="2" charset="-122"/>
              </a:endParaRPr>
            </a:p>
          </p:txBody>
        </p:sp>
        <p:sp>
          <p:nvSpPr>
            <p:cNvPr id="19" name="TextBox 18"/>
            <p:cNvSpPr txBox="1"/>
            <p:nvPr/>
          </p:nvSpPr>
          <p:spPr>
            <a:xfrm>
              <a:off x="5508106" y="3967970"/>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a:solidFill>
                    <a:srgbClr val="000000"/>
                  </a:solidFill>
                  <a:latin typeface="Calibri" panose="020F0502020204030204" pitchFamily="34" charset="0"/>
                  <a:ea typeface="宋体" panose="02010600030101010101" pitchFamily="2" charset="-122"/>
                </a:rPr>
                <a:t>AP2</a:t>
              </a:r>
            </a:p>
          </p:txBody>
        </p:sp>
        <p:cxnSp>
          <p:nvCxnSpPr>
            <p:cNvPr id="20" name="Straight Arrow Connector 19"/>
            <p:cNvCxnSpPr/>
            <p:nvPr/>
          </p:nvCxnSpPr>
          <p:spPr>
            <a:xfrm flipH="1" flipV="1">
              <a:off x="3291263" y="4970824"/>
              <a:ext cx="495032" cy="743388"/>
            </a:xfrm>
            <a:prstGeom prst="straightConnector1">
              <a:avLst/>
            </a:prstGeom>
            <a:noFill/>
            <a:ln w="25400" cap="flat" cmpd="sng" algn="ctr">
              <a:solidFill>
                <a:srgbClr val="00A651"/>
              </a:solidFill>
              <a:prstDash val="lgDash"/>
              <a:headEnd type="arrow" w="med" len="med"/>
              <a:tailEnd type="arrow" w="med" len="med"/>
            </a:ln>
            <a:effectLst/>
          </p:spPr>
        </p:cxnSp>
        <p:sp>
          <p:nvSpPr>
            <p:cNvPr id="21" name="Oval 1"/>
            <p:cNvSpPr>
              <a:spLocks noChangeArrowheads="1"/>
            </p:cNvSpPr>
            <p:nvPr/>
          </p:nvSpPr>
          <p:spPr bwMode="auto">
            <a:xfrm>
              <a:off x="2298535" y="4299645"/>
              <a:ext cx="4144963" cy="1844675"/>
            </a:xfrm>
            <a:prstGeom prst="ellipse">
              <a:avLst/>
            </a:prstGeom>
            <a:noFill/>
            <a:ln w="12700" algn="ctr">
              <a:solidFill>
                <a:schemeClr val="tx1"/>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endParaRPr lang="en-US" altLang="en-US" sz="1100"/>
            </a:p>
          </p:txBody>
        </p:sp>
        <p:pic>
          <p:nvPicPr>
            <p:cNvPr id="22" name="Picture 21"/>
            <p:cNvPicPr>
              <a:picLocks noChangeAspect="1"/>
            </p:cNvPicPr>
            <p:nvPr/>
          </p:nvPicPr>
          <p:blipFill>
            <a:blip r:embed="rId4"/>
            <a:stretch>
              <a:fillRect/>
            </a:stretch>
          </p:blipFill>
          <p:spPr>
            <a:xfrm>
              <a:off x="6885562" y="3622133"/>
              <a:ext cx="323116" cy="310923"/>
            </a:xfrm>
            <a:prstGeom prst="rect">
              <a:avLst/>
            </a:prstGeom>
          </p:spPr>
        </p:pic>
        <p:sp>
          <p:nvSpPr>
            <p:cNvPr id="23" name="TextBox 22"/>
            <p:cNvSpPr txBox="1"/>
            <p:nvPr/>
          </p:nvSpPr>
          <p:spPr>
            <a:xfrm>
              <a:off x="6630599" y="3933056"/>
              <a:ext cx="752348" cy="290700"/>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smtClean="0">
                  <a:solidFill>
                    <a:srgbClr val="000000"/>
                  </a:solidFill>
                  <a:latin typeface="Calibri" panose="020F0502020204030204" pitchFamily="34" charset="0"/>
                  <a:ea typeface="宋体" panose="02010600030101010101" pitchFamily="2" charset="-122"/>
                </a:rPr>
                <a:t>GW</a:t>
              </a:r>
              <a:endParaRPr kumimoji="1" lang="en-US" sz="1600" kern="0" dirty="0">
                <a:solidFill>
                  <a:srgbClr val="000000"/>
                </a:solidFill>
                <a:latin typeface="Calibri" panose="020F0502020204030204" pitchFamily="34" charset="0"/>
                <a:ea typeface="宋体" panose="02010600030101010101" pitchFamily="2" charset="-122"/>
              </a:endParaRPr>
            </a:p>
          </p:txBody>
        </p:sp>
      </p:grpSp>
      <p:sp>
        <p:nvSpPr>
          <p:cNvPr id="24" name="Slide Number Placeholder 23"/>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25" name="Footer Placeholder 2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Reliability  </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799"/>
            <a:ext cx="7990656" cy="4752529"/>
          </a:xfrm>
        </p:spPr>
        <p:txBody>
          <a:bodyPr/>
          <a:lstStyle/>
          <a:p>
            <a:r>
              <a:rPr lang="en-US" altLang="ko-KR" dirty="0" smtClean="0">
                <a:ea typeface="Gulim" panose="020B0600000101010101" charset="-127"/>
              </a:rPr>
              <a:t>Potential Reliability Enhancement with </a:t>
            </a:r>
            <a:r>
              <a:rPr lang="en-US" altLang="ko-KR" dirty="0">
                <a:ea typeface="Gulim" panose="020B0600000101010101" charset="-127"/>
              </a:rPr>
              <a:t>M-AP in </a:t>
            </a:r>
            <a:r>
              <a:rPr lang="en-US" altLang="ko-KR" dirty="0" smtClean="0">
                <a:ea typeface="Gulim" panose="020B0600000101010101" charset="-127"/>
              </a:rPr>
              <a:t>M-CH</a:t>
            </a:r>
          </a:p>
          <a:p>
            <a:pPr lvl="1"/>
            <a:r>
              <a:rPr lang="en-US" altLang="ko-KR" sz="1800" dirty="0" smtClean="0">
                <a:ea typeface="Gulim" panose="020B0600000101010101" charset="-127"/>
              </a:rPr>
              <a:t>EHT may leverage the duplicated transmissions over multi-channels from coordinated multi-AP to improve the transmission reliability.  </a:t>
            </a:r>
          </a:p>
          <a:p>
            <a:pPr lvl="1"/>
            <a:endParaRPr lang="en-US" altLang="ko-KR" sz="1800" dirty="0" smtClean="0">
              <a:ea typeface="Gulim" panose="020B0600000101010101" charset="-127"/>
            </a:endParaRPr>
          </a:p>
          <a:p>
            <a:pPr lvl="1"/>
            <a:r>
              <a:rPr lang="en-US" altLang="ko-KR" sz="1800" dirty="0" smtClean="0">
                <a:ea typeface="Gulim" panose="020B0600000101010101" charset="-127"/>
              </a:rPr>
              <a:t>MAC enhancement in case 1: </a:t>
            </a:r>
            <a:endParaRPr lang="en-US" altLang="ko-KR" sz="1800" dirty="0">
              <a:ea typeface="Gulim" panose="020B0600000101010101" charset="-127"/>
            </a:endParaRPr>
          </a:p>
          <a:p>
            <a:pPr lvl="2"/>
            <a:r>
              <a:rPr lang="en-US" altLang="ko-KR" sz="1600" dirty="0" smtClean="0">
                <a:ea typeface="Gulim" panose="020B0600000101010101" charset="-127"/>
              </a:rPr>
              <a:t>AP1 and AP2 may operate independently, and transmit </a:t>
            </a:r>
            <a:r>
              <a:rPr lang="en-US" altLang="ko-KR" sz="1600" dirty="0">
                <a:ea typeface="Gulim" panose="020B0600000101010101" charset="-127"/>
              </a:rPr>
              <a:t>the same </a:t>
            </a:r>
            <a:r>
              <a:rPr lang="en-US" altLang="ko-KR" sz="1600" dirty="0" smtClean="0">
                <a:ea typeface="Gulim" panose="020B0600000101010101" charset="-127"/>
              </a:rPr>
              <a:t>MSDU on different channels. </a:t>
            </a:r>
          </a:p>
          <a:p>
            <a:pPr lvl="2"/>
            <a:r>
              <a:rPr lang="en-US" altLang="ko-KR" sz="1600" dirty="0" smtClean="0">
                <a:ea typeface="Gulim" panose="020B0600000101010101" charset="-127"/>
              </a:rPr>
              <a:t>The STA may perform MAC layer selection for the best MSDU among the received transmissions sent by AP1 and AP2.   </a:t>
            </a:r>
          </a:p>
          <a:p>
            <a:pPr lvl="2"/>
            <a:endParaRPr lang="en-US" altLang="ko-KR" sz="1600" dirty="0" smtClean="0">
              <a:ea typeface="Gulim" panose="020B0600000101010101" charset="-127"/>
            </a:endParaRPr>
          </a:p>
          <a:p>
            <a:pPr lvl="1"/>
            <a:r>
              <a:rPr lang="en-US" altLang="ko-KR" sz="1800" dirty="0" smtClean="0">
                <a:ea typeface="Gulim" panose="020B0600000101010101" charset="-127"/>
              </a:rPr>
              <a:t>PHY/MAC enhancement for case 2</a:t>
            </a:r>
            <a:r>
              <a:rPr lang="en-US" altLang="ko-KR" sz="1800" dirty="0">
                <a:ea typeface="Gulim" panose="020B0600000101010101" charset="-127"/>
              </a:rPr>
              <a:t>:  </a:t>
            </a:r>
          </a:p>
          <a:p>
            <a:pPr lvl="2"/>
            <a:r>
              <a:rPr lang="en-US" altLang="ko-KR" sz="1600" dirty="0" smtClean="0">
                <a:ea typeface="Gulim" panose="020B0600000101010101" charset="-127"/>
              </a:rPr>
              <a:t>AP1 and AP2 need the timing synchronization</a:t>
            </a:r>
          </a:p>
          <a:p>
            <a:pPr lvl="2">
              <a:buFont typeface="Arial" panose="020B0604020202020204" pitchFamily="34" charset="0"/>
              <a:buChar char="•"/>
            </a:pPr>
            <a:r>
              <a:rPr lang="en-US" altLang="ko-KR" sz="1600" dirty="0" smtClean="0">
                <a:ea typeface="Gulim" panose="020B0600000101010101" charset="-127"/>
              </a:rPr>
              <a:t>Based on the receiving condition, the STA points to the best AP. Either AP1 or AP2 transmit a PPDU according to the STA selection. Or</a:t>
            </a:r>
          </a:p>
          <a:p>
            <a:pPr lvl="2">
              <a:buFont typeface="Arial" panose="020B0604020202020204" pitchFamily="34" charset="0"/>
              <a:buChar char="•"/>
            </a:pPr>
            <a:r>
              <a:rPr lang="en-US" altLang="ko-KR" sz="1600" dirty="0" smtClean="0">
                <a:ea typeface="Gulim" panose="020B0600000101010101" charset="-127"/>
              </a:rPr>
              <a:t>Both AP1 and AP2 may transmit the same PPDU on the same channel.  The STA can performs the maximum ratio combining on the received PPDUs. </a:t>
            </a:r>
            <a:endParaRPr lang="en-US" altLang="ko-KR" sz="1400"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solidFill>
                  <a:schemeClr val="tx1"/>
                </a:solidFill>
                <a:ea typeface="Gulim" panose="020B0600000101010101" charset="-127"/>
              </a:rPr>
              <a:t>Multi-AP Coordination – Timing Sync</a:t>
            </a:r>
            <a:endParaRPr lang="en-US" altLang="ko-KR" dirty="0">
              <a:solidFill>
                <a:schemeClr val="tx1"/>
              </a:solidFill>
              <a:ea typeface="Gulim" panose="020B0600000101010101" charset="-127"/>
            </a:endParaRPr>
          </a:p>
        </p:txBody>
      </p:sp>
      <p:sp>
        <p:nvSpPr>
          <p:cNvPr id="3" name="内容占位符 2"/>
          <p:cNvSpPr>
            <a:spLocks noGrp="1"/>
          </p:cNvSpPr>
          <p:nvPr>
            <p:ph idx="1"/>
          </p:nvPr>
        </p:nvSpPr>
        <p:spPr>
          <a:xfrm>
            <a:off x="685800" y="1752600"/>
            <a:ext cx="7918648" cy="4556720"/>
          </a:xfrm>
        </p:spPr>
        <p:txBody>
          <a:bodyPr/>
          <a:lstStyle/>
          <a:p>
            <a:r>
              <a:rPr lang="en-US" altLang="ko-KR" dirty="0" smtClean="0">
                <a:ea typeface="Gulim" panose="020B0600000101010101" charset="-127"/>
              </a:rPr>
              <a:t>Timing Synchronization</a:t>
            </a:r>
          </a:p>
          <a:p>
            <a:pPr lvl="1"/>
            <a:r>
              <a:rPr lang="en-US" altLang="zh-CN" dirty="0" smtClean="0">
                <a:ea typeface="Gulim" panose="020B0600000101010101" charset="-127"/>
              </a:rPr>
              <a:t>The current 802.11 specification is an asynchronous transmission protocol. </a:t>
            </a:r>
          </a:p>
          <a:p>
            <a:pPr lvl="1"/>
            <a:r>
              <a:rPr lang="en-US" altLang="zh-CN" dirty="0" smtClean="0">
                <a:ea typeface="Gulim" panose="020B0600000101010101" charset="-127"/>
              </a:rPr>
              <a:t>In </a:t>
            </a:r>
            <a:r>
              <a:rPr lang="en-US" altLang="zh-CN" dirty="0">
                <a:ea typeface="Gulim" panose="020B0600000101010101" charset="-127"/>
              </a:rPr>
              <a:t>distributed </a:t>
            </a:r>
            <a:r>
              <a:rPr lang="en-US" altLang="zh-CN" dirty="0" smtClean="0">
                <a:ea typeface="Gulim" panose="020B0600000101010101" charset="-127"/>
              </a:rPr>
              <a:t>multi-AP, EHT may need to consider whether or not it is necessary to use the synchronized transmission among distributed multi-AP:</a:t>
            </a:r>
          </a:p>
          <a:p>
            <a:pPr lvl="2"/>
            <a:r>
              <a:rPr lang="en-US" altLang="zh-CN" sz="2000" dirty="0" smtClean="0">
                <a:ea typeface="Gulim" panose="020B0600000101010101" charset="-127"/>
              </a:rPr>
              <a:t>Pros: In the synchronized transmission protocol, multiple transmissions from different APs would be easy to align up and reduce the interference among the transmissions.</a:t>
            </a:r>
          </a:p>
          <a:p>
            <a:pPr lvl="2"/>
            <a:r>
              <a:rPr lang="en-US" altLang="zh-CN" sz="2000" dirty="0" smtClean="0">
                <a:ea typeface="Gulim" panose="020B0600000101010101" charset="-127"/>
              </a:rPr>
              <a:t>Cons:  It is not flexible for transmission from un-managed APs.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Timing Sync</a:t>
            </a:r>
            <a:endParaRPr lang="en-US" altLang="ko-KR" dirty="0">
              <a:solidFill>
                <a:schemeClr val="tx1"/>
              </a:solidFill>
              <a:ea typeface="Gulim" panose="020B0600000101010101" charset="-127"/>
            </a:endParaRPr>
          </a:p>
        </p:txBody>
      </p:sp>
      <p:sp>
        <p:nvSpPr>
          <p:cNvPr id="3" name="内容占位符 2"/>
          <p:cNvSpPr>
            <a:spLocks noGrp="1"/>
          </p:cNvSpPr>
          <p:nvPr>
            <p:ph idx="1"/>
          </p:nvPr>
        </p:nvSpPr>
        <p:spPr>
          <a:xfrm>
            <a:off x="685800" y="1752599"/>
            <a:ext cx="7918648" cy="4722813"/>
          </a:xfrm>
        </p:spPr>
        <p:txBody>
          <a:bodyPr/>
          <a:lstStyle/>
          <a:p>
            <a:r>
              <a:rPr lang="en-US" altLang="ko-KR" dirty="0" smtClean="0">
                <a:ea typeface="Gulim" panose="020B0600000101010101" charset="-127"/>
              </a:rPr>
              <a:t>Potential Enhancement for Timing Synchronization</a:t>
            </a:r>
          </a:p>
          <a:p>
            <a:pPr lvl="1"/>
            <a:r>
              <a:rPr lang="en-US" altLang="zh-CN" dirty="0" smtClean="0">
                <a:ea typeface="Gulim" panose="020B0600000101010101" charset="-127"/>
              </a:rPr>
              <a:t>GPS based timing synchronization</a:t>
            </a:r>
          </a:p>
          <a:p>
            <a:pPr lvl="2"/>
            <a:r>
              <a:rPr lang="en-US" altLang="zh-CN" dirty="0" smtClean="0">
                <a:ea typeface="Gulim" panose="020B0600000101010101" charset="-127"/>
              </a:rPr>
              <a:t>In distributed multi-AP, GPS signals may not be always available especially in the indoor scenario. Therefore multi EHT APs might not rely on the GPS for timing synchronization.</a:t>
            </a:r>
          </a:p>
          <a:p>
            <a:pPr lvl="1"/>
            <a:r>
              <a:rPr lang="en-US" altLang="zh-CN" sz="2200" dirty="0" smtClean="0">
                <a:ea typeface="Gulim" panose="020B0600000101010101" charset="-127"/>
              </a:rPr>
              <a:t>NTP based timing synchronization</a:t>
            </a:r>
          </a:p>
          <a:p>
            <a:pPr lvl="2"/>
            <a:r>
              <a:rPr lang="en-US" altLang="zh-CN" dirty="0" smtClean="0">
                <a:ea typeface="Gulim" panose="020B0600000101010101" charset="-127"/>
              </a:rPr>
              <a:t>In the multi-AP, all </a:t>
            </a:r>
            <a:r>
              <a:rPr lang="en-US" altLang="zh-CN" dirty="0">
                <a:ea typeface="Gulim" panose="020B0600000101010101" charset="-127"/>
              </a:rPr>
              <a:t>the managed APs </a:t>
            </a:r>
            <a:r>
              <a:rPr lang="en-US" altLang="zh-CN" dirty="0" smtClean="0">
                <a:ea typeface="Gulim" panose="020B0600000101010101" charset="-127"/>
              </a:rPr>
              <a:t>may be synchronized </a:t>
            </a:r>
            <a:r>
              <a:rPr lang="en-US" altLang="zh-CN" dirty="0">
                <a:ea typeface="Gulim" panose="020B0600000101010101" charset="-127"/>
              </a:rPr>
              <a:t>via IEEE1588 and/or NTP over wired networks, or in other </a:t>
            </a:r>
            <a:r>
              <a:rPr lang="en-US" altLang="zh-CN" dirty="0" smtClean="0">
                <a:ea typeface="Gulim" panose="020B0600000101010101" charset="-127"/>
              </a:rPr>
              <a:t>ways.</a:t>
            </a:r>
          </a:p>
          <a:p>
            <a:pPr lvl="2"/>
            <a:r>
              <a:rPr lang="en-US" altLang="zh-CN" dirty="0" smtClean="0">
                <a:ea typeface="Gulim" panose="020B0600000101010101" charset="-127"/>
              </a:rPr>
              <a:t>EHT may need to further study whether the resolution of timing synchronization can meet the requirement.  </a:t>
            </a:r>
            <a:endParaRPr lang="en-US" altLang="zh-CN" dirty="0">
              <a:ea typeface="Gulim" panose="020B0600000101010101" charset="-127"/>
            </a:endParaRPr>
          </a:p>
          <a:p>
            <a:pPr lvl="1"/>
            <a:r>
              <a:rPr lang="en-US" altLang="zh-CN" sz="2200" dirty="0" smtClean="0">
                <a:ea typeface="Gulim" panose="020B0600000101010101" charset="-127"/>
              </a:rPr>
              <a:t>Timing synchronization with STA</a:t>
            </a:r>
          </a:p>
          <a:p>
            <a:pPr lvl="2"/>
            <a:r>
              <a:rPr lang="en-US" altLang="zh-CN" dirty="0">
                <a:ea typeface="Gulim" panose="020B0600000101010101" charset="-127"/>
              </a:rPr>
              <a:t>EHT may </a:t>
            </a:r>
            <a:r>
              <a:rPr lang="en-US" altLang="zh-CN" dirty="0" smtClean="0">
                <a:ea typeface="Gulim" panose="020B0600000101010101" charset="-127"/>
              </a:rPr>
              <a:t>use a beacon frame to carry the synchronized timing </a:t>
            </a:r>
            <a:r>
              <a:rPr lang="en-US" altLang="zh-CN" dirty="0">
                <a:ea typeface="Gulim" panose="020B0600000101010101" charset="-127"/>
              </a:rPr>
              <a:t>information </a:t>
            </a:r>
            <a:r>
              <a:rPr lang="en-US" altLang="zh-CN" dirty="0" smtClean="0">
                <a:ea typeface="Gulim" panose="020B0600000101010101" charset="-127"/>
              </a:rPr>
              <a:t>to stations in the Multi-AP coverage area.</a:t>
            </a:r>
            <a:endParaRPr lang="en-US" altLang="zh-CN" dirty="0">
              <a:ea typeface="Gulim" panose="020B0600000101010101" charset="-127"/>
            </a:endParaRPr>
          </a:p>
          <a:p>
            <a:pPr lvl="2"/>
            <a:r>
              <a:rPr lang="en-US" altLang="zh-CN" dirty="0">
                <a:ea typeface="Gulim" panose="020B0600000101010101" charset="-127"/>
              </a:rPr>
              <a:t>A STA may use IEEE802.11 FMT for the timing </a:t>
            </a:r>
            <a:r>
              <a:rPr lang="en-US" altLang="zh-CN" dirty="0" smtClean="0">
                <a:ea typeface="Gulim" panose="020B0600000101010101" charset="-127"/>
              </a:rPr>
              <a:t>adjustment, if needed. </a:t>
            </a:r>
            <a:endParaRPr lang="en-US" altLang="zh-CN"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16</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Throughput</a:t>
            </a:r>
            <a:endParaRPr lang="en-US" altLang="ko-KR" dirty="0">
              <a:ea typeface="Gulim" panose="020B0600000101010101" charset="-127"/>
            </a:endParaRPr>
          </a:p>
        </p:txBody>
      </p:sp>
      <p:sp>
        <p:nvSpPr>
          <p:cNvPr id="3" name="内容占位符 2"/>
          <p:cNvSpPr>
            <a:spLocks noGrp="1"/>
          </p:cNvSpPr>
          <p:nvPr>
            <p:ph idx="1"/>
          </p:nvPr>
        </p:nvSpPr>
        <p:spPr>
          <a:xfrm>
            <a:off x="666368" y="1649316"/>
            <a:ext cx="7772400" cy="3435868"/>
          </a:xfrm>
        </p:spPr>
        <p:txBody>
          <a:bodyPr/>
          <a:lstStyle/>
          <a:p>
            <a:r>
              <a:rPr lang="en-US" altLang="ko-KR" dirty="0" smtClean="0">
                <a:ea typeface="Gulim" panose="020B0600000101010101" charset="-127"/>
              </a:rPr>
              <a:t>Potential Throughput Improvement with Multi-AP</a:t>
            </a:r>
            <a:endParaRPr lang="en-US" altLang="ko-KR" dirty="0">
              <a:ea typeface="Gulim" panose="020B0600000101010101" charset="-127"/>
            </a:endParaRPr>
          </a:p>
          <a:p>
            <a:pPr lvl="1"/>
            <a:r>
              <a:rPr lang="en-US" altLang="ko-KR" dirty="0" smtClean="0">
                <a:ea typeface="Gulim" panose="020B0600000101010101" charset="-127"/>
              </a:rPr>
              <a:t>Coordinated Multi-AP MU-MIMO or MU-BF   </a:t>
            </a:r>
          </a:p>
          <a:p>
            <a:pPr lvl="2"/>
            <a:r>
              <a:rPr lang="en-US" altLang="ko-KR" dirty="0" smtClean="0">
                <a:ea typeface="Gulim" panose="020B0600000101010101" charset="-127"/>
              </a:rPr>
              <a:t>[6] summarizes proposals of improving transmission efficiency via coordinating multi-AP in MU-MINO and MU-BF operations.</a:t>
            </a:r>
          </a:p>
          <a:p>
            <a:pPr lvl="2"/>
            <a:r>
              <a:rPr lang="en-US" altLang="ko-KR" dirty="0" smtClean="0">
                <a:ea typeface="Gulim" panose="020B0600000101010101" charset="-127"/>
              </a:rPr>
              <a:t>This feature will take the advantages of coordinated multi-AP to schedule MU-MIMO transmissions from distributed APs to improve the transmission throughput.</a:t>
            </a:r>
          </a:p>
          <a:p>
            <a:pPr lvl="2"/>
            <a:r>
              <a:rPr lang="en-US" altLang="ko-KR" dirty="0" smtClean="0">
                <a:ea typeface="Gulim" panose="020B0600000101010101" charset="-127"/>
              </a:rPr>
              <a:t>Pointing null beams </a:t>
            </a:r>
            <a:r>
              <a:rPr lang="en-US" altLang="ko-KR" dirty="0">
                <a:ea typeface="Gulim" panose="020B0600000101010101" charset="-127"/>
              </a:rPr>
              <a:t>in the spatial domain </a:t>
            </a:r>
            <a:r>
              <a:rPr lang="en-US" altLang="ko-KR" dirty="0" smtClean="0">
                <a:ea typeface="Gulim" panose="020B0600000101010101" charset="-127"/>
              </a:rPr>
              <a:t>to neighbor STAs via coordinating multi-AP operation would reduce the interference to those STAs so as to improve their throughput. </a:t>
            </a:r>
          </a:p>
          <a:p>
            <a:pPr marL="1200150" lvl="3" indent="0">
              <a:buNone/>
            </a:pPr>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17</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Summary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587997"/>
          </a:xfrm>
        </p:spPr>
        <p:txBody>
          <a:bodyPr/>
          <a:lstStyle/>
          <a:p>
            <a:r>
              <a:rPr lang="en-US" altLang="ko-KR" b="0" dirty="0" smtClean="0">
                <a:ea typeface="Gulim" panose="020B0600000101010101" charset="-127"/>
              </a:rPr>
              <a:t>EHT Considerations </a:t>
            </a:r>
          </a:p>
          <a:p>
            <a:pPr lvl="1"/>
            <a:r>
              <a:rPr lang="en-US" altLang="ko-KR" b="0" dirty="0" smtClean="0">
                <a:ea typeface="Gulim" panose="020B0600000101010101" charset="-127"/>
              </a:rPr>
              <a:t>combining long term goal and short term plan</a:t>
            </a:r>
          </a:p>
          <a:p>
            <a:pPr lvl="1"/>
            <a:r>
              <a:rPr lang="en-US" altLang="ko-KR" b="0" dirty="0" smtClean="0">
                <a:ea typeface="Gulim" panose="020B0600000101010101" charset="-127"/>
              </a:rPr>
              <a:t>backward compatibility </a:t>
            </a:r>
          </a:p>
          <a:p>
            <a:r>
              <a:rPr lang="en-US" altLang="ko-KR" b="0" dirty="0" smtClean="0">
                <a:ea typeface="Gulim" panose="020B0600000101010101" charset="-127"/>
              </a:rPr>
              <a:t>EHT Potential </a:t>
            </a:r>
            <a:r>
              <a:rPr lang="en-US" altLang="ko-KR" b="0" dirty="0">
                <a:ea typeface="Gulim" panose="020B0600000101010101" charset="-127"/>
              </a:rPr>
              <a:t>Enhancement Areas </a:t>
            </a:r>
          </a:p>
          <a:p>
            <a:pPr lvl="1"/>
            <a:r>
              <a:rPr lang="en-US" altLang="ko-KR" dirty="0" smtClean="0">
                <a:ea typeface="Gulim" panose="020B0600000101010101" charset="-127"/>
              </a:rPr>
              <a:t>Channel discovery in Multi-Band operation </a:t>
            </a:r>
          </a:p>
          <a:p>
            <a:pPr lvl="1"/>
            <a:r>
              <a:rPr lang="en-US" altLang="ko-KR" dirty="0" smtClean="0">
                <a:ea typeface="Gulim" panose="020B0600000101010101" charset="-127"/>
              </a:rPr>
              <a:t>Multi-AP coordination in Multi-Band</a:t>
            </a:r>
          </a:p>
          <a:p>
            <a:pPr lvl="2"/>
            <a:r>
              <a:rPr lang="en-US" altLang="ko-KR" sz="2000" dirty="0" smtClean="0">
                <a:ea typeface="Gulim" panose="020B0600000101010101" charset="-127"/>
              </a:rPr>
              <a:t>Access </a:t>
            </a:r>
            <a:r>
              <a:rPr lang="en-US" altLang="ko-KR" sz="2000" dirty="0">
                <a:ea typeface="Gulim" panose="020B0600000101010101" charset="-127"/>
              </a:rPr>
              <a:t>efficiency </a:t>
            </a:r>
            <a:r>
              <a:rPr lang="en-US" altLang="ko-KR" sz="2000" dirty="0" smtClean="0">
                <a:ea typeface="Gulim" panose="020B0600000101010101" charset="-127"/>
              </a:rPr>
              <a:t>improvement</a:t>
            </a:r>
            <a:endParaRPr lang="en-US" altLang="ko-KR" sz="2000" dirty="0">
              <a:ea typeface="Gulim" panose="020B0600000101010101" charset="-127"/>
            </a:endParaRPr>
          </a:p>
          <a:p>
            <a:pPr lvl="2"/>
            <a:r>
              <a:rPr lang="en-US" altLang="ko-KR" sz="2000" dirty="0">
                <a:ea typeface="Gulim" panose="020B0600000101010101" charset="-127"/>
              </a:rPr>
              <a:t>R</a:t>
            </a:r>
            <a:r>
              <a:rPr lang="en-US" altLang="ko-KR" sz="2000" dirty="0" smtClean="0">
                <a:ea typeface="Gulim" panose="020B0600000101010101" charset="-127"/>
              </a:rPr>
              <a:t>eliability </a:t>
            </a:r>
            <a:r>
              <a:rPr lang="en-US" altLang="ko-KR" sz="2000" dirty="0">
                <a:ea typeface="Gulim" panose="020B0600000101010101" charset="-127"/>
              </a:rPr>
              <a:t>improvement through </a:t>
            </a:r>
            <a:r>
              <a:rPr lang="en-US" altLang="ko-KR" sz="2000" dirty="0" smtClean="0">
                <a:ea typeface="Gulim" panose="020B0600000101010101" charset="-127"/>
              </a:rPr>
              <a:t>coordinating multi-AP in multi-band</a:t>
            </a:r>
          </a:p>
          <a:p>
            <a:pPr lvl="2"/>
            <a:r>
              <a:rPr lang="en-US" altLang="ko-KR" sz="2000" dirty="0">
                <a:ea typeface="Gulim" panose="020B0600000101010101" charset="-127"/>
              </a:rPr>
              <a:t>Timing synchronization in </a:t>
            </a:r>
            <a:r>
              <a:rPr lang="en-US" altLang="ko-KR" sz="2000" dirty="0" smtClean="0">
                <a:ea typeface="Gulim" panose="020B0600000101010101" charset="-127"/>
              </a:rPr>
              <a:t>coordinated multi-AP </a:t>
            </a:r>
            <a:endParaRPr lang="en-US" altLang="ko-KR" sz="2000" dirty="0">
              <a:ea typeface="Gulim" panose="020B0600000101010101" charset="-127"/>
            </a:endParaRPr>
          </a:p>
          <a:p>
            <a:pPr lvl="2"/>
            <a:r>
              <a:rPr lang="en-US" altLang="ko-KR" sz="2000" dirty="0">
                <a:ea typeface="Gulim" panose="020B0600000101010101" charset="-127"/>
              </a:rPr>
              <a:t>Throughput improvement through </a:t>
            </a:r>
            <a:r>
              <a:rPr lang="en-US" altLang="ko-KR" sz="2000" dirty="0" smtClean="0">
                <a:ea typeface="Gulim" panose="020B0600000101010101" charset="-127"/>
              </a:rPr>
              <a:t>multi-AP </a:t>
            </a:r>
            <a:r>
              <a:rPr lang="en-US" altLang="ko-KR" sz="2000" dirty="0">
                <a:ea typeface="Gulim" panose="020B0600000101010101" charset="-127"/>
              </a:rPr>
              <a:t>coordination </a:t>
            </a:r>
            <a:r>
              <a:rPr lang="en-US" altLang="ko-KR" sz="2000" dirty="0" smtClean="0">
                <a:ea typeface="Gulim" panose="020B0600000101010101" charset="-127"/>
              </a:rPr>
              <a:t> </a:t>
            </a:r>
          </a:p>
          <a:p>
            <a:pPr marL="1200150" lvl="3" indent="0">
              <a:buNone/>
            </a:pPr>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18</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a:buFont typeface="+mj-lt"/>
              <a:buAutoNum type="arabicPeriod"/>
            </a:pPr>
            <a:r>
              <a:rPr lang="en-US" altLang="ko-KR" sz="1800" b="0" dirty="0" smtClean="0">
                <a:ea typeface="Gulim" panose="020B0600000101010101" charset="-127"/>
              </a:rPr>
              <a:t>FCC NPRM FCC-CIRC 1810-01, Oct 2018</a:t>
            </a:r>
          </a:p>
          <a:p>
            <a:pPr>
              <a:buFont typeface="+mj-lt"/>
              <a:buAutoNum type="arabicPeriod"/>
            </a:pPr>
            <a:r>
              <a:rPr lang="en-US" altLang="ko-KR" sz="1800" b="0" dirty="0">
                <a:ea typeface="Gulim" panose="020B0600000101010101" charset="-127"/>
              </a:rPr>
              <a:t>ETSI TR 103 524 System Reference </a:t>
            </a:r>
            <a:r>
              <a:rPr lang="en-US" altLang="ko-KR" sz="1800" b="0" dirty="0" smtClean="0">
                <a:ea typeface="Gulim" panose="020B0600000101010101" charset="-127"/>
              </a:rPr>
              <a:t>document, Wireless </a:t>
            </a:r>
            <a:r>
              <a:rPr lang="en-US" altLang="ko-KR" sz="1800" b="0" dirty="0">
                <a:ea typeface="Gulim" panose="020B0600000101010101" charset="-127"/>
              </a:rPr>
              <a:t>Access Systems including Radio Local Area Networks (WAS/RLANs) in the band 5 925 MHz to 6 725 </a:t>
            </a:r>
            <a:r>
              <a:rPr lang="en-US" altLang="ko-KR" sz="1800" b="0" dirty="0" smtClean="0">
                <a:ea typeface="Gulim" panose="020B0600000101010101" charset="-127"/>
              </a:rPr>
              <a:t>MHz (draft)</a:t>
            </a:r>
          </a:p>
          <a:p>
            <a:pPr>
              <a:buFont typeface="+mj-lt"/>
              <a:buAutoNum type="arabicPeriod"/>
            </a:pPr>
            <a:r>
              <a:rPr lang="en-US" altLang="ko-KR" sz="1800" b="0" dirty="0" smtClean="0">
                <a:ea typeface="Gulim" panose="020B0600000101010101" charset="-127"/>
              </a:rPr>
              <a:t>ETSI BRAN TR 103 631 </a:t>
            </a:r>
            <a:r>
              <a:rPr lang="en-US" altLang="ko-KR" sz="1800" b="0" dirty="0">
                <a:ea typeface="Gulim" panose="020B0600000101010101" charset="-127"/>
              </a:rPr>
              <a:t>Technical Report Wireless access systems including radio local area networks (WAS/RLANs) in the band 6 725 MHz to 7 125 </a:t>
            </a:r>
            <a:r>
              <a:rPr lang="en-US" altLang="ko-KR" sz="1800" b="0" dirty="0" smtClean="0">
                <a:ea typeface="Gulim" panose="020B0600000101010101" charset="-127"/>
              </a:rPr>
              <a:t>MHz (draft)</a:t>
            </a:r>
          </a:p>
          <a:p>
            <a:pPr>
              <a:buFont typeface="+mj-lt"/>
              <a:buAutoNum type="arabicPeriod"/>
            </a:pPr>
            <a:r>
              <a:rPr lang="en-US" altLang="ko-KR" sz="1800" b="0" dirty="0" err="1" smtClean="0">
                <a:ea typeface="Gulim" panose="020B0600000101010101" charset="-127"/>
              </a:rPr>
              <a:t>Ofcom</a:t>
            </a:r>
            <a:r>
              <a:rPr lang="en-US" altLang="ko-KR" sz="1800" b="0" dirty="0" smtClean="0">
                <a:ea typeface="Gulim" panose="020B0600000101010101" charset="-127"/>
              </a:rPr>
              <a:t> </a:t>
            </a:r>
            <a:r>
              <a:rPr lang="en-US" altLang="ko-KR" sz="1800" b="0" dirty="0">
                <a:ea typeface="Gulim" panose="020B0600000101010101" charset="-127"/>
              </a:rPr>
              <a:t>Fixed Wireless Spectrum </a:t>
            </a:r>
            <a:r>
              <a:rPr lang="en-US" altLang="ko-KR" sz="1800" b="0" dirty="0" smtClean="0">
                <a:ea typeface="Gulim" panose="020B0600000101010101" charset="-127"/>
              </a:rPr>
              <a:t>Strategy, Feb 2018</a:t>
            </a:r>
          </a:p>
          <a:p>
            <a:pPr>
              <a:buFont typeface="+mj-lt"/>
              <a:buAutoNum type="arabicPeriod"/>
            </a:pPr>
            <a:r>
              <a:rPr lang="en-US" altLang="ko-KR" sz="1800" b="0" dirty="0" smtClean="0">
                <a:ea typeface="Gulim" panose="020B0600000101010101" charset="-127"/>
              </a:rPr>
              <a:t>IEEE802.11ad, </a:t>
            </a:r>
            <a:r>
              <a:rPr lang="en-US" altLang="ko-KR" sz="1800" b="0" dirty="0">
                <a:ea typeface="Gulim" panose="020B0600000101010101" charset="-127"/>
              </a:rPr>
              <a:t>Amendment </a:t>
            </a:r>
            <a:r>
              <a:rPr lang="en-US" altLang="ko-KR" sz="1800" b="0" dirty="0" smtClean="0">
                <a:ea typeface="Gulim" panose="020B0600000101010101" charset="-127"/>
              </a:rPr>
              <a:t>3 Enhancements </a:t>
            </a:r>
            <a:r>
              <a:rPr lang="en-US" altLang="ko-KR" sz="1800" b="0" dirty="0">
                <a:ea typeface="Gulim" panose="020B0600000101010101" charset="-127"/>
              </a:rPr>
              <a:t>for Very High Throughput in the </a:t>
            </a:r>
            <a:r>
              <a:rPr lang="en-US" altLang="ko-KR" sz="1800" b="0" dirty="0" smtClean="0">
                <a:ea typeface="Gulim" panose="020B0600000101010101" charset="-127"/>
              </a:rPr>
              <a:t>60 </a:t>
            </a:r>
            <a:r>
              <a:rPr lang="en-US" altLang="ko-KR" sz="1800" b="0" dirty="0">
                <a:ea typeface="Gulim" panose="020B0600000101010101" charset="-127"/>
              </a:rPr>
              <a:t>GHz </a:t>
            </a:r>
            <a:r>
              <a:rPr lang="en-US" altLang="ko-KR" sz="1800" b="0" dirty="0" smtClean="0">
                <a:ea typeface="Gulim" panose="020B0600000101010101" charset="-127"/>
              </a:rPr>
              <a:t>Band,  Dec. 2012</a:t>
            </a:r>
          </a:p>
          <a:p>
            <a:pPr>
              <a:buFont typeface="+mj-lt"/>
              <a:buAutoNum type="arabicPeriod"/>
            </a:pPr>
            <a:r>
              <a:rPr lang="en-US" altLang="ko-KR" sz="1800" b="0" dirty="0" smtClean="0">
                <a:ea typeface="Gulim" panose="020B0600000101010101" charset="-127"/>
              </a:rPr>
              <a:t>11-18-1509-00-0eht-features-for-multi-ap-coordination</a:t>
            </a:r>
          </a:p>
          <a:p>
            <a:pPr>
              <a:buFont typeface="+mj-lt"/>
              <a:buAutoNum type="arabicPeriod"/>
            </a:pPr>
            <a:r>
              <a:rPr lang="en-US" altLang="ko-KR" sz="1800" b="0" dirty="0" smtClean="0">
                <a:ea typeface="Gulim" panose="020B0600000101010101" charset="-127"/>
              </a:rPr>
              <a:t>11-18-1439-00-0eht-distributed-mu-mimo</a:t>
            </a:r>
          </a:p>
          <a:p>
            <a:pPr>
              <a:buFont typeface="+mj-lt"/>
              <a:buAutoNum type="arabicPeriod"/>
            </a:pPr>
            <a:r>
              <a:rPr lang="en-US" altLang="ko-KR" sz="1800" b="0" dirty="0" smtClean="0">
                <a:ea typeface="Gulim" panose="020B0600000101010101" charset="-127"/>
              </a:rPr>
              <a:t>11-18-1510-01-0eht-ap-coordinated-beamforming-for-eht</a:t>
            </a:r>
          </a:p>
          <a:p>
            <a:pPr>
              <a:buFont typeface="+mj-lt"/>
              <a:buAutoNum type="arabicPeriod"/>
            </a:pPr>
            <a:r>
              <a:rPr lang="en-US" altLang="ko-KR" sz="1800" b="0" dirty="0">
                <a:ea typeface="Gulim" panose="020B0600000101010101" charset="-127"/>
              </a:rPr>
              <a:t>11-18-1256-00-00ax-11ax-6ghz-operation</a:t>
            </a: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19</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dirty="0" smtClean="0">
                <a:ea typeface="Gulim" panose="020B0600000101010101" charset="-127"/>
              </a:rPr>
              <a:t>This contribution </a:t>
            </a:r>
            <a:r>
              <a:rPr lang="en-US" altLang="ko-KR" dirty="0" smtClean="0">
                <a:ea typeface="Gulim" panose="020B0600000101010101" charset="-127"/>
              </a:rPr>
              <a:t>provides our </a:t>
            </a:r>
            <a:r>
              <a:rPr lang="en-US" altLang="ko-KR" smtClean="0">
                <a:ea typeface="Gulim" panose="020B0600000101010101" charset="-127"/>
              </a:rPr>
              <a:t>views and discusses </a:t>
            </a:r>
            <a:r>
              <a:rPr lang="en-US" altLang="ko-KR" dirty="0" smtClean="0">
                <a:ea typeface="Gulim" panose="020B0600000101010101" charset="-127"/>
              </a:rPr>
              <a:t>some potential enhancements for 802.11 EHT.</a:t>
            </a:r>
          </a:p>
          <a:p>
            <a:endParaRPr lang="zh-CN" altLang="en-US"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20</a:t>
            </a:fld>
            <a:endParaRPr lang="en-US" altLang="zh-CN" dirty="0"/>
          </a:p>
        </p:txBody>
      </p:sp>
      <p:sp>
        <p:nvSpPr>
          <p:cNvPr id="4" name="Footer Placeholder 3"/>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Potential Operation Bands  </a:t>
            </a:r>
            <a:endParaRPr lang="zh-CN" altLang="en-US" dirty="0"/>
          </a:p>
        </p:txBody>
      </p:sp>
      <p:sp>
        <p:nvSpPr>
          <p:cNvPr id="3" name="内容占位符 2"/>
          <p:cNvSpPr>
            <a:spLocks noGrp="1"/>
          </p:cNvSpPr>
          <p:nvPr>
            <p:ph idx="1"/>
          </p:nvPr>
        </p:nvSpPr>
        <p:spPr>
          <a:xfrm>
            <a:off x="685800" y="1752601"/>
            <a:ext cx="7772400" cy="4722812"/>
          </a:xfrm>
        </p:spPr>
        <p:txBody>
          <a:bodyPr/>
          <a:lstStyle/>
          <a:p>
            <a:r>
              <a:rPr lang="en-US" altLang="ko-KR" dirty="0" smtClean="0">
                <a:ea typeface="Gulim" panose="020B0600000101010101" charset="-127"/>
              </a:rPr>
              <a:t>Legacy license-exempt bands</a:t>
            </a:r>
          </a:p>
          <a:p>
            <a:pPr lvl="1"/>
            <a:r>
              <a:rPr lang="en-US" altLang="ko-KR" dirty="0" smtClean="0">
                <a:ea typeface="Gulim" panose="020B0600000101010101" charset="-127"/>
              </a:rPr>
              <a:t>EHT STA can operate on 2.4 GHz and 5GHz</a:t>
            </a:r>
          </a:p>
          <a:p>
            <a:pPr lvl="1"/>
            <a:endParaRPr lang="en-US" altLang="ko-KR" dirty="0" smtClean="0">
              <a:ea typeface="Gulim" panose="020B0600000101010101" charset="-127"/>
            </a:endParaRPr>
          </a:p>
          <a:p>
            <a:r>
              <a:rPr lang="en-US" altLang="ko-KR" dirty="0" smtClean="0">
                <a:ea typeface="Gulim" panose="020B0600000101010101" charset="-127"/>
              </a:rPr>
              <a:t>New operation </a:t>
            </a:r>
            <a:r>
              <a:rPr lang="en-US" altLang="ko-KR" dirty="0">
                <a:ea typeface="Gulim" panose="020B0600000101010101" charset="-127"/>
              </a:rPr>
              <a:t>b</a:t>
            </a:r>
            <a:r>
              <a:rPr lang="en-US" altLang="ko-KR" dirty="0" smtClean="0">
                <a:ea typeface="Gulim" panose="020B0600000101010101" charset="-127"/>
              </a:rPr>
              <a:t>and</a:t>
            </a:r>
          </a:p>
          <a:p>
            <a:pPr lvl="1"/>
            <a:r>
              <a:rPr lang="en-US" altLang="ko-KR" dirty="0" smtClean="0">
                <a:ea typeface="Gulim" panose="020B0600000101010101" charset="-127"/>
              </a:rPr>
              <a:t>EHT may extend the operation on 6 – 7.125 GHz </a:t>
            </a:r>
          </a:p>
          <a:p>
            <a:pPr lvl="1"/>
            <a:r>
              <a:rPr lang="en-US" altLang="ko-KR" dirty="0" smtClean="0">
                <a:ea typeface="Gulim" panose="020B0600000101010101" charset="-127"/>
              </a:rPr>
              <a:t>This band is a shared access spectrum with fixed wireless and satellite communication services. </a:t>
            </a:r>
          </a:p>
          <a:p>
            <a:pPr lvl="2"/>
            <a:r>
              <a:rPr lang="en-US" altLang="ko-KR" dirty="0" smtClean="0">
                <a:ea typeface="Gulim" panose="020B0600000101010101" charset="-127"/>
              </a:rPr>
              <a:t>3GPP is also studying on NR-U over sub-7 GHz bands. </a:t>
            </a:r>
          </a:p>
          <a:p>
            <a:pPr lvl="2"/>
            <a:r>
              <a:rPr lang="en-US" altLang="ko-KR" dirty="0" smtClean="0">
                <a:ea typeface="Gulim" panose="020B0600000101010101" charset="-127"/>
              </a:rPr>
              <a:t>EHT may need to consider sharing and co-existing with NR-U.  </a:t>
            </a:r>
          </a:p>
          <a:p>
            <a:pPr lvl="1"/>
            <a:r>
              <a:rPr lang="en-US" altLang="ko-KR" dirty="0" smtClean="0">
                <a:ea typeface="Gulim" panose="020B0600000101010101" charset="-127"/>
              </a:rPr>
              <a:t>Regulatory is working on how to use this band efficiently </a:t>
            </a:r>
          </a:p>
          <a:p>
            <a:pPr lvl="2"/>
            <a:r>
              <a:rPr lang="en-US" altLang="ko-KR" dirty="0" smtClean="0">
                <a:ea typeface="Gulim" panose="020B0600000101010101" charset="-127"/>
              </a:rPr>
              <a:t>FCC is seeking for the input via NPRM [1]</a:t>
            </a:r>
          </a:p>
          <a:p>
            <a:pPr lvl="2"/>
            <a:r>
              <a:rPr lang="en-US" altLang="ko-KR" dirty="0">
                <a:ea typeface="Gulim" panose="020B0600000101010101" charset="-127"/>
              </a:rPr>
              <a:t>EU </a:t>
            </a:r>
            <a:r>
              <a:rPr lang="en-US" altLang="ko-KR" dirty="0" smtClean="0">
                <a:ea typeface="Gulim" panose="020B0600000101010101" charset="-127"/>
              </a:rPr>
              <a:t>ETSI is also investigating the wireless </a:t>
            </a:r>
            <a:r>
              <a:rPr lang="en-US" altLang="ko-KR" dirty="0">
                <a:ea typeface="Gulim" panose="020B0600000101010101" charset="-127"/>
              </a:rPr>
              <a:t>access systems including </a:t>
            </a:r>
            <a:r>
              <a:rPr lang="en-US" altLang="ko-KR" dirty="0" smtClean="0">
                <a:ea typeface="Gulim" panose="020B0600000101010101" charset="-127"/>
              </a:rPr>
              <a:t>WAS/RLANs </a:t>
            </a:r>
            <a:r>
              <a:rPr lang="en-US" altLang="ko-KR" dirty="0">
                <a:ea typeface="Gulim" panose="020B0600000101010101" charset="-127"/>
              </a:rPr>
              <a:t>in the </a:t>
            </a:r>
            <a:r>
              <a:rPr lang="en-US" altLang="ko-KR" dirty="0" smtClean="0">
                <a:ea typeface="Gulim" panose="020B0600000101010101" charset="-127"/>
              </a:rPr>
              <a:t>6GHz band [2], [3]</a:t>
            </a:r>
            <a:endParaRPr lang="en-US" altLang="ko-KR" dirty="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Objectives </a:t>
            </a:r>
            <a:endParaRPr lang="zh-CN" altLang="en-US" dirty="0"/>
          </a:p>
        </p:txBody>
      </p:sp>
      <p:sp>
        <p:nvSpPr>
          <p:cNvPr id="3" name="内容占位符 2"/>
          <p:cNvSpPr>
            <a:spLocks noGrp="1"/>
          </p:cNvSpPr>
          <p:nvPr>
            <p:ph idx="1"/>
          </p:nvPr>
        </p:nvSpPr>
        <p:spPr>
          <a:xfrm>
            <a:off x="685800" y="1680592"/>
            <a:ext cx="7772400" cy="4628728"/>
          </a:xfrm>
        </p:spPr>
        <p:txBody>
          <a:bodyPr/>
          <a:lstStyle/>
          <a:p>
            <a:r>
              <a:rPr lang="en-US" altLang="ko-KR" dirty="0">
                <a:ea typeface="Gulim" panose="020B0600000101010101" charset="-127"/>
              </a:rPr>
              <a:t>Backward Compatibility</a:t>
            </a:r>
          </a:p>
          <a:p>
            <a:pPr lvl="1"/>
            <a:r>
              <a:rPr lang="en-US" altLang="ko-KR" dirty="0" smtClean="0">
                <a:ea typeface="Gulim" panose="020B0600000101010101" charset="-127"/>
              </a:rPr>
              <a:t>EHT stations should be allowed to operate in multi-bands. </a:t>
            </a:r>
          </a:p>
          <a:p>
            <a:pPr lvl="1"/>
            <a:r>
              <a:rPr lang="en-US" altLang="ko-KR" dirty="0" smtClean="0">
                <a:ea typeface="Gulim" panose="020B0600000101010101" charset="-127"/>
              </a:rPr>
              <a:t>When an EHT station operates on 2.4GHz and/or 5GHz, the </a:t>
            </a:r>
            <a:r>
              <a:rPr lang="en-US" altLang="ko-KR" dirty="0">
                <a:ea typeface="Gulim" panose="020B0600000101010101" charset="-127"/>
              </a:rPr>
              <a:t>backward compatibility to legacy stations </a:t>
            </a:r>
            <a:r>
              <a:rPr lang="en-US" altLang="ko-KR" dirty="0" smtClean="0">
                <a:ea typeface="Gulim" panose="020B0600000101010101" charset="-127"/>
              </a:rPr>
              <a:t>should be considered. </a:t>
            </a:r>
          </a:p>
          <a:p>
            <a:pPr lvl="1"/>
            <a:r>
              <a:rPr lang="en-US" altLang="ko-KR" dirty="0" smtClean="0">
                <a:ea typeface="Gulim" panose="020B0600000101010101" charset="-127"/>
              </a:rPr>
              <a:t>As 802.11ax is also working on operation on 6GHz band, EHT should consider the backward compatibility to 802.11ax stations as well. </a:t>
            </a:r>
          </a:p>
          <a:p>
            <a:pPr lvl="1"/>
            <a:endParaRPr lang="en-US" altLang="ko-KR" dirty="0">
              <a:ea typeface="Gulim" panose="020B0600000101010101" charset="-127"/>
            </a:endParaRPr>
          </a:p>
          <a:p>
            <a:r>
              <a:rPr lang="en-US" altLang="ko-KR" dirty="0" smtClean="0">
                <a:ea typeface="Gulim" panose="020B0600000101010101" charset="-127"/>
              </a:rPr>
              <a:t>EHT Timeline</a:t>
            </a:r>
          </a:p>
          <a:p>
            <a:pPr lvl="1"/>
            <a:r>
              <a:rPr lang="en-US" altLang="ko-KR" dirty="0" smtClean="0">
                <a:ea typeface="Gulim" panose="020B0600000101010101" charset="-127"/>
              </a:rPr>
              <a:t>EHT </a:t>
            </a:r>
            <a:r>
              <a:rPr lang="en-US" altLang="ko-KR" dirty="0">
                <a:ea typeface="Gulim" panose="020B0600000101010101" charset="-127"/>
              </a:rPr>
              <a:t>is the next generation of </a:t>
            </a:r>
            <a:r>
              <a:rPr lang="en-US" altLang="ko-KR" dirty="0" smtClean="0">
                <a:ea typeface="Gulim" panose="020B0600000101010101" charset="-127"/>
              </a:rPr>
              <a:t>802.11. It </a:t>
            </a:r>
            <a:r>
              <a:rPr lang="en-US" altLang="ko-KR" dirty="0">
                <a:ea typeface="Gulim" panose="020B0600000101010101" charset="-127"/>
              </a:rPr>
              <a:t>needs </a:t>
            </a:r>
            <a:r>
              <a:rPr lang="en-US" altLang="ko-KR" dirty="0" smtClean="0">
                <a:ea typeface="Gulim" panose="020B0600000101010101" charset="-127"/>
              </a:rPr>
              <a:t>to combine both the long </a:t>
            </a:r>
            <a:r>
              <a:rPr lang="en-US" altLang="ko-KR" dirty="0">
                <a:ea typeface="Gulim" panose="020B0600000101010101" charset="-127"/>
              </a:rPr>
              <a:t>term </a:t>
            </a:r>
            <a:r>
              <a:rPr lang="en-US" altLang="ko-KR" dirty="0" smtClean="0">
                <a:ea typeface="Gulim" panose="020B0600000101010101" charset="-127"/>
              </a:rPr>
              <a:t>goal and the short term plan together. </a:t>
            </a:r>
          </a:p>
          <a:p>
            <a:pPr lvl="1"/>
            <a:r>
              <a:rPr lang="en-US" altLang="ko-KR" dirty="0" smtClean="0">
                <a:ea typeface="Gulim" panose="020B0600000101010101" charset="-127"/>
              </a:rPr>
              <a:t>EHT may consider multiple phases to meet the objectives</a:t>
            </a:r>
          </a:p>
          <a:p>
            <a:pPr lvl="1"/>
            <a:endParaRPr lang="en-US" altLang="ko-KR" dirty="0" smtClean="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Objectives </a:t>
            </a:r>
            <a:endParaRPr lang="zh-CN" altLang="en-US" dirty="0"/>
          </a:p>
        </p:txBody>
      </p:sp>
      <p:sp>
        <p:nvSpPr>
          <p:cNvPr id="3" name="内容占位符 2"/>
          <p:cNvSpPr>
            <a:spLocks noGrp="1"/>
          </p:cNvSpPr>
          <p:nvPr>
            <p:ph idx="1"/>
          </p:nvPr>
        </p:nvSpPr>
        <p:spPr>
          <a:xfrm>
            <a:off x="685800" y="1680592"/>
            <a:ext cx="7772400" cy="4628728"/>
          </a:xfrm>
        </p:spPr>
        <p:txBody>
          <a:bodyPr/>
          <a:lstStyle/>
          <a:p>
            <a:r>
              <a:rPr lang="en-US" altLang="ko-KR" dirty="0" smtClean="0">
                <a:ea typeface="Gulim" panose="020B0600000101010101" charset="-127"/>
              </a:rPr>
              <a:t>Potential EHT Enhancement Areas </a:t>
            </a:r>
            <a:endParaRPr lang="en-US" altLang="ko-KR" dirty="0">
              <a:ea typeface="Gulim" panose="020B0600000101010101" charset="-127"/>
            </a:endParaRPr>
          </a:p>
          <a:p>
            <a:pPr lvl="1"/>
            <a:r>
              <a:rPr lang="en-US" altLang="ko-KR" dirty="0">
                <a:ea typeface="Gulim" panose="020B0600000101010101" charset="-127"/>
              </a:rPr>
              <a:t>C</a:t>
            </a:r>
            <a:r>
              <a:rPr lang="en-US" altLang="ko-KR" dirty="0" smtClean="0">
                <a:ea typeface="Gulim" panose="020B0600000101010101" charset="-127"/>
              </a:rPr>
              <a:t>hannel discovery in Multi-Band</a:t>
            </a:r>
          </a:p>
          <a:p>
            <a:pPr lvl="1"/>
            <a:r>
              <a:rPr lang="en-US" altLang="ko-KR" dirty="0" smtClean="0">
                <a:ea typeface="Gulim" panose="020B0600000101010101" charset="-127"/>
              </a:rPr>
              <a:t>Coordinated Multi-AP on Multi-Band Operation</a:t>
            </a:r>
          </a:p>
          <a:p>
            <a:pPr lvl="2"/>
            <a:r>
              <a:rPr lang="en-US" altLang="ko-KR" sz="2000" dirty="0" smtClean="0">
                <a:ea typeface="Gulim" panose="020B0600000101010101" charset="-127"/>
              </a:rPr>
              <a:t>Access efficiency improvement</a:t>
            </a:r>
          </a:p>
          <a:p>
            <a:pPr lvl="2"/>
            <a:r>
              <a:rPr lang="en-US" altLang="ko-KR" sz="2000" dirty="0" smtClean="0">
                <a:ea typeface="Gulim" panose="020B0600000101010101" charset="-127"/>
              </a:rPr>
              <a:t>Transmission reliability improvement </a:t>
            </a:r>
          </a:p>
          <a:p>
            <a:pPr lvl="2"/>
            <a:r>
              <a:rPr lang="en-US" altLang="ko-KR" sz="2000" dirty="0">
                <a:ea typeface="Gulim" panose="020B0600000101010101" charset="-127"/>
              </a:rPr>
              <a:t>Timing </a:t>
            </a:r>
            <a:r>
              <a:rPr lang="en-US" altLang="ko-KR" sz="2000" dirty="0" smtClean="0">
                <a:ea typeface="Gulim" panose="020B0600000101010101" charset="-127"/>
              </a:rPr>
              <a:t>synchronization</a:t>
            </a:r>
          </a:p>
          <a:p>
            <a:pPr lvl="2"/>
            <a:r>
              <a:rPr lang="en-US" altLang="ko-KR" sz="2000" dirty="0" smtClean="0">
                <a:ea typeface="Gulim" panose="020B0600000101010101" charset="-127"/>
              </a:rPr>
              <a:t>Throughput improvement</a:t>
            </a:r>
            <a:endParaRPr lang="en-US" altLang="ko-KR" sz="2000"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Potential Enhancement in Multi-Band with 6 GHz (1) </a:t>
            </a:r>
          </a:p>
          <a:p>
            <a:pPr lvl="1"/>
            <a:r>
              <a:rPr lang="en-US" altLang="ko-KR" dirty="0" smtClean="0">
                <a:ea typeface="Gulim" panose="020B0600000101010101" charset="-127"/>
              </a:rPr>
              <a:t>The shared access spectrum requires lower priority users to occupy the channel only when the higher priority users are not using the channel, or operate in particular locations. </a:t>
            </a:r>
            <a:endParaRPr lang="en-US" altLang="ko-KR" dirty="0">
              <a:ea typeface="Gulim" panose="020B0600000101010101" charset="-127"/>
            </a:endParaRPr>
          </a:p>
          <a:p>
            <a:pPr lvl="2"/>
            <a:r>
              <a:rPr lang="en-US" altLang="ko-KR" dirty="0" smtClean="0">
                <a:ea typeface="Gulim" panose="020B0600000101010101" charset="-127"/>
              </a:rPr>
              <a:t>FCC [1] </a:t>
            </a:r>
            <a:r>
              <a:rPr lang="en-US" altLang="ko-KR" dirty="0">
                <a:ea typeface="Gulim" panose="020B0600000101010101" charset="-127"/>
              </a:rPr>
              <a:t>indicates that </a:t>
            </a:r>
            <a:endParaRPr lang="en-US" altLang="ko-KR" dirty="0" smtClean="0">
              <a:ea typeface="Gulim" panose="020B0600000101010101" charset="-127"/>
            </a:endParaRPr>
          </a:p>
          <a:p>
            <a:pPr lvl="3"/>
            <a:r>
              <a:rPr lang="en-US" altLang="ko-KR" sz="1800" dirty="0" smtClean="0">
                <a:ea typeface="Gulim" panose="020B0600000101010101" charset="-127"/>
              </a:rPr>
              <a:t>In </a:t>
            </a:r>
            <a:r>
              <a:rPr lang="en-US" altLang="ko-KR" sz="1800" dirty="0">
                <a:ea typeface="Gulim" panose="020B0600000101010101" charset="-127"/>
              </a:rPr>
              <a:t>the 5.925-6.425 GHz and 6.525-6.875 GHz sub-bands, unlicensed devices would only be allowed to transmit under the control of an automated frequency control (AFC) </a:t>
            </a:r>
            <a:r>
              <a:rPr lang="en-US" altLang="ko-KR" sz="1800" dirty="0" smtClean="0">
                <a:ea typeface="Gulim" panose="020B0600000101010101" charset="-127"/>
              </a:rPr>
              <a:t>system.</a:t>
            </a:r>
          </a:p>
          <a:p>
            <a:pPr lvl="3"/>
            <a:r>
              <a:rPr lang="en-US" altLang="ko-KR" sz="1800" dirty="0">
                <a:ea typeface="Gulim" panose="020B0600000101010101" charset="-127"/>
              </a:rPr>
              <a:t>In the 6.425-6.525 GHz and 6.875-7.125 GHz sub-bands, unlicensed devices would be restricted to indoor use and would operate at lower power, without an AFC system</a:t>
            </a:r>
          </a:p>
          <a:p>
            <a:pPr lvl="2"/>
            <a:r>
              <a:rPr lang="en-US" altLang="ko-KR" dirty="0" smtClean="0">
                <a:ea typeface="Gulim" panose="020B0600000101010101" charset="-127"/>
              </a:rPr>
              <a:t>Therefore, it may require a dynamic </a:t>
            </a:r>
            <a:r>
              <a:rPr lang="en-US" altLang="ko-KR" dirty="0">
                <a:ea typeface="Gulim" panose="020B0600000101010101" charset="-127"/>
              </a:rPr>
              <a:t>or semi-dynamic </a:t>
            </a:r>
            <a:r>
              <a:rPr lang="en-US" altLang="ko-KR" dirty="0" smtClean="0">
                <a:ea typeface="Gulim" panose="020B0600000101010101" charset="-127"/>
              </a:rPr>
              <a:t>spectrum management to control EHT stations to share the spectrum with primary users.</a:t>
            </a: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a:t>
            </a:r>
            <a:endParaRPr lang="en-US" altLang="zh-CN" dirty="0">
              <a:solidFill>
                <a:srgbClr val="FF0000"/>
              </a:solidFill>
            </a:endParaRPr>
          </a:p>
        </p:txBody>
      </p:sp>
      <p:sp>
        <p:nvSpPr>
          <p:cNvPr id="3" name="内容占位符 2"/>
          <p:cNvSpPr>
            <a:spLocks noGrp="1"/>
          </p:cNvSpPr>
          <p:nvPr>
            <p:ph idx="1"/>
          </p:nvPr>
        </p:nvSpPr>
        <p:spPr>
          <a:xfrm>
            <a:off x="685800" y="1752599"/>
            <a:ext cx="7990656" cy="4722813"/>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(2) </a:t>
            </a:r>
            <a:endParaRPr lang="en-US" dirty="0">
              <a:ea typeface="Gulim" panose="020B0600000101010101" charset="-127"/>
              <a:sym typeface="+mn-ea"/>
            </a:endParaRPr>
          </a:p>
          <a:p>
            <a:pPr lvl="1"/>
            <a:r>
              <a:rPr lang="en-US" sz="1600" b="0" dirty="0" smtClean="0">
                <a:sym typeface="+mn-ea"/>
              </a:rPr>
              <a:t>In </a:t>
            </a:r>
            <a:r>
              <a:rPr lang="en-US" sz="1600" b="0" dirty="0">
                <a:sym typeface="+mn-ea"/>
              </a:rPr>
              <a:t>IEEE 802.11ad</a:t>
            </a:r>
            <a:r>
              <a:rPr lang="en-US" sz="1600" b="0" dirty="0" smtClean="0">
                <a:sym typeface="+mn-ea"/>
              </a:rPr>
              <a:t>, a multi-band </a:t>
            </a:r>
            <a:r>
              <a:rPr lang="en-US" sz="1600" b="0" dirty="0">
                <a:sym typeface="+mn-ea"/>
              </a:rPr>
              <a:t>enabled AP uses one or more </a:t>
            </a:r>
            <a:r>
              <a:rPr lang="en-US" sz="1600" b="0" dirty="0" smtClean="0">
                <a:sym typeface="+mn-ea"/>
              </a:rPr>
              <a:t>Multi-Band elements to </a:t>
            </a:r>
            <a:r>
              <a:rPr lang="en-US" sz="1600" b="0" dirty="0">
                <a:sym typeface="+mn-ea"/>
              </a:rPr>
              <a:t>inform </a:t>
            </a:r>
            <a:r>
              <a:rPr lang="en-US" sz="1600" b="0" dirty="0" smtClean="0">
                <a:sym typeface="+mn-ea"/>
              </a:rPr>
              <a:t>bands/channels </a:t>
            </a:r>
            <a:r>
              <a:rPr lang="en-US" sz="1600" b="0" dirty="0">
                <a:sym typeface="+mn-ea"/>
              </a:rPr>
              <a:t>supported by the current multi-band device</a:t>
            </a:r>
            <a:r>
              <a:rPr lang="en-US" sz="1600" b="0" dirty="0" smtClean="0">
                <a:sym typeface="+mn-ea"/>
              </a:rPr>
              <a:t>.</a:t>
            </a:r>
          </a:p>
          <a:p>
            <a:pPr lvl="0" algn="l"/>
            <a:endParaRPr lang="en-US" sz="2000" b="0" dirty="0">
              <a:sym typeface="+mn-ea"/>
            </a:endParaRPr>
          </a:p>
          <a:p>
            <a:pPr lvl="1"/>
            <a:endParaRPr lang="en-US" dirty="0">
              <a:sym typeface="+mn-ea"/>
            </a:endParaRPr>
          </a:p>
          <a:p>
            <a:pPr lvl="1"/>
            <a:endParaRPr lang="en-US" sz="2400" dirty="0">
              <a:sym typeface="+mn-ea"/>
            </a:endParaRPr>
          </a:p>
          <a:p>
            <a:pPr marL="457200" lvl="1" indent="0">
              <a:buNone/>
            </a:pPr>
            <a:endParaRPr lang="en-US" sz="2400" dirty="0">
              <a:sym typeface="+mn-ea"/>
            </a:endParaRPr>
          </a:p>
          <a:p>
            <a:pPr lvl="1" algn="l"/>
            <a:endParaRPr lang="en-US" sz="1600" dirty="0" smtClean="0">
              <a:cs typeface="+mn-ea"/>
              <a:sym typeface="+mn-ea"/>
            </a:endParaRPr>
          </a:p>
          <a:p>
            <a:pPr lvl="1" algn="l"/>
            <a:r>
              <a:rPr lang="en-US" sz="1600" dirty="0">
                <a:sym typeface="+mn-ea"/>
              </a:rPr>
              <a:t>For each Multi-band element , starting from the first one and proceeding in increasing order, the STA should attempt to join the BSS using the BSSID indicated by the BSSID field, frequency band indicated by the Band ID field and channel number indicated by the Channel Number field .</a:t>
            </a:r>
          </a:p>
          <a:p>
            <a:pPr lvl="1" algn="l"/>
            <a:r>
              <a:rPr lang="en-US" sz="1600" b="0" dirty="0">
                <a:sym typeface="+mn-ea"/>
              </a:rPr>
              <a:t>There is no </a:t>
            </a:r>
            <a:r>
              <a:rPr lang="en-US" sz="1600" b="0" dirty="0" smtClean="0">
                <a:sym typeface="+mn-ea"/>
              </a:rPr>
              <a:t>restriction of the band selection that 802.11ad </a:t>
            </a:r>
            <a:r>
              <a:rPr lang="en-US" sz="1600" b="0" dirty="0">
                <a:sym typeface="+mn-ea"/>
              </a:rPr>
              <a:t>multi-band device </a:t>
            </a:r>
            <a:r>
              <a:rPr lang="en-US" sz="1600" b="0" dirty="0" smtClean="0">
                <a:sym typeface="+mn-ea"/>
              </a:rPr>
              <a:t>should start an </a:t>
            </a:r>
            <a:r>
              <a:rPr lang="en-US" sz="1600" b="0" dirty="0">
                <a:sym typeface="+mn-ea"/>
              </a:rPr>
              <a:t>initial network scan.</a:t>
            </a:r>
            <a:endParaRPr lang="en-US" sz="1600" dirty="0">
              <a:sym typeface="+mn-ea"/>
            </a:endParaRPr>
          </a:p>
          <a:p>
            <a:endParaRPr lang="en-US" altLang="en-US" sz="2400" dirty="0">
              <a:solidFill>
                <a:srgbClr val="FF0000"/>
              </a:solidFill>
              <a:sym typeface="+mn-ea"/>
            </a:endParaRPr>
          </a:p>
        </p:txBody>
      </p:sp>
      <p:pic>
        <p:nvPicPr>
          <p:cNvPr id="5" name="图片 4"/>
          <p:cNvPicPr>
            <a:picLocks noChangeAspect="1"/>
          </p:cNvPicPr>
          <p:nvPr/>
        </p:nvPicPr>
        <p:blipFill>
          <a:blip r:embed="rId2"/>
          <a:stretch>
            <a:fillRect/>
          </a:stretch>
        </p:blipFill>
        <p:spPr>
          <a:xfrm>
            <a:off x="2123728" y="2819400"/>
            <a:ext cx="5183974" cy="1617712"/>
          </a:xfrm>
          <a:prstGeom prst="rect">
            <a:avLst/>
          </a:prstGeom>
        </p:spPr>
      </p:pic>
      <p:sp>
        <p:nvSpPr>
          <p:cNvPr id="6" name="Slide Number Placeholder 5"/>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7" name="Footer Placeholder 6"/>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sym typeface="+mn-ea"/>
              </a:rPr>
              <a:t>Channel Discovery</a:t>
            </a:r>
            <a:endParaRPr lang="zh-CN" altLang="en-US" dirty="0">
              <a:solidFill>
                <a:schemeClr val="tx1"/>
              </a:solidFill>
            </a:endParaRPr>
          </a:p>
        </p:txBody>
      </p:sp>
      <p:sp>
        <p:nvSpPr>
          <p:cNvPr id="3" name="内容占位符 2"/>
          <p:cNvSpPr>
            <a:spLocks noGrp="1"/>
          </p:cNvSpPr>
          <p:nvPr>
            <p:ph idx="1"/>
          </p:nvPr>
        </p:nvSpPr>
        <p:spPr>
          <a:xfrm>
            <a:off x="685800" y="1628801"/>
            <a:ext cx="7772400" cy="4846612"/>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(3) </a:t>
            </a:r>
            <a:endParaRPr lang="en-US" sz="2000" b="0" dirty="0" smtClean="0">
              <a:sym typeface="+mn-ea"/>
            </a:endParaRPr>
          </a:p>
          <a:p>
            <a:pPr lvl="1"/>
            <a:r>
              <a:rPr lang="en-US" sz="1800" b="0" dirty="0" err="1" smtClean="0">
                <a:sym typeface="+mn-ea"/>
              </a:rPr>
              <a:t>TGax</a:t>
            </a:r>
            <a:r>
              <a:rPr lang="en-US" sz="1800" b="0" dirty="0" smtClean="0">
                <a:sym typeface="+mn-ea"/>
              </a:rPr>
              <a:t> </a:t>
            </a:r>
            <a:r>
              <a:rPr lang="en-US" sz="1800" b="0" dirty="0">
                <a:sym typeface="+mn-ea"/>
              </a:rPr>
              <a:t>PAR already supports 6 GHz </a:t>
            </a:r>
            <a:r>
              <a:rPr lang="en-US" sz="1800" b="0" dirty="0" smtClean="0">
                <a:sym typeface="+mn-ea"/>
              </a:rPr>
              <a:t>band. However, it has not decided the </a:t>
            </a:r>
            <a:r>
              <a:rPr lang="en-US" sz="1800" b="0" dirty="0">
                <a:sym typeface="+mn-ea"/>
              </a:rPr>
              <a:t>network discovery and scan procedure </a:t>
            </a:r>
            <a:r>
              <a:rPr lang="en-US" sz="1800" b="0" dirty="0" smtClean="0">
                <a:sym typeface="+mn-ea"/>
              </a:rPr>
              <a:t>on 6 GHz </a:t>
            </a:r>
            <a:r>
              <a:rPr lang="en-US" sz="1800" b="0" dirty="0">
                <a:sym typeface="+mn-ea"/>
              </a:rPr>
              <a:t>band.</a:t>
            </a:r>
            <a:endParaRPr lang="en-US" sz="1800" dirty="0">
              <a:sym typeface="+mn-ea"/>
            </a:endParaRPr>
          </a:p>
          <a:p>
            <a:pPr lvl="2">
              <a:spcBef>
                <a:spcPts val="0"/>
              </a:spcBef>
            </a:pPr>
            <a:r>
              <a:rPr lang="en-US" b="0" dirty="0" smtClean="0">
                <a:sym typeface="+mn-ea"/>
              </a:rPr>
              <a:t>[9] </a:t>
            </a:r>
            <a:r>
              <a:rPr lang="en-US" b="0" dirty="0">
                <a:sym typeface="+mn-ea"/>
              </a:rPr>
              <a:t>proposes </a:t>
            </a:r>
            <a:r>
              <a:rPr lang="en-US" b="0" dirty="0" smtClean="0">
                <a:sym typeface="+mn-ea"/>
              </a:rPr>
              <a:t>a procedure about </a:t>
            </a:r>
            <a:r>
              <a:rPr lang="en-US" b="0" dirty="0">
                <a:sym typeface="+mn-ea"/>
              </a:rPr>
              <a:t>network discovery on </a:t>
            </a:r>
            <a:r>
              <a:rPr lang="en-US" dirty="0" smtClean="0">
                <a:sym typeface="+mn-ea"/>
              </a:rPr>
              <a:t>the </a:t>
            </a:r>
            <a:r>
              <a:rPr lang="en-US" b="0" dirty="0" smtClean="0">
                <a:sym typeface="+mn-ea"/>
              </a:rPr>
              <a:t>6 GHz band:</a:t>
            </a:r>
            <a:endParaRPr lang="en-US" sz="2400" dirty="0">
              <a:sym typeface="+mn-ea"/>
            </a:endParaRPr>
          </a:p>
          <a:p>
            <a:pPr lvl="3">
              <a:buFont typeface="Arial" panose="020B0604020202020204" pitchFamily="34" charset="0"/>
              <a:buChar char="•"/>
            </a:pPr>
            <a:r>
              <a:rPr lang="en-US" sz="1800" i="1" dirty="0">
                <a:sym typeface="+mn-ea"/>
              </a:rPr>
              <a:t>STAs send Probe Req to 5/2.4 GHz AP</a:t>
            </a:r>
            <a:endParaRPr lang="en-US" sz="1800" i="1" kern="0" dirty="0"/>
          </a:p>
          <a:p>
            <a:pPr lvl="4">
              <a:buFont typeface="Courier New" panose="02070309020205020404" pitchFamily="49" charset="0"/>
              <a:buChar char="o"/>
            </a:pPr>
            <a:r>
              <a:rPr lang="en-US" sz="1800" i="1" dirty="0">
                <a:sym typeface="+mn-ea"/>
              </a:rPr>
              <a:t>Active scanning is concentrated in 2.4 and/or 5 GHz bands</a:t>
            </a:r>
            <a:endParaRPr lang="en-US" sz="1800" i="1" kern="0" dirty="0"/>
          </a:p>
          <a:p>
            <a:pPr lvl="3">
              <a:buFont typeface="Arial" panose="020B0604020202020204" pitchFamily="34" charset="0"/>
              <a:buChar char="•"/>
            </a:pPr>
            <a:r>
              <a:rPr lang="en-US" sz="1800" i="1" dirty="0">
                <a:sym typeface="+mn-ea"/>
              </a:rPr>
              <a:t>5/2.4 GHz AP sends Probe Resp containing </a:t>
            </a:r>
            <a:r>
              <a:rPr lang="en-US" sz="1800" i="1" dirty="0" smtClean="0">
                <a:sym typeface="+mn-ea"/>
              </a:rPr>
              <a:t>the information </a:t>
            </a:r>
            <a:r>
              <a:rPr lang="en-US" sz="1800" i="1" dirty="0">
                <a:sym typeface="+mn-ea"/>
              </a:rPr>
              <a:t>related to 6 GHz discovery/operation</a:t>
            </a:r>
            <a:endParaRPr lang="en-US" sz="1800" i="1" kern="0" dirty="0"/>
          </a:p>
          <a:p>
            <a:pPr lvl="4">
              <a:buFont typeface="Courier New" panose="02070309020205020404" pitchFamily="49" charset="0"/>
              <a:buChar char="o"/>
            </a:pPr>
            <a:r>
              <a:rPr lang="en-US" sz="1800" i="1" dirty="0">
                <a:sym typeface="+mn-ea"/>
              </a:rPr>
              <a:t> E.g., channel number, BSSID, EDCA intervals of the target co-located 6 GHz AP </a:t>
            </a:r>
            <a:endParaRPr lang="en-US" sz="1800" i="1" kern="0" dirty="0"/>
          </a:p>
          <a:p>
            <a:pPr lvl="3">
              <a:buFont typeface="Arial" panose="020B0604020202020204" pitchFamily="34" charset="0"/>
              <a:buChar char="•"/>
            </a:pPr>
            <a:r>
              <a:rPr lang="en-US" sz="1800" i="1" dirty="0">
                <a:sym typeface="+mn-ea"/>
              </a:rPr>
              <a:t>STA sends management frame in the 6 GHz channel only during the allowed time window</a:t>
            </a:r>
            <a:endParaRPr lang="en-US" sz="1800" i="1" kern="0" dirty="0"/>
          </a:p>
          <a:p>
            <a:pPr lvl="4">
              <a:buFont typeface="Courier New" panose="02070309020205020404" pitchFamily="49" charset="0"/>
              <a:buChar char="o"/>
            </a:pPr>
            <a:r>
              <a:rPr lang="en-US" sz="1800" i="1" dirty="0">
                <a:sym typeface="+mn-ea"/>
              </a:rPr>
              <a:t>E.g., STA sends unicast Probe Req to that AP using EDCA access or in response to a Trigger frame for random access</a:t>
            </a:r>
            <a:endParaRPr lang="en-US" altLang="zh-CN" sz="3200" dirty="0">
              <a:sym typeface="+mn-ea"/>
            </a:endParaRPr>
          </a:p>
          <a:p>
            <a:pPr marL="0" indent="0">
              <a:buNone/>
            </a:pPr>
            <a:endParaRPr lang="en-US" altLang="en-US" sz="2400" dirty="0">
              <a:solidFill>
                <a:srgbClr val="FF0000"/>
              </a:solidFill>
              <a:sym typeface="+mn-ea"/>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  </a:t>
            </a:r>
            <a:endParaRPr lang="en-US" altLang="ko-KR" dirty="0">
              <a:ea typeface="Gulim" panose="020B0600000101010101" charset="-127"/>
            </a:endParaRPr>
          </a:p>
        </p:txBody>
      </p:sp>
      <p:sp>
        <p:nvSpPr>
          <p:cNvPr id="3" name="内容占位符 2"/>
          <p:cNvSpPr>
            <a:spLocks noGrp="1"/>
          </p:cNvSpPr>
          <p:nvPr>
            <p:ph idx="1"/>
          </p:nvPr>
        </p:nvSpPr>
        <p:spPr>
          <a:xfrm>
            <a:off x="685800" y="1752599"/>
            <a:ext cx="7772400" cy="4556721"/>
          </a:xfrm>
        </p:spPr>
        <p:txBody>
          <a:bodyPr/>
          <a:lstStyle/>
          <a:p>
            <a:r>
              <a:rPr lang="en-US" altLang="ko-KR" dirty="0" smtClean="0">
                <a:ea typeface="Gulim" panose="020B0600000101010101" charset="-127"/>
              </a:rPr>
              <a:t>Potential Enhancement for Multi-Band with 6 GHz (4)</a:t>
            </a:r>
          </a:p>
          <a:p>
            <a:pPr lvl="1"/>
            <a:r>
              <a:rPr lang="en-US" dirty="0" smtClean="0">
                <a:sym typeface="+mn-ea"/>
              </a:rPr>
              <a:t>A similar approach was discussed for </a:t>
            </a:r>
            <a:r>
              <a:rPr lang="en-US" dirty="0">
                <a:sym typeface="+mn-ea"/>
              </a:rPr>
              <a:t>EHT </a:t>
            </a:r>
            <a:r>
              <a:rPr lang="en-US" dirty="0" smtClean="0">
                <a:sym typeface="+mn-ea"/>
              </a:rPr>
              <a:t>as well.</a:t>
            </a:r>
          </a:p>
          <a:p>
            <a:pPr lvl="2"/>
            <a:r>
              <a:rPr lang="en-US" sz="2000" dirty="0" smtClean="0">
                <a:sym typeface="+mn-ea"/>
              </a:rPr>
              <a:t>This controlled channel scan and network discovery in </a:t>
            </a:r>
            <a:r>
              <a:rPr lang="en-US" sz="2000" dirty="0">
                <a:sym typeface="+mn-ea"/>
              </a:rPr>
              <a:t>6GHz may </a:t>
            </a:r>
            <a:r>
              <a:rPr lang="en-US" sz="2000" dirty="0" smtClean="0">
                <a:sym typeface="+mn-ea"/>
              </a:rPr>
              <a:t>help to reduce </a:t>
            </a:r>
            <a:r>
              <a:rPr lang="en-US" sz="2000" dirty="0">
                <a:sym typeface="+mn-ea"/>
              </a:rPr>
              <a:t>power </a:t>
            </a:r>
            <a:r>
              <a:rPr lang="en-US" sz="2000" dirty="0" smtClean="0">
                <a:sym typeface="+mn-ea"/>
              </a:rPr>
              <a:t>consumption </a:t>
            </a:r>
            <a:r>
              <a:rPr lang="en-US" sz="2000" dirty="0">
                <a:sym typeface="+mn-ea"/>
              </a:rPr>
              <a:t>of STAs and network overhead</a:t>
            </a:r>
            <a:r>
              <a:rPr lang="en-US" sz="2000" dirty="0" smtClean="0">
                <a:sym typeface="+mn-ea"/>
              </a:rPr>
              <a:t>.</a:t>
            </a:r>
            <a:endParaRPr lang="en-US" altLang="zh-CN" sz="2000" dirty="0" smtClean="0">
              <a:ea typeface="Gulim" panose="020B0600000101010101" charset="-127"/>
            </a:endParaRPr>
          </a:p>
          <a:p>
            <a:pPr lvl="1"/>
            <a:r>
              <a:rPr lang="en-US" altLang="zh-CN" dirty="0" smtClean="0">
                <a:ea typeface="Gulim" panose="020B0600000101010101" charset="-127"/>
              </a:rPr>
              <a:t>APs or coordinated Multi-APs operating in multi-band may use a similar way to broadcast the Multi-Band information for 6 GHz. </a:t>
            </a:r>
          </a:p>
          <a:p>
            <a:pPr lvl="2"/>
            <a:r>
              <a:rPr lang="en-US" altLang="zh-CN" sz="2000" dirty="0" smtClean="0">
                <a:ea typeface="Gulim" panose="020B0600000101010101" charset="-127"/>
              </a:rPr>
              <a:t>This information can be included in a beacon or other frames. </a:t>
            </a:r>
          </a:p>
          <a:p>
            <a:pPr lvl="2"/>
            <a:r>
              <a:rPr lang="en-US" altLang="zh-CN" sz="2000" dirty="0" smtClean="0">
                <a:ea typeface="Gulim" panose="020B0600000101010101" charset="-127"/>
              </a:rPr>
              <a:t>This information </a:t>
            </a:r>
            <a:r>
              <a:rPr lang="en-US" altLang="zh-CN" sz="2000" dirty="0">
                <a:ea typeface="Gulim" panose="020B0600000101010101" charset="-127"/>
              </a:rPr>
              <a:t>can minimize </a:t>
            </a:r>
            <a:r>
              <a:rPr lang="en-US" altLang="zh-CN" sz="2000" dirty="0" smtClean="0">
                <a:ea typeface="Gulim" panose="020B0600000101010101" charset="-127"/>
              </a:rPr>
              <a:t>the number of </a:t>
            </a:r>
            <a:r>
              <a:rPr lang="en-US" altLang="zh-CN" sz="2000" dirty="0" err="1" smtClean="0">
                <a:ea typeface="Gulim" panose="020B0600000101010101" charset="-127"/>
              </a:rPr>
              <a:t>channles</a:t>
            </a:r>
            <a:r>
              <a:rPr lang="en-US" altLang="zh-CN" sz="2000" dirty="0" smtClean="0">
                <a:ea typeface="Gulim" panose="020B0600000101010101" charset="-127"/>
              </a:rPr>
              <a:t> in </a:t>
            </a:r>
            <a:r>
              <a:rPr lang="en-US" altLang="zh-CN" sz="2000" dirty="0">
                <a:ea typeface="Gulim" panose="020B0600000101010101" charset="-127"/>
              </a:rPr>
              <a:t>passive scans and speed up </a:t>
            </a:r>
            <a:r>
              <a:rPr lang="en-US" altLang="zh-CN" sz="2000" dirty="0" smtClean="0">
                <a:ea typeface="Gulim" panose="020B0600000101010101" charset="-127"/>
              </a:rPr>
              <a:t>the network </a:t>
            </a:r>
            <a:r>
              <a:rPr lang="en-US" altLang="zh-CN" sz="2000" dirty="0">
                <a:ea typeface="Gulim" panose="020B0600000101010101" charset="-127"/>
              </a:rPr>
              <a:t>discovery </a:t>
            </a:r>
            <a:r>
              <a:rPr lang="en-US" altLang="zh-CN" sz="2000" dirty="0" smtClean="0">
                <a:ea typeface="Gulim" panose="020B0600000101010101" charset="-127"/>
              </a:rPr>
              <a:t>process. </a:t>
            </a:r>
            <a:endParaRPr lang="en-US" altLang="zh-CN" sz="2000" dirty="0">
              <a:ea typeface="Gulim" panose="020B0600000101010101" charset="-127"/>
            </a:endParaRPr>
          </a:p>
          <a:p>
            <a:pPr lvl="2"/>
            <a:r>
              <a:rPr lang="en-US" altLang="zh-CN" sz="2000" dirty="0">
                <a:ea typeface="Gulim" panose="020B0600000101010101" charset="-127"/>
              </a:rPr>
              <a:t>In addition, </a:t>
            </a:r>
            <a:r>
              <a:rPr lang="en-US" altLang="zh-CN" sz="2000" dirty="0" smtClean="0">
                <a:ea typeface="Gulim" panose="020B0600000101010101" charset="-127"/>
              </a:rPr>
              <a:t>this information </a:t>
            </a:r>
            <a:r>
              <a:rPr lang="en-US" altLang="zh-CN" sz="2000" dirty="0">
                <a:ea typeface="Gulim" panose="020B0600000101010101" charset="-127"/>
              </a:rPr>
              <a:t>can be used to assist a STA to schedule transmissions in advance on those </a:t>
            </a:r>
            <a:r>
              <a:rPr lang="en-US" altLang="zh-CN" sz="2000" dirty="0" smtClean="0">
                <a:ea typeface="Gulim" panose="020B0600000101010101" charset="-127"/>
              </a:rPr>
              <a:t>channels </a:t>
            </a:r>
            <a:r>
              <a:rPr lang="en-US" altLang="zh-CN" sz="2000" dirty="0">
                <a:ea typeface="Gulim" panose="020B0600000101010101" charset="-127"/>
              </a:rPr>
              <a:t>in 6 GHz </a:t>
            </a:r>
            <a:r>
              <a:rPr lang="en-US" altLang="zh-CN" sz="2000" dirty="0" smtClean="0">
                <a:ea typeface="Gulim" panose="020B0600000101010101" charset="-127"/>
              </a:rPr>
              <a:t>band with </a:t>
            </a:r>
            <a:r>
              <a:rPr lang="en-US" altLang="zh-CN" sz="2000" dirty="0">
                <a:ea typeface="Gulim" panose="020B0600000101010101" charset="-127"/>
              </a:rPr>
              <a:t>guaranteed access resource.</a:t>
            </a:r>
          </a:p>
          <a:p>
            <a:pPr lvl="2"/>
            <a:endParaRPr lang="en-US" altLang="zh-CN" sz="2000" dirty="0" smtClean="0">
              <a:ea typeface="Gulim" panose="020B0600000101010101" charset="-127"/>
            </a:endParaRPr>
          </a:p>
          <a:p>
            <a:pPr marL="857250" lvl="2" indent="0">
              <a:buNone/>
            </a:pPr>
            <a:endParaRPr lang="en-US" altLang="ko-KR"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p:txBody>
          <a:body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27</TotalTime>
  <Words>1943</Words>
  <Application>Microsoft Office PowerPoint</Application>
  <PresentationFormat>On-screen Show (4:3)</PresentationFormat>
  <Paragraphs>222</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Gulim</vt:lpstr>
      <vt:lpstr>微软雅黑</vt:lpstr>
      <vt:lpstr>宋体</vt:lpstr>
      <vt:lpstr>Arial</vt:lpstr>
      <vt:lpstr>Calibri</vt:lpstr>
      <vt:lpstr>Courier New</vt:lpstr>
      <vt:lpstr>Times New Roman</vt:lpstr>
      <vt:lpstr>802-11-Submission</vt:lpstr>
      <vt:lpstr>PowerPoint Presentation</vt:lpstr>
      <vt:lpstr>Abstract</vt:lpstr>
      <vt:lpstr>Potential Operation Bands  </vt:lpstr>
      <vt:lpstr>Objectives </vt:lpstr>
      <vt:lpstr>Objectives </vt:lpstr>
      <vt:lpstr>Channel Discovery  </vt:lpstr>
      <vt:lpstr>Channel Discovery</vt:lpstr>
      <vt:lpstr>Channel Discovery</vt:lpstr>
      <vt:lpstr>Channel Discovery  </vt:lpstr>
      <vt:lpstr>Channel Discovery </vt:lpstr>
      <vt:lpstr>Multi-AP Coordination – Channel Access</vt:lpstr>
      <vt:lpstr>Multi-AP Coordination – Channel Access</vt:lpstr>
      <vt:lpstr>Multi-AP Coordination - Reliability  </vt:lpstr>
      <vt:lpstr>Multi-AP Coordination - Reliability  </vt:lpstr>
      <vt:lpstr>Multi-AP Coordination – Timing Sync</vt:lpstr>
      <vt:lpstr>Multi-AP Coordination – Timing Sync</vt:lpstr>
      <vt:lpstr>Multi-AP Coordination - Throughput</vt:lpstr>
      <vt:lpstr>Summary </vt:lpstr>
      <vt:lpstr>References </vt:lpstr>
      <vt:lpstr>PowerPoint Presentation</vt:lpstr>
    </vt:vector>
  </TitlesOfParts>
  <Company>zte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user</dc:creator>
  <cp:lastModifiedBy>r0</cp:lastModifiedBy>
  <cp:revision>1112</cp:revision>
  <cp:lastPrinted>1998-02-10T13:28:00Z</cp:lastPrinted>
  <dcterms:created xsi:type="dcterms:W3CDTF">2010-09-02T06:11:00Z</dcterms:created>
  <dcterms:modified xsi:type="dcterms:W3CDTF">2018-11-12T01:35:50Z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2052-10.8.2.6613</vt:lpwstr>
  </property>
</Properties>
</file>