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41" r:id="rId2"/>
    <p:sldId id="372" r:id="rId3"/>
    <p:sldId id="366" r:id="rId4"/>
    <p:sldId id="367" r:id="rId5"/>
    <p:sldId id="368" r:id="rId6"/>
    <p:sldId id="370" r:id="rId7"/>
    <p:sldId id="373" r:id="rId8"/>
    <p:sldId id="378" r:id="rId9"/>
    <p:sldId id="377" r:id="rId10"/>
    <p:sldId id="374" r:id="rId11"/>
    <p:sldId id="379" r:id="rId12"/>
    <p:sldId id="369" r:id="rId13"/>
    <p:sldId id="375"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9900"/>
    <a:srgbClr val="FFCC99"/>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529" autoAdjust="0"/>
  </p:normalViewPr>
  <p:slideViewPr>
    <p:cSldViewPr>
      <p:cViewPr varScale="1">
        <p:scale>
          <a:sx n="116" d="100"/>
          <a:sy n="116" d="100"/>
        </p:scale>
        <p:origin x="1362" y="10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30" d="100"/>
          <a:sy n="130" d="100"/>
        </p:scale>
        <p:origin x="1458" y="-21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27101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[1] “Certified-as-EHT” may be the same</a:t>
            </a:r>
            <a:r>
              <a:rPr lang="en-US" baseline="0" dirty="0" smtClean="0"/>
              <a:t> as a conventional WFA cert (“EHT and interoperable”), or something weaker (“EHT”)</a:t>
            </a:r>
            <a:endParaRPr lang="en-US" dirty="0"/>
          </a:p>
        </p:txBody>
      </p:sp>
    </p:spTree>
    <p:extLst>
      <p:ext uri="{BB962C8B-B14F-4D97-AF65-F5344CB8AC3E}">
        <p14:creationId xmlns:p14="http://schemas.microsoft.com/office/powerpoint/2010/main" val="3156012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22369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82742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40408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Brian Hart, Cisco Systems</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Brian Hart,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802.11-18/1897r0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2018</a:t>
            </a:r>
            <a:endParaRPr lang="en-GB" dirty="0"/>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8/11-18-1549-00-0eht-candidate-technology-review.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Principles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
        <p:nvSpPr>
          <p:cNvPr id="7" name="Rectangle 2"/>
          <p:cNvSpPr txBox="1">
            <a:spLocks noChangeArrowheads="1"/>
          </p:cNvSpPr>
          <p:nvPr/>
        </p:nvSpPr>
        <p:spPr bwMode="auto">
          <a:xfrm>
            <a:off x="627062" y="229235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t>Date:</a:t>
            </a:r>
            <a:r>
              <a:rPr lang="en-GB" sz="2000" b="0" kern="0" dirty="0" smtClean="0"/>
              <a:t> 2018-11-02</a:t>
            </a:r>
            <a:endParaRPr lang="en-GB" sz="2000" b="0" kern="0" dirty="0"/>
          </a:p>
        </p:txBody>
      </p:sp>
      <p:graphicFrame>
        <p:nvGraphicFramePr>
          <p:cNvPr id="8" name="Object 3"/>
          <p:cNvGraphicFramePr>
            <a:graphicFrameLocks noChangeAspect="1"/>
          </p:cNvGraphicFramePr>
          <p:nvPr>
            <p:extLst>
              <p:ext uri="{D42A27DB-BD31-4B8C-83A1-F6EECF244321}">
                <p14:modId xmlns:p14="http://schemas.microsoft.com/office/powerpoint/2010/main" val="3227575294"/>
              </p:ext>
            </p:extLst>
          </p:nvPr>
        </p:nvGraphicFramePr>
        <p:xfrm>
          <a:off x="469900" y="3365500"/>
          <a:ext cx="8293100" cy="3187700"/>
        </p:xfrm>
        <a:graphic>
          <a:graphicData uri="http://schemas.openxmlformats.org/presentationml/2006/ole">
            <mc:AlternateContent xmlns:mc="http://schemas.openxmlformats.org/markup-compatibility/2006">
              <mc:Choice xmlns:v="urn:schemas-microsoft-com:vml" Requires="v">
                <p:oleObj spid="_x0000_s4187" name="Document" r:id="rId3" imgW="8651751" imgH="3326661" progId="Word.Document.8">
                  <p:embed/>
                </p:oleObj>
              </mc:Choice>
              <mc:Fallback>
                <p:oleObj name="Document" r:id="rId3" imgW="8651751" imgH="3326661" progId="Word.Document.8">
                  <p:embed/>
                  <p:pic>
                    <p:nvPicPr>
                      <p:cNvPr id="3075" name="Object 3"/>
                      <p:cNvPicPr>
                        <a:picLocks noChangeAspect="1" noChangeArrowheads="1"/>
                      </p:cNvPicPr>
                      <p:nvPr/>
                    </p:nvPicPr>
                    <p:blipFill>
                      <a:blip r:embed="rId4"/>
                      <a:srcRect/>
                      <a:stretch>
                        <a:fillRect/>
                      </a:stretch>
                    </p:blipFill>
                    <p:spPr bwMode="auto">
                      <a:xfrm>
                        <a:off x="469900" y="3365500"/>
                        <a:ext cx="8293100" cy="3187700"/>
                      </a:xfrm>
                      <a:prstGeom prst="rect">
                        <a:avLst/>
                      </a:prstGeom>
                      <a:noFill/>
                      <a:extLst/>
                    </p:spPr>
                  </p:pic>
                </p:oleObj>
              </mc:Fallback>
            </mc:AlternateContent>
          </a:graphicData>
        </a:graphic>
      </p:graphicFrame>
      <p:sp>
        <p:nvSpPr>
          <p:cNvPr id="9"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extLst>
      <p:ext uri="{BB962C8B-B14F-4D97-AF65-F5344CB8AC3E}">
        <p14:creationId xmlns:p14="http://schemas.microsoft.com/office/powerpoint/2010/main" val="2180778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Option </a:t>
            </a:r>
            <a:r>
              <a:rPr lang="en-US" sz="2800" dirty="0"/>
              <a:t>B: Insecure framework with </a:t>
            </a:r>
            <a:r>
              <a:rPr lang="en-US" sz="2800" dirty="0" smtClean="0"/>
              <a:t>WIDS/WIPS </a:t>
            </a:r>
            <a:r>
              <a:rPr lang="en-US" sz="2800" dirty="0"/>
              <a:t>and </a:t>
            </a:r>
            <a:r>
              <a:rPr lang="en-US" sz="2800" dirty="0" smtClean="0"/>
              <a:t>regulations (Example)</a:t>
            </a:r>
            <a:endParaRPr lang="en-US" baseline="30000" dirty="0"/>
          </a:p>
        </p:txBody>
      </p:sp>
      <p:sp>
        <p:nvSpPr>
          <p:cNvPr id="3" name="Content Placeholder 2"/>
          <p:cNvSpPr>
            <a:spLocks noGrp="1"/>
          </p:cNvSpPr>
          <p:nvPr>
            <p:ph idx="1"/>
          </p:nvPr>
        </p:nvSpPr>
        <p:spPr>
          <a:xfrm>
            <a:off x="0" y="1751013"/>
            <a:ext cx="9144000" cy="4724400"/>
          </a:xfrm>
        </p:spPr>
        <p:txBody>
          <a:bodyPr/>
          <a:lstStyle/>
          <a:p>
            <a:pPr marL="914400" lvl="1" indent="-514350">
              <a:buFont typeface="Arial" panose="020B0604020202020204" pitchFamily="34" charset="0"/>
              <a:buChar char="•"/>
            </a:pPr>
            <a:r>
              <a:rPr lang="en-US" sz="1600" dirty="0" smtClean="0"/>
              <a:t>Insecure protocol (e.g. field in unicast or broadcast frame)</a:t>
            </a:r>
          </a:p>
          <a:p>
            <a:pPr marL="914400" lvl="1" indent="-514350">
              <a:buFont typeface="Arial" panose="020B0604020202020204" pitchFamily="34" charset="0"/>
              <a:buChar char="•"/>
            </a:pPr>
            <a:r>
              <a:rPr lang="en-US" sz="1600" dirty="0" smtClean="0"/>
              <a:t>Narrow the window of attack</a:t>
            </a:r>
          </a:p>
          <a:p>
            <a:pPr marL="1314450" lvl="2" indent="-514350">
              <a:buFont typeface="Arial" panose="020B0604020202020204" pitchFamily="34" charset="0"/>
              <a:buChar char="•"/>
            </a:pPr>
            <a:r>
              <a:rPr lang="en-US" sz="1400" dirty="0" smtClean="0"/>
              <a:t>HE Intolerant field has no force until we expect 6 GHz EHT APs to reach the market (i.e. 202x using secure time server)</a:t>
            </a:r>
          </a:p>
          <a:p>
            <a:pPr marL="1314450" lvl="2" indent="-514350">
              <a:buFont typeface="Arial" panose="020B0604020202020204" pitchFamily="34" charset="0"/>
              <a:buChar char="•"/>
            </a:pPr>
            <a:r>
              <a:rPr lang="en-US" sz="1400" dirty="0" smtClean="0"/>
              <a:t>Meanwhile, beginning from then, HE APs will start to be upgraded to EHT APs</a:t>
            </a:r>
          </a:p>
          <a:p>
            <a:pPr marL="914400" lvl="1" indent="-514350">
              <a:buFont typeface="Arial" panose="020B0604020202020204" pitchFamily="34" charset="0"/>
              <a:buChar char="•"/>
            </a:pPr>
            <a:r>
              <a:rPr lang="en-US" sz="1600" dirty="0" smtClean="0"/>
              <a:t>Permit HE APs to apply WIDS/WIPS conditions before an HE Intolerant field is accepted</a:t>
            </a:r>
          </a:p>
          <a:p>
            <a:pPr marL="1314450" lvl="2" indent="-514350">
              <a:buFont typeface="Arial" panose="020B0604020202020204" pitchFamily="34" charset="0"/>
              <a:buChar char="•"/>
            </a:pPr>
            <a:r>
              <a:rPr lang="en-US" sz="1400" dirty="0" smtClean="0"/>
              <a:t>E.g. &gt;10% of traffic appears to have an EHT preamble (implies some detection capability in HE APs) </a:t>
            </a:r>
          </a:p>
          <a:p>
            <a:pPr marL="1314450" lvl="2" indent="-514350">
              <a:buFont typeface="Arial" panose="020B0604020202020204" pitchFamily="34" charset="0"/>
              <a:buChar char="•"/>
            </a:pPr>
            <a:r>
              <a:rPr lang="en-US" sz="1400" dirty="0" smtClean="0"/>
              <a:t>Risk that this could be abused: HE APs refuse to acknowledge HE Intolerant sent by a valid EHT AP </a:t>
            </a:r>
          </a:p>
          <a:p>
            <a:pPr marL="914400" lvl="1" indent="-514350">
              <a:buFont typeface="Arial" panose="020B0604020202020204" pitchFamily="34" charset="0"/>
              <a:buChar char="•"/>
            </a:pPr>
            <a:r>
              <a:rPr lang="en-US" sz="1600" dirty="0" smtClean="0"/>
              <a:t>Also depend on regulations to deter abuse. E.g. in the USA:</a:t>
            </a:r>
          </a:p>
          <a:p>
            <a:pPr marL="1314450" lvl="2" indent="-514350">
              <a:buFont typeface="Arial" panose="020B0604020202020204" pitchFamily="34" charset="0"/>
              <a:buChar char="•"/>
            </a:pPr>
            <a:r>
              <a:rPr lang="en-US" sz="1400" dirty="0" smtClean="0"/>
              <a:t>[General] 47 CFR, 15.5, General </a:t>
            </a:r>
            <a:r>
              <a:rPr lang="en-US" sz="1400" dirty="0"/>
              <a:t>conditions of operation.</a:t>
            </a:r>
          </a:p>
          <a:p>
            <a:pPr marL="1257300" lvl="3" indent="0"/>
            <a:r>
              <a:rPr lang="en-US" sz="1200" dirty="0" smtClean="0"/>
              <a:t>(</a:t>
            </a:r>
            <a:r>
              <a:rPr lang="en-US" sz="1200" dirty="0"/>
              <a:t>b) </a:t>
            </a:r>
            <a:r>
              <a:rPr lang="en-US" sz="1200" b="1" dirty="0"/>
              <a:t>Operation</a:t>
            </a:r>
            <a:r>
              <a:rPr lang="en-US" sz="1200" dirty="0"/>
              <a:t> of an intentional, unintentional, or incidental radiator </a:t>
            </a:r>
            <a:r>
              <a:rPr lang="en-US" sz="1200" b="1" dirty="0"/>
              <a:t>is subject to the conditions that no harmful interference is caused</a:t>
            </a:r>
            <a:r>
              <a:rPr lang="en-US" sz="1200" dirty="0"/>
              <a:t> and that interference must be accepted that may be caused by the operation of an authorized radio station, by another intentional or unintentional radiator, by industrial, scientific and medical (ISM) equipment, or by an incidental radiator.</a:t>
            </a:r>
          </a:p>
          <a:p>
            <a:pPr marL="1314450" lvl="2" indent="-514350">
              <a:buFont typeface="Arial" panose="020B0604020202020204" pitchFamily="34" charset="0"/>
              <a:buChar char="•"/>
            </a:pPr>
            <a:r>
              <a:rPr lang="en-US" sz="1400" dirty="0" smtClean="0"/>
              <a:t>[Specific, arising from the hotel issue] EB </a:t>
            </a:r>
            <a:r>
              <a:rPr lang="en-US" sz="1400" dirty="0"/>
              <a:t>Advisory </a:t>
            </a:r>
            <a:r>
              <a:rPr lang="en-US" sz="1400" dirty="0" smtClean="0"/>
              <a:t>2016-15</a:t>
            </a:r>
          </a:p>
          <a:p>
            <a:pPr marL="1257300" lvl="3" indent="0"/>
            <a:r>
              <a:rPr lang="en-US" sz="1200" dirty="0"/>
              <a:t>“Here are a few examples of authorized equipment being used in an unlawful </a:t>
            </a:r>
            <a:r>
              <a:rPr lang="en-US" sz="1200" dirty="0" smtClean="0"/>
              <a:t>manner: … The </a:t>
            </a:r>
            <a:r>
              <a:rPr lang="en-US" sz="1200" dirty="0"/>
              <a:t>use of authorized Wi-Fi equipment </a:t>
            </a:r>
            <a:r>
              <a:rPr lang="en-US" sz="1200" dirty="0" smtClean="0"/>
              <a:t>[</a:t>
            </a:r>
            <a:r>
              <a:rPr lang="en-US" sz="1200" i="1" dirty="0" smtClean="0"/>
              <a:t>and presumably any other equipment</a:t>
            </a:r>
            <a:r>
              <a:rPr lang="en-US" sz="1200" dirty="0" smtClean="0"/>
              <a:t>] to </a:t>
            </a:r>
            <a:r>
              <a:rPr lang="en-US" sz="1200" dirty="0"/>
              <a:t>intentionally disrupt the lawful operation of </a:t>
            </a:r>
            <a:r>
              <a:rPr lang="en-US" sz="1200" dirty="0" smtClean="0"/>
              <a:t>neighboring Wi-Fi </a:t>
            </a:r>
            <a:r>
              <a:rPr lang="en-US" sz="1200" dirty="0"/>
              <a:t>networks</a:t>
            </a:r>
            <a:r>
              <a:rPr lang="en-US" sz="1200" dirty="0" smtClean="0"/>
              <a:t>.”</a:t>
            </a:r>
          </a:p>
          <a:p>
            <a:pPr marL="800100" lvl="2" indent="0"/>
            <a:endParaRPr lang="en-US" sz="1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Tree>
    <p:extLst>
      <p:ext uri="{BB962C8B-B14F-4D97-AF65-F5344CB8AC3E}">
        <p14:creationId xmlns:p14="http://schemas.microsoft.com/office/powerpoint/2010/main" val="21325601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Backup</a:t>
            </a:r>
            <a:endParaRPr lang="en-US" baseline="30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Tree>
    <p:extLst>
      <p:ext uri="{BB962C8B-B14F-4D97-AF65-F5344CB8AC3E}">
        <p14:creationId xmlns:p14="http://schemas.microsoft.com/office/powerpoint/2010/main" val="8752329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References</a:t>
            </a:r>
            <a:endParaRPr lang="en-US" baseline="30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
        <p:nvSpPr>
          <p:cNvPr id="7" name="Content Placeholder 6"/>
          <p:cNvSpPr>
            <a:spLocks noGrp="1"/>
          </p:cNvSpPr>
          <p:nvPr>
            <p:ph idx="1"/>
          </p:nvPr>
        </p:nvSpPr>
        <p:spPr/>
        <p:txBody>
          <a:bodyPr/>
          <a:lstStyle/>
          <a:p>
            <a:r>
              <a:rPr lang="en-US" sz="1600" dirty="0" smtClean="0"/>
              <a:t>[1]</a:t>
            </a:r>
            <a:endParaRPr 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662548099"/>
              </p:ext>
            </p:extLst>
          </p:nvPr>
        </p:nvGraphicFramePr>
        <p:xfrm>
          <a:off x="1220784" y="1825625"/>
          <a:ext cx="7770816" cy="762000"/>
        </p:xfrm>
        <a:graphic>
          <a:graphicData uri="http://schemas.openxmlformats.org/drawingml/2006/table">
            <a:tbl>
              <a:tblPr/>
              <a:tblGrid>
                <a:gridCol w="863424">
                  <a:extLst>
                    <a:ext uri="{9D8B030D-6E8A-4147-A177-3AD203B41FA5}">
                      <a16:colId xmlns:a16="http://schemas.microsoft.com/office/drawing/2014/main" val="2033278773"/>
                    </a:ext>
                  </a:extLst>
                </a:gridCol>
                <a:gridCol w="863424">
                  <a:extLst>
                    <a:ext uri="{9D8B030D-6E8A-4147-A177-3AD203B41FA5}">
                      <a16:colId xmlns:a16="http://schemas.microsoft.com/office/drawing/2014/main" val="653869971"/>
                    </a:ext>
                  </a:extLst>
                </a:gridCol>
                <a:gridCol w="863424">
                  <a:extLst>
                    <a:ext uri="{9D8B030D-6E8A-4147-A177-3AD203B41FA5}">
                      <a16:colId xmlns:a16="http://schemas.microsoft.com/office/drawing/2014/main" val="3574166333"/>
                    </a:ext>
                  </a:extLst>
                </a:gridCol>
                <a:gridCol w="863424">
                  <a:extLst>
                    <a:ext uri="{9D8B030D-6E8A-4147-A177-3AD203B41FA5}">
                      <a16:colId xmlns:a16="http://schemas.microsoft.com/office/drawing/2014/main" val="173695692"/>
                    </a:ext>
                  </a:extLst>
                </a:gridCol>
                <a:gridCol w="863424">
                  <a:extLst>
                    <a:ext uri="{9D8B030D-6E8A-4147-A177-3AD203B41FA5}">
                      <a16:colId xmlns:a16="http://schemas.microsoft.com/office/drawing/2014/main" val="979865041"/>
                    </a:ext>
                  </a:extLst>
                </a:gridCol>
                <a:gridCol w="863424">
                  <a:extLst>
                    <a:ext uri="{9D8B030D-6E8A-4147-A177-3AD203B41FA5}">
                      <a16:colId xmlns:a16="http://schemas.microsoft.com/office/drawing/2014/main" val="767783435"/>
                    </a:ext>
                  </a:extLst>
                </a:gridCol>
                <a:gridCol w="863424">
                  <a:extLst>
                    <a:ext uri="{9D8B030D-6E8A-4147-A177-3AD203B41FA5}">
                      <a16:colId xmlns:a16="http://schemas.microsoft.com/office/drawing/2014/main" val="2152737786"/>
                    </a:ext>
                  </a:extLst>
                </a:gridCol>
                <a:gridCol w="863424">
                  <a:extLst>
                    <a:ext uri="{9D8B030D-6E8A-4147-A177-3AD203B41FA5}">
                      <a16:colId xmlns:a16="http://schemas.microsoft.com/office/drawing/2014/main" val="644636999"/>
                    </a:ext>
                  </a:extLst>
                </a:gridCol>
                <a:gridCol w="863424">
                  <a:extLst>
                    <a:ext uri="{9D8B030D-6E8A-4147-A177-3AD203B41FA5}">
                      <a16:colId xmlns:a16="http://schemas.microsoft.com/office/drawing/2014/main" val="1612151652"/>
                    </a:ext>
                  </a:extLst>
                </a:gridCol>
              </a:tblGrid>
              <a:tr h="336074">
                <a:tc>
                  <a:txBody>
                    <a:bodyPr/>
                    <a:lstStyle/>
                    <a:p>
                      <a:pPr algn="l"/>
                      <a:r>
                        <a:rPr lang="en-US" sz="1100" b="0" dirty="0">
                          <a:effectLst/>
                        </a:rPr>
                        <a:t>07-Sep-2018 ET</a:t>
                      </a:r>
                    </a:p>
                  </a:txBody>
                  <a:tcPr anchor="ctr">
                    <a:lnL>
                      <a:noFill/>
                    </a:lnL>
                    <a:lnR>
                      <a:noFill/>
                    </a:lnR>
                    <a:lnT>
                      <a:noFill/>
                    </a:lnT>
                    <a:lnB>
                      <a:noFill/>
                    </a:lnB>
                    <a:solidFill>
                      <a:srgbClr val="FFFFFF"/>
                    </a:solidFill>
                  </a:tcPr>
                </a:tc>
                <a:tc>
                  <a:txBody>
                    <a:bodyPr/>
                    <a:lstStyle/>
                    <a:p>
                      <a:pPr algn="r"/>
                      <a:r>
                        <a:rPr lang="en-US" sz="1100" b="0">
                          <a:effectLst/>
                        </a:rPr>
                        <a:t>2018</a:t>
                      </a:r>
                    </a:p>
                  </a:txBody>
                  <a:tcPr anchor="ctr">
                    <a:lnL>
                      <a:noFill/>
                    </a:lnL>
                    <a:lnR>
                      <a:noFill/>
                    </a:lnR>
                    <a:lnT>
                      <a:noFill/>
                    </a:lnT>
                    <a:lnB>
                      <a:noFill/>
                    </a:lnB>
                    <a:solidFill>
                      <a:srgbClr val="FFFFFF"/>
                    </a:solidFill>
                  </a:tcPr>
                </a:tc>
                <a:tc>
                  <a:txBody>
                    <a:bodyPr/>
                    <a:lstStyle/>
                    <a:p>
                      <a:pPr algn="r"/>
                      <a:r>
                        <a:rPr lang="en-US" sz="1100" b="0">
                          <a:effectLst/>
                        </a:rPr>
                        <a:t>1549</a:t>
                      </a:r>
                    </a:p>
                  </a:txBody>
                  <a:tcPr anchor="ctr">
                    <a:lnL>
                      <a:noFill/>
                    </a:lnL>
                    <a:lnR>
                      <a:noFill/>
                    </a:lnR>
                    <a:lnT>
                      <a:noFill/>
                    </a:lnT>
                    <a:lnB>
                      <a:noFill/>
                    </a:lnB>
                    <a:solidFill>
                      <a:srgbClr val="FFFFFF"/>
                    </a:solidFill>
                  </a:tcPr>
                </a:tc>
                <a:tc>
                  <a:txBody>
                    <a:bodyPr/>
                    <a:lstStyle/>
                    <a:p>
                      <a:pPr algn="r"/>
                      <a:r>
                        <a:rPr lang="en-US" sz="1100" b="0">
                          <a:effectLst/>
                        </a:rPr>
                        <a:t>0</a:t>
                      </a:r>
                    </a:p>
                  </a:txBody>
                  <a:tcPr anchor="ctr">
                    <a:lnL>
                      <a:noFill/>
                    </a:lnL>
                    <a:lnR>
                      <a:noFill/>
                    </a:lnR>
                    <a:lnT>
                      <a:noFill/>
                    </a:lnT>
                    <a:lnB>
                      <a:noFill/>
                    </a:lnB>
                    <a:solidFill>
                      <a:srgbClr val="FFFFFF"/>
                    </a:solidFill>
                  </a:tcPr>
                </a:tc>
                <a:tc>
                  <a:txBody>
                    <a:bodyPr/>
                    <a:lstStyle/>
                    <a:p>
                      <a:pPr algn="l"/>
                      <a:r>
                        <a:rPr lang="en-US" sz="1100" b="0">
                          <a:effectLst/>
                        </a:rPr>
                        <a:t>EHT TIG/SG</a:t>
                      </a:r>
                    </a:p>
                  </a:txBody>
                  <a:tcPr anchor="ctr">
                    <a:lnL>
                      <a:noFill/>
                    </a:lnL>
                    <a:lnR>
                      <a:noFill/>
                    </a:lnR>
                    <a:lnT>
                      <a:noFill/>
                    </a:lnT>
                    <a:lnB>
                      <a:noFill/>
                    </a:lnB>
                    <a:solidFill>
                      <a:srgbClr val="FFFFFF"/>
                    </a:solidFill>
                  </a:tcPr>
                </a:tc>
                <a:tc>
                  <a:txBody>
                    <a:bodyPr/>
                    <a:lstStyle/>
                    <a:p>
                      <a:pPr algn="l"/>
                      <a:r>
                        <a:rPr lang="en-US" sz="1100" b="0">
                          <a:effectLst/>
                        </a:rPr>
                        <a:t>Candidate Technology Review</a:t>
                      </a:r>
                    </a:p>
                  </a:txBody>
                  <a:tcPr anchor="ctr">
                    <a:lnL>
                      <a:noFill/>
                    </a:lnL>
                    <a:lnR>
                      <a:noFill/>
                    </a:lnR>
                    <a:lnT>
                      <a:noFill/>
                    </a:lnT>
                    <a:lnB>
                      <a:noFill/>
                    </a:lnB>
                    <a:solidFill>
                      <a:srgbClr val="FFFFFF"/>
                    </a:solidFill>
                  </a:tcPr>
                </a:tc>
                <a:tc>
                  <a:txBody>
                    <a:bodyPr/>
                    <a:lstStyle/>
                    <a:p>
                      <a:pPr algn="l"/>
                      <a:r>
                        <a:rPr lang="en-US" sz="1100" b="0">
                          <a:effectLst/>
                        </a:rPr>
                        <a:t>Brian Hart (Cisco Systems)</a:t>
                      </a:r>
                    </a:p>
                  </a:txBody>
                  <a:tcPr anchor="ctr">
                    <a:lnL>
                      <a:noFill/>
                    </a:lnL>
                    <a:lnR>
                      <a:noFill/>
                    </a:lnR>
                    <a:lnT>
                      <a:noFill/>
                    </a:lnT>
                    <a:lnB>
                      <a:noFill/>
                    </a:lnB>
                    <a:solidFill>
                      <a:srgbClr val="FFFFFF"/>
                    </a:solidFill>
                  </a:tcPr>
                </a:tc>
                <a:tc>
                  <a:txBody>
                    <a:bodyPr/>
                    <a:lstStyle/>
                    <a:p>
                      <a:pPr algn="l"/>
                      <a:r>
                        <a:rPr lang="en-US" sz="1100" b="0">
                          <a:effectLst/>
                        </a:rPr>
                        <a:t>07-Sep-2018 20:33:00 ET</a:t>
                      </a:r>
                    </a:p>
                  </a:txBody>
                  <a:tcPr anchor="ctr">
                    <a:lnL>
                      <a:noFill/>
                    </a:lnL>
                    <a:lnR>
                      <a:noFill/>
                    </a:lnR>
                    <a:lnT>
                      <a:noFill/>
                    </a:lnT>
                    <a:lnB>
                      <a:noFill/>
                    </a:lnB>
                    <a:solidFill>
                      <a:srgbClr val="FFFFFF"/>
                    </a:solidFill>
                  </a:tcPr>
                </a:tc>
                <a:tc>
                  <a:txBody>
                    <a:bodyPr/>
                    <a:lstStyle/>
                    <a:p>
                      <a:pPr algn="l"/>
                      <a:r>
                        <a:rPr lang="en-US" sz="1100" b="0" i="0" u="none" strike="noStrike" dirty="0">
                          <a:solidFill>
                            <a:srgbClr val="0077FF"/>
                          </a:solidFill>
                          <a:effectLst/>
                          <a:hlinkClick r:id="rId2"/>
                        </a:rPr>
                        <a:t>Download</a:t>
                      </a:r>
                      <a:endParaRPr lang="en-US" sz="1100" b="0" dirty="0">
                        <a:effectLst/>
                      </a:endParaRPr>
                    </a:p>
                  </a:txBody>
                  <a:tcPr anchor="ctr">
                    <a:lnL>
                      <a:noFill/>
                    </a:lnL>
                    <a:lnR>
                      <a:noFill/>
                    </a:lnR>
                    <a:lnT>
                      <a:noFill/>
                    </a:lnT>
                    <a:lnB>
                      <a:noFill/>
                    </a:lnB>
                    <a:solidFill>
                      <a:srgbClr val="FFFFFF"/>
                    </a:solidFill>
                  </a:tcPr>
                </a:tc>
                <a:extLst>
                  <a:ext uri="{0D108BD9-81ED-4DB2-BD59-A6C34878D82A}">
                    <a16:rowId xmlns:a16="http://schemas.microsoft.com/office/drawing/2014/main" val="4228972215"/>
                  </a:ext>
                </a:extLst>
              </a:tr>
            </a:tbl>
          </a:graphicData>
        </a:graphic>
      </p:graphicFrame>
    </p:spTree>
    <p:extLst>
      <p:ext uri="{BB962C8B-B14F-4D97-AF65-F5344CB8AC3E}">
        <p14:creationId xmlns:p14="http://schemas.microsoft.com/office/powerpoint/2010/main" val="11512663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a:stretch>
            <a:fillRect/>
          </a:stretch>
        </p:blipFill>
        <p:spPr>
          <a:xfrm>
            <a:off x="0" y="2021907"/>
            <a:ext cx="9803325" cy="4543993"/>
          </a:xfrm>
          <a:prstGeom prst="rect">
            <a:avLst/>
          </a:prstGeom>
        </p:spPr>
      </p:pic>
      <p:sp>
        <p:nvSpPr>
          <p:cNvPr id="2" name="Title 1"/>
          <p:cNvSpPr>
            <a:spLocks noGrp="1"/>
          </p:cNvSpPr>
          <p:nvPr>
            <p:ph type="title"/>
          </p:nvPr>
        </p:nvSpPr>
        <p:spPr>
          <a:xfrm>
            <a:off x="0" y="685801"/>
            <a:ext cx="9144000" cy="799646"/>
          </a:xfrm>
        </p:spPr>
        <p:txBody>
          <a:bodyPr/>
          <a:lstStyle/>
          <a:p>
            <a:r>
              <a:rPr lang="en-US" sz="2000" dirty="0" smtClean="0"/>
              <a:t>BTW, a Low-Overhead (LO) PHY beats HE by up to 32us for short PPDUs and beats non-HT by tens or hundreds of microseconds in almost all cases</a:t>
            </a:r>
            <a:endParaRPr lang="en-US" sz="2000" baseline="30000" dirty="0"/>
          </a:p>
        </p:txBody>
      </p:sp>
      <p:sp>
        <p:nvSpPr>
          <p:cNvPr id="3" name="Content Placeholder 2"/>
          <p:cNvSpPr>
            <a:spLocks noGrp="1"/>
          </p:cNvSpPr>
          <p:nvPr>
            <p:ph idx="1"/>
          </p:nvPr>
        </p:nvSpPr>
        <p:spPr>
          <a:xfrm>
            <a:off x="696912" y="1485447"/>
            <a:ext cx="7989888" cy="876753"/>
          </a:xfrm>
        </p:spPr>
        <p:txBody>
          <a:bodyPr/>
          <a:lstStyle/>
          <a:p>
            <a:pPr marL="514350" indent="-514350">
              <a:buFont typeface="Arial" panose="020B0604020202020204" pitchFamily="34" charset="0"/>
              <a:buChar char="•"/>
            </a:pPr>
            <a:r>
              <a:rPr lang="en-US" sz="1800" b="0" dirty="0" smtClean="0"/>
              <a:t>Assume 20 us of LSTF, LLTF and LO-SIG (leans to 40 MHz min)</a:t>
            </a:r>
          </a:p>
          <a:p>
            <a:pPr marL="514350" indent="-514350">
              <a:buFont typeface="Arial" panose="020B0604020202020204" pitchFamily="34" charset="0"/>
              <a:buChar char="•"/>
            </a:pPr>
            <a:r>
              <a:rPr lang="en-US" sz="1800" b="0" dirty="0" smtClean="0"/>
              <a:t>Assume LO-PHY uses 312.5 kHz subcarriers</a:t>
            </a:r>
          </a:p>
          <a:p>
            <a:pPr marL="514350" indent="-514350">
              <a:buFont typeface="Arial" panose="020B0604020202020204" pitchFamily="34" charset="0"/>
              <a:buChar char="•"/>
            </a:pPr>
            <a:endParaRPr lang="en-US" sz="1800" b="0" dirty="0" smtClean="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cxnSp>
        <p:nvCxnSpPr>
          <p:cNvPr id="12" name="Straight Arrow Connector 11"/>
          <p:cNvCxnSpPr/>
          <p:nvPr/>
        </p:nvCxnSpPr>
        <p:spPr bwMode="auto">
          <a:xfrm flipH="1">
            <a:off x="3200400" y="2819400"/>
            <a:ext cx="1" cy="96012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Content Placeholder 2"/>
          <p:cNvSpPr txBox="1">
            <a:spLocks/>
          </p:cNvSpPr>
          <p:nvPr/>
        </p:nvSpPr>
        <p:spPr bwMode="auto">
          <a:xfrm>
            <a:off x="2608606" y="3206297"/>
            <a:ext cx="628665"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r"/>
            <a:r>
              <a:rPr lang="en-US" sz="1800" b="0" kern="0" dirty="0" smtClean="0"/>
              <a:t>32us</a:t>
            </a:r>
          </a:p>
          <a:p>
            <a:pPr marL="514350" indent="-514350">
              <a:buFont typeface="Arial" panose="020B0604020202020204" pitchFamily="34" charset="0"/>
              <a:buChar char="•"/>
            </a:pPr>
            <a:endParaRPr lang="en-US" sz="1800" b="0" kern="0" dirty="0" smtClean="0">
              <a:sym typeface="Wingdings" panose="05000000000000000000" pitchFamily="2" charset="2"/>
            </a:endParaRPr>
          </a:p>
        </p:txBody>
      </p:sp>
      <p:cxnSp>
        <p:nvCxnSpPr>
          <p:cNvPr id="17" name="Straight Arrow Connector 16"/>
          <p:cNvCxnSpPr/>
          <p:nvPr/>
        </p:nvCxnSpPr>
        <p:spPr bwMode="auto">
          <a:xfrm flipH="1">
            <a:off x="8763000" y="4572000"/>
            <a:ext cx="1" cy="121920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8" name="Content Placeholder 2"/>
          <p:cNvSpPr txBox="1">
            <a:spLocks/>
          </p:cNvSpPr>
          <p:nvPr/>
        </p:nvSpPr>
        <p:spPr bwMode="auto">
          <a:xfrm>
            <a:off x="8002894" y="4924583"/>
            <a:ext cx="796977"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r"/>
            <a:r>
              <a:rPr lang="en-US" sz="1800" b="0" kern="0" dirty="0" smtClean="0"/>
              <a:t>244us</a:t>
            </a:r>
          </a:p>
          <a:p>
            <a:pPr marL="514350" indent="-514350">
              <a:buFont typeface="Arial" panose="020B0604020202020204" pitchFamily="34" charset="0"/>
              <a:buChar char="•"/>
            </a:pPr>
            <a:endParaRPr lang="en-US" sz="1800" b="0" kern="0" dirty="0" smtClean="0">
              <a:sym typeface="Wingdings" panose="05000000000000000000" pitchFamily="2" charset="2"/>
            </a:endParaRPr>
          </a:p>
        </p:txBody>
      </p:sp>
    </p:spTree>
    <p:extLst>
      <p:ext uri="{BB962C8B-B14F-4D97-AF65-F5344CB8AC3E}">
        <p14:creationId xmlns:p14="http://schemas.microsoft.com/office/powerpoint/2010/main" val="2204813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CID 15120</a:t>
            </a:r>
            <a:endParaRPr lang="en-US" baseline="30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244354806"/>
              </p:ext>
            </p:extLst>
          </p:nvPr>
        </p:nvGraphicFramePr>
        <p:xfrm>
          <a:off x="1110933" y="2438400"/>
          <a:ext cx="7431405" cy="815340"/>
        </p:xfrm>
        <a:graphic>
          <a:graphicData uri="http://schemas.openxmlformats.org/drawingml/2006/table">
            <a:tbl>
              <a:tblPr firstRow="1" firstCol="1" bandRow="1">
                <a:tableStyleId>{F5AB1C69-6EDB-4FF4-983F-18BD219EF322}</a:tableStyleId>
              </a:tblPr>
              <a:tblGrid>
                <a:gridCol w="490855">
                  <a:extLst>
                    <a:ext uri="{9D8B030D-6E8A-4147-A177-3AD203B41FA5}">
                      <a16:colId xmlns:a16="http://schemas.microsoft.com/office/drawing/2014/main" val="3093584184"/>
                    </a:ext>
                  </a:extLst>
                </a:gridCol>
                <a:gridCol w="972820">
                  <a:extLst>
                    <a:ext uri="{9D8B030D-6E8A-4147-A177-3AD203B41FA5}">
                      <a16:colId xmlns:a16="http://schemas.microsoft.com/office/drawing/2014/main" val="3944384696"/>
                    </a:ext>
                  </a:extLst>
                </a:gridCol>
                <a:gridCol w="583565">
                  <a:extLst>
                    <a:ext uri="{9D8B030D-6E8A-4147-A177-3AD203B41FA5}">
                      <a16:colId xmlns:a16="http://schemas.microsoft.com/office/drawing/2014/main" val="2864740853"/>
                    </a:ext>
                  </a:extLst>
                </a:gridCol>
                <a:gridCol w="702945">
                  <a:extLst>
                    <a:ext uri="{9D8B030D-6E8A-4147-A177-3AD203B41FA5}">
                      <a16:colId xmlns:a16="http://schemas.microsoft.com/office/drawing/2014/main" val="2488320096"/>
                    </a:ext>
                  </a:extLst>
                </a:gridCol>
                <a:gridCol w="703580">
                  <a:extLst>
                    <a:ext uri="{9D8B030D-6E8A-4147-A177-3AD203B41FA5}">
                      <a16:colId xmlns:a16="http://schemas.microsoft.com/office/drawing/2014/main" val="1627080401"/>
                    </a:ext>
                  </a:extLst>
                </a:gridCol>
                <a:gridCol w="582930">
                  <a:extLst>
                    <a:ext uri="{9D8B030D-6E8A-4147-A177-3AD203B41FA5}">
                      <a16:colId xmlns:a16="http://schemas.microsoft.com/office/drawing/2014/main" val="916041805"/>
                    </a:ext>
                  </a:extLst>
                </a:gridCol>
                <a:gridCol w="1697355">
                  <a:extLst>
                    <a:ext uri="{9D8B030D-6E8A-4147-A177-3AD203B41FA5}">
                      <a16:colId xmlns:a16="http://schemas.microsoft.com/office/drawing/2014/main" val="1261199549"/>
                    </a:ext>
                  </a:extLst>
                </a:gridCol>
                <a:gridCol w="1697355">
                  <a:extLst>
                    <a:ext uri="{9D8B030D-6E8A-4147-A177-3AD203B41FA5}">
                      <a16:colId xmlns:a16="http://schemas.microsoft.com/office/drawing/2014/main" val="2419974564"/>
                    </a:ext>
                  </a:extLst>
                </a:gridCol>
              </a:tblGrid>
              <a:tr h="809625">
                <a:tc>
                  <a:txBody>
                    <a:bodyPr/>
                    <a:lstStyle/>
                    <a:p>
                      <a:pPr marL="0" marR="0" algn="r">
                        <a:lnSpc>
                          <a:spcPct val="107000"/>
                        </a:lnSpc>
                        <a:spcBef>
                          <a:spcPts val="0"/>
                        </a:spcBef>
                        <a:spcAft>
                          <a:spcPts val="0"/>
                        </a:spcAft>
                      </a:pPr>
                      <a:r>
                        <a:rPr lang="en-US" sz="1000" b="0">
                          <a:solidFill>
                            <a:sysClr val="windowText" lastClr="000000"/>
                          </a:solidFill>
                          <a:effectLst/>
                        </a:rPr>
                        <a:t>15120</a:t>
                      </a:r>
                      <a:endParaRPr lang="en-US" sz="11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0">
                          <a:solidFill>
                            <a:sysClr val="windowText" lastClr="000000"/>
                          </a:solidFill>
                          <a:effectLst/>
                        </a:rPr>
                        <a:t>Abhishek Patil</a:t>
                      </a:r>
                      <a:endParaRPr lang="en-US" sz="11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0">
                          <a:solidFill>
                            <a:sysClr val="windowText" lastClr="000000"/>
                          </a:solidFill>
                          <a:effectLst/>
                        </a:rPr>
                        <a:t>27.16.1</a:t>
                      </a:r>
                      <a:endParaRPr lang="en-US" sz="11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0">
                          <a:solidFill>
                            <a:sysClr val="windowText" lastClr="000000"/>
                          </a:solidFill>
                          <a:effectLst/>
                        </a:rPr>
                        <a:t>T</a:t>
                      </a:r>
                      <a:endParaRPr lang="en-US" sz="11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0">
                          <a:solidFill>
                            <a:sysClr val="windowText" lastClr="000000"/>
                          </a:solidFill>
                          <a:effectLst/>
                        </a:rPr>
                        <a:t>N</a:t>
                      </a:r>
                      <a:endParaRPr lang="en-US" sz="11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1000" b="0">
                          <a:solidFill>
                            <a:sysClr val="windowText" lastClr="000000"/>
                          </a:solidFill>
                          <a:effectLst/>
                        </a:rPr>
                        <a:t>369.47</a:t>
                      </a:r>
                      <a:endParaRPr lang="en-US" sz="11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0">
                          <a:solidFill>
                            <a:sysClr val="windowText" lastClr="000000"/>
                          </a:solidFill>
                          <a:effectLst/>
                        </a:rPr>
                        <a:t>Spec covers details on 2.4GHz and 5GHz operation but doesn't provide any guidance on the BSS operation in 6GHz</a:t>
                      </a:r>
                      <a:endParaRPr lang="en-US" sz="1100" b="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000" b="0" dirty="0">
                          <a:solidFill>
                            <a:sysClr val="windowText" lastClr="000000"/>
                          </a:solidFill>
                          <a:effectLst/>
                        </a:rPr>
                        <a:t>As in comment</a:t>
                      </a:r>
                      <a:endParaRPr lang="en-US" sz="11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7444931"/>
                  </a:ext>
                </a:extLst>
              </a:tr>
            </a:tbl>
          </a:graphicData>
        </a:graphic>
      </p:graphicFrame>
    </p:spTree>
    <p:extLst>
      <p:ext uri="{BB962C8B-B14F-4D97-AF65-F5344CB8AC3E}">
        <p14:creationId xmlns:p14="http://schemas.microsoft.com/office/powerpoint/2010/main" val="3793820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Ideal Goals for 6 GHz … are unachievable</a:t>
            </a:r>
            <a:endParaRPr lang="en-US" baseline="30000" dirty="0"/>
          </a:p>
        </p:txBody>
      </p:sp>
      <p:sp>
        <p:nvSpPr>
          <p:cNvPr id="3" name="Content Placeholder 2"/>
          <p:cNvSpPr>
            <a:spLocks noGrp="1"/>
          </p:cNvSpPr>
          <p:nvPr>
            <p:ph idx="1"/>
          </p:nvPr>
        </p:nvSpPr>
        <p:spPr>
          <a:xfrm>
            <a:off x="990600" y="1524000"/>
            <a:ext cx="7380288" cy="4113213"/>
          </a:xfrm>
        </p:spPr>
        <p:txBody>
          <a:bodyPr/>
          <a:lstStyle/>
          <a:p>
            <a:pPr marL="514350" indent="-514350">
              <a:buFont typeface="+mj-lt"/>
              <a:buAutoNum type="arabicPeriod"/>
            </a:pPr>
            <a:r>
              <a:rPr lang="en-US" b="0" dirty="0" smtClean="0"/>
              <a:t>Proliferate 802.11-enabled devices into 6 GHz early</a:t>
            </a:r>
          </a:p>
          <a:p>
            <a:pPr marL="514350" indent="-514350">
              <a:buFont typeface="+mj-lt"/>
              <a:buAutoNum type="arabicPeriod"/>
            </a:pPr>
            <a:r>
              <a:rPr lang="en-US" b="0" dirty="0" smtClean="0"/>
              <a:t>Since this is &gt;2x as much spectrum as 802.11 has ever had, discard inefficient or unhelpful legacy behavior</a:t>
            </a:r>
            <a:r>
              <a:rPr lang="en-US" b="0" baseline="30000" dirty="0" smtClean="0"/>
              <a:t>[See Ref1, </a:t>
            </a:r>
            <a:r>
              <a:rPr lang="en-US" b="0" baseline="30000" dirty="0"/>
              <a:t>Backup</a:t>
            </a:r>
            <a:r>
              <a:rPr lang="en-US" b="0" baseline="3000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These goals are in conflict:</a:t>
            </a:r>
          </a:p>
          <a:p>
            <a:pPr lvl="1">
              <a:buFont typeface="Arial" panose="020B0604020202020204" pitchFamily="34" charset="0"/>
              <a:buChar char="•"/>
            </a:pPr>
            <a:r>
              <a:rPr lang="en-US" sz="1800" dirty="0" smtClean="0"/>
              <a:t>Goal 1 suggests </a:t>
            </a:r>
            <a:r>
              <a:rPr lang="en-US" sz="1800" dirty="0" err="1" smtClean="0"/>
              <a:t>rebanding</a:t>
            </a:r>
            <a:r>
              <a:rPr lang="en-US" sz="1800" dirty="0" smtClean="0"/>
              <a:t> HE (+ non-HT for control frames)</a:t>
            </a:r>
          </a:p>
          <a:p>
            <a:pPr lvl="1">
              <a:buFont typeface="Arial" panose="020B0604020202020204" pitchFamily="34" charset="0"/>
              <a:buChar char="•"/>
            </a:pPr>
            <a:r>
              <a:rPr lang="en-US" sz="1800" dirty="0" smtClean="0"/>
              <a:t>Goal 2 suggests upgrading non-HT, shortening the HE preamble, reviewing active scanning, primary channel bandwidth, </a:t>
            </a:r>
            <a:r>
              <a:rPr lang="en-US" sz="1800" dirty="0" err="1" smtClean="0"/>
              <a:t>etc</a:t>
            </a:r>
            <a:endParaRPr lang="en-US" sz="1800" dirty="0" smtClean="0"/>
          </a:p>
          <a:p>
            <a:pPr>
              <a:buFont typeface="Arial" panose="020B0604020202020204" pitchFamily="34" charset="0"/>
              <a:buChar char="•"/>
            </a:pPr>
            <a:r>
              <a:rPr lang="en-US" b="0" dirty="0"/>
              <a:t>There is no perfect </a:t>
            </a:r>
            <a:r>
              <a:rPr lang="en-US" b="0" dirty="0" smtClean="0"/>
              <a:t>solution so </a:t>
            </a:r>
            <a:r>
              <a:rPr lang="en-US" b="0" dirty="0"/>
              <a:t>compromise is </a:t>
            </a:r>
            <a:r>
              <a:rPr lang="en-US" b="0" dirty="0" smtClean="0"/>
              <a:t>unavoidable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Tree>
    <p:extLst>
      <p:ext uri="{BB962C8B-B14F-4D97-AF65-F5344CB8AC3E}">
        <p14:creationId xmlns:p14="http://schemas.microsoft.com/office/powerpoint/2010/main" val="3070222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 so consider Compromised Goals</a:t>
            </a:r>
            <a:endParaRPr lang="en-US" baseline="30000" dirty="0"/>
          </a:p>
        </p:txBody>
      </p:sp>
      <p:sp>
        <p:nvSpPr>
          <p:cNvPr id="3" name="Content Placeholder 2"/>
          <p:cNvSpPr>
            <a:spLocks noGrp="1"/>
          </p:cNvSpPr>
          <p:nvPr>
            <p:ph idx="1"/>
          </p:nvPr>
        </p:nvSpPr>
        <p:spPr>
          <a:xfrm>
            <a:off x="696912" y="1828800"/>
            <a:ext cx="7989888" cy="4113213"/>
          </a:xfrm>
        </p:spPr>
        <p:txBody>
          <a:bodyPr/>
          <a:lstStyle/>
          <a:p>
            <a:pPr marL="514350" indent="-514350">
              <a:buFont typeface="Arial" panose="020B0604020202020204" pitchFamily="34" charset="0"/>
              <a:buChar char="•"/>
            </a:pPr>
            <a:r>
              <a:rPr lang="en-US" sz="2800" b="0" dirty="0" smtClean="0"/>
              <a:t>Permit HE STAs in 6 GHz, but with constraints that will create (a lot of) greenfield spectrum when EHT STAs arrive </a:t>
            </a:r>
            <a:r>
              <a:rPr lang="en-US" sz="2800" b="0" dirty="0" smtClean="0">
                <a:sym typeface="Wingdings" panose="05000000000000000000" pitchFamily="2" charset="2"/>
              </a:rPr>
              <a:t> </a:t>
            </a:r>
            <a:r>
              <a:rPr lang="en-US" sz="2800" dirty="0" smtClean="0">
                <a:sym typeface="Wingdings" panose="05000000000000000000" pitchFamily="2" charset="2"/>
              </a:rPr>
              <a:t>responsibility of 11ax TG</a:t>
            </a:r>
            <a:endParaRPr lang="en-US" sz="2800" dirty="0" smtClean="0"/>
          </a:p>
          <a:p>
            <a:pPr marL="514350" indent="-514350">
              <a:buFont typeface="Arial" panose="020B0604020202020204" pitchFamily="34" charset="0"/>
              <a:buChar char="•"/>
            </a:pPr>
            <a:r>
              <a:rPr lang="en-US" sz="2800" b="0" dirty="0" smtClean="0"/>
              <a:t>EHT STAs discard </a:t>
            </a:r>
            <a:r>
              <a:rPr lang="en-US" sz="2800" b="0" dirty="0"/>
              <a:t>inefficient or unhelpful legacy </a:t>
            </a:r>
            <a:r>
              <a:rPr lang="en-US" sz="2800" b="0" dirty="0" smtClean="0"/>
              <a:t>behavior </a:t>
            </a:r>
            <a:r>
              <a:rPr lang="en-US" sz="2800" b="0" dirty="0" smtClean="0">
                <a:sym typeface="Wingdings" panose="05000000000000000000" pitchFamily="2" charset="2"/>
              </a:rPr>
              <a:t> responsibility of TG arising from EHT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Tree>
    <p:extLst>
      <p:ext uri="{BB962C8B-B14F-4D97-AF65-F5344CB8AC3E}">
        <p14:creationId xmlns:p14="http://schemas.microsoft.com/office/powerpoint/2010/main" val="629255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Example Constraints </a:t>
            </a:r>
            <a:r>
              <a:rPr lang="en-US" sz="2800" dirty="0"/>
              <a:t>that will create (a lot of) greenfield </a:t>
            </a:r>
            <a:r>
              <a:rPr lang="en-US" sz="2800" dirty="0" smtClean="0"/>
              <a:t>spectrum for EHT</a:t>
            </a:r>
            <a:endParaRPr lang="en-US" baseline="30000" dirty="0"/>
          </a:p>
        </p:txBody>
      </p:sp>
      <p:sp>
        <p:nvSpPr>
          <p:cNvPr id="3" name="Content Placeholder 2"/>
          <p:cNvSpPr>
            <a:spLocks noGrp="1"/>
          </p:cNvSpPr>
          <p:nvPr>
            <p:ph idx="1"/>
          </p:nvPr>
        </p:nvSpPr>
        <p:spPr>
          <a:xfrm>
            <a:off x="533400" y="1677987"/>
            <a:ext cx="8305800" cy="4113213"/>
          </a:xfrm>
        </p:spPr>
        <p:txBody>
          <a:bodyPr/>
          <a:lstStyle/>
          <a:p>
            <a:pPr marL="514350" indent="-514350">
              <a:buFont typeface="Arial" panose="020B0604020202020204" pitchFamily="34" charset="0"/>
              <a:buChar char="•"/>
            </a:pPr>
            <a:r>
              <a:rPr lang="en-US" sz="2000" b="0" dirty="0" smtClean="0"/>
              <a:t>HE APs </a:t>
            </a:r>
            <a:r>
              <a:rPr lang="en-US" sz="2000" b="0" dirty="0"/>
              <a:t>start by having access the whole 6 GHz band, and can always use some (e.g. half) of the 6 GHz </a:t>
            </a:r>
            <a:r>
              <a:rPr lang="en-US" sz="2000" b="0" dirty="0" smtClean="0"/>
              <a:t>band, and often more</a:t>
            </a:r>
          </a:p>
          <a:p>
            <a:pPr marL="914400" lvl="1" indent="-514350">
              <a:buFont typeface="Arial" panose="020B0604020202020204" pitchFamily="34" charset="0"/>
              <a:buChar char="•"/>
            </a:pPr>
            <a:r>
              <a:rPr lang="en-US" sz="1600" dirty="0" smtClean="0"/>
              <a:t>On “EHT-priority” channels, an </a:t>
            </a:r>
            <a:r>
              <a:rPr lang="en-US" sz="1600" dirty="0"/>
              <a:t>EHT </a:t>
            </a:r>
            <a:r>
              <a:rPr lang="en-US" sz="1600" dirty="0" smtClean="0"/>
              <a:t>AP, if it wishes, </a:t>
            </a:r>
            <a:r>
              <a:rPr lang="en-US" sz="1600" dirty="0"/>
              <a:t>may </a:t>
            </a:r>
            <a:r>
              <a:rPr lang="en-US" sz="1600" dirty="0" smtClean="0"/>
              <a:t>indicate </a:t>
            </a:r>
            <a:r>
              <a:rPr lang="en-US" sz="1600" dirty="0"/>
              <a:t>that it is “HE Intolerant</a:t>
            </a:r>
            <a:r>
              <a:rPr lang="en-US" sz="1600" dirty="0" smtClean="0"/>
              <a:t>” using non-HT </a:t>
            </a:r>
            <a:r>
              <a:rPr lang="en-US" sz="1600" dirty="0"/>
              <a:t>or HE </a:t>
            </a:r>
            <a:r>
              <a:rPr lang="en-US" sz="1600" dirty="0" smtClean="0"/>
              <a:t>PPDU PPDUs</a:t>
            </a:r>
          </a:p>
          <a:p>
            <a:pPr marL="914400" lvl="1" indent="-514350">
              <a:buFont typeface="Arial" panose="020B0604020202020204" pitchFamily="34" charset="0"/>
              <a:buChar char="•"/>
            </a:pPr>
            <a:endParaRPr lang="en-US" sz="1600" dirty="0" smtClean="0"/>
          </a:p>
          <a:p>
            <a:pPr marL="914400" lvl="1" indent="-514350">
              <a:buFont typeface="Arial" panose="020B0604020202020204" pitchFamily="34" charset="0"/>
              <a:buChar char="•"/>
            </a:pPr>
            <a:endParaRPr lang="en-US" sz="1600" dirty="0" smtClean="0"/>
          </a:p>
          <a:p>
            <a:pPr marL="914400" lvl="1" indent="-514350">
              <a:buFont typeface="Arial" panose="020B0604020202020204" pitchFamily="34" charset="0"/>
              <a:buChar char="•"/>
            </a:pPr>
            <a:endParaRPr lang="en-US" sz="1600" dirty="0"/>
          </a:p>
          <a:p>
            <a:pPr marL="914400" lvl="1" indent="-514350">
              <a:buFont typeface="Arial" panose="020B0604020202020204" pitchFamily="34" charset="0"/>
              <a:buChar char="•"/>
            </a:pPr>
            <a:endParaRPr lang="en-US" sz="1600" dirty="0" smtClean="0"/>
          </a:p>
          <a:p>
            <a:pPr marL="914400" lvl="1" indent="-514350">
              <a:buFont typeface="Arial" panose="020B0604020202020204" pitchFamily="34" charset="0"/>
              <a:buChar char="•"/>
            </a:pPr>
            <a:endParaRPr lang="en-US" sz="1600" b="0" dirty="0"/>
          </a:p>
          <a:p>
            <a:pPr marL="914400" lvl="1" indent="-514350">
              <a:buFont typeface="Arial" panose="020B0604020202020204" pitchFamily="34" charset="0"/>
              <a:buChar char="•"/>
            </a:pPr>
            <a:r>
              <a:rPr lang="en-US" sz="1600" b="0" dirty="0" smtClean="0"/>
              <a:t>HE APs shall respect the </a:t>
            </a:r>
            <a:r>
              <a:rPr lang="en-US" sz="1600" dirty="0"/>
              <a:t>“HE Intolerant</a:t>
            </a:r>
            <a:r>
              <a:rPr lang="en-US" sz="1600" dirty="0" smtClean="0"/>
              <a:t>” indication</a:t>
            </a:r>
            <a:r>
              <a:rPr lang="en-US" sz="1600" b="0" dirty="0" smtClean="0"/>
              <a:t>, and must switch their </a:t>
            </a:r>
            <a:r>
              <a:rPr lang="en-US" sz="1600" dirty="0" smtClean="0"/>
              <a:t>BSS to </a:t>
            </a:r>
            <a:r>
              <a:rPr lang="en-US" sz="1600" dirty="0"/>
              <a:t>another channel.</a:t>
            </a:r>
            <a:endParaRPr lang="en-US" sz="1600" b="0" dirty="0" smtClean="0"/>
          </a:p>
          <a:p>
            <a:pPr marL="914400" lvl="1" indent="-514350">
              <a:buFont typeface="Arial" panose="020B0604020202020204" pitchFamily="34" charset="0"/>
              <a:buChar char="•"/>
            </a:pPr>
            <a:r>
              <a:rPr lang="en-US" sz="1600" dirty="0" smtClean="0"/>
              <a:t>Definition of EHT Priority channels merits discussion; the example drawn above </a:t>
            </a:r>
            <a:r>
              <a:rPr lang="en-US" sz="1600" b="0" dirty="0" smtClean="0"/>
              <a:t>is (</a:t>
            </a:r>
            <a:r>
              <a:rPr lang="en-US" sz="1600" b="0" dirty="0" err="1" smtClean="0"/>
              <a:t>ch</a:t>
            </a:r>
            <a:r>
              <a:rPr lang="en-US" sz="1600" b="0" dirty="0" smtClean="0"/>
              <a:t>#+1) modulo 64 &lt;  32, which gives EHT APs priority on alternate 160 MHz channels </a:t>
            </a:r>
            <a:r>
              <a:rPr lang="en-US" sz="1600" dirty="0" smtClean="0"/>
              <a:t> </a:t>
            </a:r>
            <a:endParaRPr lang="en-US" sz="1600" dirty="0"/>
          </a:p>
          <a:p>
            <a:pPr marL="914400" lvl="1" indent="-514350">
              <a:buFont typeface="Arial" panose="020B0604020202020204" pitchFamily="34" charset="0"/>
              <a:buChar char="•"/>
            </a:pPr>
            <a:r>
              <a:rPr lang="en-US" sz="1600" dirty="0" smtClean="0"/>
              <a:t>The nature of the </a:t>
            </a:r>
            <a:r>
              <a:rPr lang="en-US" sz="1600" dirty="0"/>
              <a:t>“HE Intolerant</a:t>
            </a:r>
            <a:r>
              <a:rPr lang="en-US" sz="1600" dirty="0" smtClean="0"/>
              <a:t>” indication is key (see later slides)</a:t>
            </a:r>
            <a:endParaRPr lang="en-US" sz="1600" dirty="0"/>
          </a:p>
          <a:p>
            <a:pPr marL="514350" indent="-514350">
              <a:buFont typeface="Arial" panose="020B0604020202020204" pitchFamily="34" charset="0"/>
              <a:buChar char="•"/>
            </a:pPr>
            <a:r>
              <a:rPr lang="en-US" sz="1800" b="0" dirty="0"/>
              <a:t>And disallow active scanning by HE STAs on EHT-priority channels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2433382341"/>
              </p:ext>
            </p:extLst>
          </p:nvPr>
        </p:nvGraphicFramePr>
        <p:xfrm>
          <a:off x="1583408" y="3038074"/>
          <a:ext cx="6341400" cy="1176528"/>
        </p:xfrm>
        <a:graphic>
          <a:graphicData uri="http://schemas.openxmlformats.org/drawingml/2006/table">
            <a:tbl>
              <a:tblPr bandRow="1">
                <a:tableStyleId>{5C22544A-7EE6-4342-B048-85BDC9FD1C3A}</a:tableStyleId>
              </a:tblPr>
              <a:tblGrid>
                <a:gridCol w="105690">
                  <a:extLst>
                    <a:ext uri="{9D8B030D-6E8A-4147-A177-3AD203B41FA5}">
                      <a16:colId xmlns:a16="http://schemas.microsoft.com/office/drawing/2014/main" val="142057198"/>
                    </a:ext>
                  </a:extLst>
                </a:gridCol>
                <a:gridCol w="105690">
                  <a:extLst>
                    <a:ext uri="{9D8B030D-6E8A-4147-A177-3AD203B41FA5}">
                      <a16:colId xmlns:a16="http://schemas.microsoft.com/office/drawing/2014/main" val="4123504711"/>
                    </a:ext>
                  </a:extLst>
                </a:gridCol>
                <a:gridCol w="105690">
                  <a:extLst>
                    <a:ext uri="{9D8B030D-6E8A-4147-A177-3AD203B41FA5}">
                      <a16:colId xmlns:a16="http://schemas.microsoft.com/office/drawing/2014/main" val="1224349946"/>
                    </a:ext>
                  </a:extLst>
                </a:gridCol>
                <a:gridCol w="105690">
                  <a:extLst>
                    <a:ext uri="{9D8B030D-6E8A-4147-A177-3AD203B41FA5}">
                      <a16:colId xmlns:a16="http://schemas.microsoft.com/office/drawing/2014/main" val="1559441949"/>
                    </a:ext>
                  </a:extLst>
                </a:gridCol>
                <a:gridCol w="105690">
                  <a:extLst>
                    <a:ext uri="{9D8B030D-6E8A-4147-A177-3AD203B41FA5}">
                      <a16:colId xmlns:a16="http://schemas.microsoft.com/office/drawing/2014/main" val="3381748905"/>
                    </a:ext>
                  </a:extLst>
                </a:gridCol>
                <a:gridCol w="105690">
                  <a:extLst>
                    <a:ext uri="{9D8B030D-6E8A-4147-A177-3AD203B41FA5}">
                      <a16:colId xmlns:a16="http://schemas.microsoft.com/office/drawing/2014/main" val="1218862486"/>
                    </a:ext>
                  </a:extLst>
                </a:gridCol>
                <a:gridCol w="105690">
                  <a:extLst>
                    <a:ext uri="{9D8B030D-6E8A-4147-A177-3AD203B41FA5}">
                      <a16:colId xmlns:a16="http://schemas.microsoft.com/office/drawing/2014/main" val="200337054"/>
                    </a:ext>
                  </a:extLst>
                </a:gridCol>
                <a:gridCol w="105690">
                  <a:extLst>
                    <a:ext uri="{9D8B030D-6E8A-4147-A177-3AD203B41FA5}">
                      <a16:colId xmlns:a16="http://schemas.microsoft.com/office/drawing/2014/main" val="2512338856"/>
                    </a:ext>
                  </a:extLst>
                </a:gridCol>
                <a:gridCol w="105690">
                  <a:extLst>
                    <a:ext uri="{9D8B030D-6E8A-4147-A177-3AD203B41FA5}">
                      <a16:colId xmlns:a16="http://schemas.microsoft.com/office/drawing/2014/main" val="2998704385"/>
                    </a:ext>
                  </a:extLst>
                </a:gridCol>
                <a:gridCol w="105690">
                  <a:extLst>
                    <a:ext uri="{9D8B030D-6E8A-4147-A177-3AD203B41FA5}">
                      <a16:colId xmlns:a16="http://schemas.microsoft.com/office/drawing/2014/main" val="2040144150"/>
                    </a:ext>
                  </a:extLst>
                </a:gridCol>
                <a:gridCol w="105690">
                  <a:extLst>
                    <a:ext uri="{9D8B030D-6E8A-4147-A177-3AD203B41FA5}">
                      <a16:colId xmlns:a16="http://schemas.microsoft.com/office/drawing/2014/main" val="535815906"/>
                    </a:ext>
                  </a:extLst>
                </a:gridCol>
                <a:gridCol w="105690">
                  <a:extLst>
                    <a:ext uri="{9D8B030D-6E8A-4147-A177-3AD203B41FA5}">
                      <a16:colId xmlns:a16="http://schemas.microsoft.com/office/drawing/2014/main" val="4024639483"/>
                    </a:ext>
                  </a:extLst>
                </a:gridCol>
                <a:gridCol w="105690">
                  <a:extLst>
                    <a:ext uri="{9D8B030D-6E8A-4147-A177-3AD203B41FA5}">
                      <a16:colId xmlns:a16="http://schemas.microsoft.com/office/drawing/2014/main" val="1605960385"/>
                    </a:ext>
                  </a:extLst>
                </a:gridCol>
                <a:gridCol w="105690">
                  <a:extLst>
                    <a:ext uri="{9D8B030D-6E8A-4147-A177-3AD203B41FA5}">
                      <a16:colId xmlns:a16="http://schemas.microsoft.com/office/drawing/2014/main" val="4237231481"/>
                    </a:ext>
                  </a:extLst>
                </a:gridCol>
                <a:gridCol w="105690">
                  <a:extLst>
                    <a:ext uri="{9D8B030D-6E8A-4147-A177-3AD203B41FA5}">
                      <a16:colId xmlns:a16="http://schemas.microsoft.com/office/drawing/2014/main" val="3955052876"/>
                    </a:ext>
                  </a:extLst>
                </a:gridCol>
                <a:gridCol w="105690">
                  <a:extLst>
                    <a:ext uri="{9D8B030D-6E8A-4147-A177-3AD203B41FA5}">
                      <a16:colId xmlns:a16="http://schemas.microsoft.com/office/drawing/2014/main" val="478713065"/>
                    </a:ext>
                  </a:extLst>
                </a:gridCol>
                <a:gridCol w="105690">
                  <a:extLst>
                    <a:ext uri="{9D8B030D-6E8A-4147-A177-3AD203B41FA5}">
                      <a16:colId xmlns:a16="http://schemas.microsoft.com/office/drawing/2014/main" val="2330574240"/>
                    </a:ext>
                  </a:extLst>
                </a:gridCol>
                <a:gridCol w="105690">
                  <a:extLst>
                    <a:ext uri="{9D8B030D-6E8A-4147-A177-3AD203B41FA5}">
                      <a16:colId xmlns:a16="http://schemas.microsoft.com/office/drawing/2014/main" val="301444999"/>
                    </a:ext>
                  </a:extLst>
                </a:gridCol>
                <a:gridCol w="105690">
                  <a:extLst>
                    <a:ext uri="{9D8B030D-6E8A-4147-A177-3AD203B41FA5}">
                      <a16:colId xmlns:a16="http://schemas.microsoft.com/office/drawing/2014/main" val="3922850927"/>
                    </a:ext>
                  </a:extLst>
                </a:gridCol>
                <a:gridCol w="105690">
                  <a:extLst>
                    <a:ext uri="{9D8B030D-6E8A-4147-A177-3AD203B41FA5}">
                      <a16:colId xmlns:a16="http://schemas.microsoft.com/office/drawing/2014/main" val="2004570567"/>
                    </a:ext>
                  </a:extLst>
                </a:gridCol>
                <a:gridCol w="105690">
                  <a:extLst>
                    <a:ext uri="{9D8B030D-6E8A-4147-A177-3AD203B41FA5}">
                      <a16:colId xmlns:a16="http://schemas.microsoft.com/office/drawing/2014/main" val="1823902628"/>
                    </a:ext>
                  </a:extLst>
                </a:gridCol>
                <a:gridCol w="105690">
                  <a:extLst>
                    <a:ext uri="{9D8B030D-6E8A-4147-A177-3AD203B41FA5}">
                      <a16:colId xmlns:a16="http://schemas.microsoft.com/office/drawing/2014/main" val="1586674159"/>
                    </a:ext>
                  </a:extLst>
                </a:gridCol>
                <a:gridCol w="105690">
                  <a:extLst>
                    <a:ext uri="{9D8B030D-6E8A-4147-A177-3AD203B41FA5}">
                      <a16:colId xmlns:a16="http://schemas.microsoft.com/office/drawing/2014/main" val="4270172467"/>
                    </a:ext>
                  </a:extLst>
                </a:gridCol>
                <a:gridCol w="105690">
                  <a:extLst>
                    <a:ext uri="{9D8B030D-6E8A-4147-A177-3AD203B41FA5}">
                      <a16:colId xmlns:a16="http://schemas.microsoft.com/office/drawing/2014/main" val="1350690748"/>
                    </a:ext>
                  </a:extLst>
                </a:gridCol>
                <a:gridCol w="105690">
                  <a:extLst>
                    <a:ext uri="{9D8B030D-6E8A-4147-A177-3AD203B41FA5}">
                      <a16:colId xmlns:a16="http://schemas.microsoft.com/office/drawing/2014/main" val="1375068099"/>
                    </a:ext>
                  </a:extLst>
                </a:gridCol>
                <a:gridCol w="105690">
                  <a:extLst>
                    <a:ext uri="{9D8B030D-6E8A-4147-A177-3AD203B41FA5}">
                      <a16:colId xmlns:a16="http://schemas.microsoft.com/office/drawing/2014/main" val="1757248186"/>
                    </a:ext>
                  </a:extLst>
                </a:gridCol>
                <a:gridCol w="105690">
                  <a:extLst>
                    <a:ext uri="{9D8B030D-6E8A-4147-A177-3AD203B41FA5}">
                      <a16:colId xmlns:a16="http://schemas.microsoft.com/office/drawing/2014/main" val="3126932552"/>
                    </a:ext>
                  </a:extLst>
                </a:gridCol>
                <a:gridCol w="105690">
                  <a:extLst>
                    <a:ext uri="{9D8B030D-6E8A-4147-A177-3AD203B41FA5}">
                      <a16:colId xmlns:a16="http://schemas.microsoft.com/office/drawing/2014/main" val="4179344101"/>
                    </a:ext>
                  </a:extLst>
                </a:gridCol>
                <a:gridCol w="105690">
                  <a:extLst>
                    <a:ext uri="{9D8B030D-6E8A-4147-A177-3AD203B41FA5}">
                      <a16:colId xmlns:a16="http://schemas.microsoft.com/office/drawing/2014/main" val="730300218"/>
                    </a:ext>
                  </a:extLst>
                </a:gridCol>
                <a:gridCol w="105690">
                  <a:extLst>
                    <a:ext uri="{9D8B030D-6E8A-4147-A177-3AD203B41FA5}">
                      <a16:colId xmlns:a16="http://schemas.microsoft.com/office/drawing/2014/main" val="720258465"/>
                    </a:ext>
                  </a:extLst>
                </a:gridCol>
                <a:gridCol w="105690">
                  <a:extLst>
                    <a:ext uri="{9D8B030D-6E8A-4147-A177-3AD203B41FA5}">
                      <a16:colId xmlns:a16="http://schemas.microsoft.com/office/drawing/2014/main" val="3326604545"/>
                    </a:ext>
                  </a:extLst>
                </a:gridCol>
                <a:gridCol w="105690">
                  <a:extLst>
                    <a:ext uri="{9D8B030D-6E8A-4147-A177-3AD203B41FA5}">
                      <a16:colId xmlns:a16="http://schemas.microsoft.com/office/drawing/2014/main" val="415685410"/>
                    </a:ext>
                  </a:extLst>
                </a:gridCol>
                <a:gridCol w="105690">
                  <a:extLst>
                    <a:ext uri="{9D8B030D-6E8A-4147-A177-3AD203B41FA5}">
                      <a16:colId xmlns:a16="http://schemas.microsoft.com/office/drawing/2014/main" val="4018211555"/>
                    </a:ext>
                  </a:extLst>
                </a:gridCol>
                <a:gridCol w="105690">
                  <a:extLst>
                    <a:ext uri="{9D8B030D-6E8A-4147-A177-3AD203B41FA5}">
                      <a16:colId xmlns:a16="http://schemas.microsoft.com/office/drawing/2014/main" val="1931095456"/>
                    </a:ext>
                  </a:extLst>
                </a:gridCol>
                <a:gridCol w="105690">
                  <a:extLst>
                    <a:ext uri="{9D8B030D-6E8A-4147-A177-3AD203B41FA5}">
                      <a16:colId xmlns:a16="http://schemas.microsoft.com/office/drawing/2014/main" val="1579740021"/>
                    </a:ext>
                  </a:extLst>
                </a:gridCol>
                <a:gridCol w="105690">
                  <a:extLst>
                    <a:ext uri="{9D8B030D-6E8A-4147-A177-3AD203B41FA5}">
                      <a16:colId xmlns:a16="http://schemas.microsoft.com/office/drawing/2014/main" val="18560600"/>
                    </a:ext>
                  </a:extLst>
                </a:gridCol>
                <a:gridCol w="105690">
                  <a:extLst>
                    <a:ext uri="{9D8B030D-6E8A-4147-A177-3AD203B41FA5}">
                      <a16:colId xmlns:a16="http://schemas.microsoft.com/office/drawing/2014/main" val="643027553"/>
                    </a:ext>
                  </a:extLst>
                </a:gridCol>
                <a:gridCol w="105690">
                  <a:extLst>
                    <a:ext uri="{9D8B030D-6E8A-4147-A177-3AD203B41FA5}">
                      <a16:colId xmlns:a16="http://schemas.microsoft.com/office/drawing/2014/main" val="178470629"/>
                    </a:ext>
                  </a:extLst>
                </a:gridCol>
                <a:gridCol w="105690">
                  <a:extLst>
                    <a:ext uri="{9D8B030D-6E8A-4147-A177-3AD203B41FA5}">
                      <a16:colId xmlns:a16="http://schemas.microsoft.com/office/drawing/2014/main" val="834872556"/>
                    </a:ext>
                  </a:extLst>
                </a:gridCol>
                <a:gridCol w="105690">
                  <a:extLst>
                    <a:ext uri="{9D8B030D-6E8A-4147-A177-3AD203B41FA5}">
                      <a16:colId xmlns:a16="http://schemas.microsoft.com/office/drawing/2014/main" val="4172291098"/>
                    </a:ext>
                  </a:extLst>
                </a:gridCol>
                <a:gridCol w="105690">
                  <a:extLst>
                    <a:ext uri="{9D8B030D-6E8A-4147-A177-3AD203B41FA5}">
                      <a16:colId xmlns:a16="http://schemas.microsoft.com/office/drawing/2014/main" val="1430340090"/>
                    </a:ext>
                  </a:extLst>
                </a:gridCol>
                <a:gridCol w="105690">
                  <a:extLst>
                    <a:ext uri="{9D8B030D-6E8A-4147-A177-3AD203B41FA5}">
                      <a16:colId xmlns:a16="http://schemas.microsoft.com/office/drawing/2014/main" val="1017369663"/>
                    </a:ext>
                  </a:extLst>
                </a:gridCol>
                <a:gridCol w="105690">
                  <a:extLst>
                    <a:ext uri="{9D8B030D-6E8A-4147-A177-3AD203B41FA5}">
                      <a16:colId xmlns:a16="http://schemas.microsoft.com/office/drawing/2014/main" val="2130550534"/>
                    </a:ext>
                  </a:extLst>
                </a:gridCol>
                <a:gridCol w="105690">
                  <a:extLst>
                    <a:ext uri="{9D8B030D-6E8A-4147-A177-3AD203B41FA5}">
                      <a16:colId xmlns:a16="http://schemas.microsoft.com/office/drawing/2014/main" val="2600412055"/>
                    </a:ext>
                  </a:extLst>
                </a:gridCol>
                <a:gridCol w="105690">
                  <a:extLst>
                    <a:ext uri="{9D8B030D-6E8A-4147-A177-3AD203B41FA5}">
                      <a16:colId xmlns:a16="http://schemas.microsoft.com/office/drawing/2014/main" val="1051910557"/>
                    </a:ext>
                  </a:extLst>
                </a:gridCol>
                <a:gridCol w="105690">
                  <a:extLst>
                    <a:ext uri="{9D8B030D-6E8A-4147-A177-3AD203B41FA5}">
                      <a16:colId xmlns:a16="http://schemas.microsoft.com/office/drawing/2014/main" val="1461485063"/>
                    </a:ext>
                  </a:extLst>
                </a:gridCol>
                <a:gridCol w="105690">
                  <a:extLst>
                    <a:ext uri="{9D8B030D-6E8A-4147-A177-3AD203B41FA5}">
                      <a16:colId xmlns:a16="http://schemas.microsoft.com/office/drawing/2014/main" val="1840696957"/>
                    </a:ext>
                  </a:extLst>
                </a:gridCol>
                <a:gridCol w="105690">
                  <a:extLst>
                    <a:ext uri="{9D8B030D-6E8A-4147-A177-3AD203B41FA5}">
                      <a16:colId xmlns:a16="http://schemas.microsoft.com/office/drawing/2014/main" val="2945139634"/>
                    </a:ext>
                  </a:extLst>
                </a:gridCol>
                <a:gridCol w="105690">
                  <a:extLst>
                    <a:ext uri="{9D8B030D-6E8A-4147-A177-3AD203B41FA5}">
                      <a16:colId xmlns:a16="http://schemas.microsoft.com/office/drawing/2014/main" val="1438879695"/>
                    </a:ext>
                  </a:extLst>
                </a:gridCol>
                <a:gridCol w="105690">
                  <a:extLst>
                    <a:ext uri="{9D8B030D-6E8A-4147-A177-3AD203B41FA5}">
                      <a16:colId xmlns:a16="http://schemas.microsoft.com/office/drawing/2014/main" val="2143973098"/>
                    </a:ext>
                  </a:extLst>
                </a:gridCol>
                <a:gridCol w="105690">
                  <a:extLst>
                    <a:ext uri="{9D8B030D-6E8A-4147-A177-3AD203B41FA5}">
                      <a16:colId xmlns:a16="http://schemas.microsoft.com/office/drawing/2014/main" val="328834924"/>
                    </a:ext>
                  </a:extLst>
                </a:gridCol>
                <a:gridCol w="105690">
                  <a:extLst>
                    <a:ext uri="{9D8B030D-6E8A-4147-A177-3AD203B41FA5}">
                      <a16:colId xmlns:a16="http://schemas.microsoft.com/office/drawing/2014/main" val="3480530213"/>
                    </a:ext>
                  </a:extLst>
                </a:gridCol>
                <a:gridCol w="105690">
                  <a:extLst>
                    <a:ext uri="{9D8B030D-6E8A-4147-A177-3AD203B41FA5}">
                      <a16:colId xmlns:a16="http://schemas.microsoft.com/office/drawing/2014/main" val="3594907564"/>
                    </a:ext>
                  </a:extLst>
                </a:gridCol>
                <a:gridCol w="105690">
                  <a:extLst>
                    <a:ext uri="{9D8B030D-6E8A-4147-A177-3AD203B41FA5}">
                      <a16:colId xmlns:a16="http://schemas.microsoft.com/office/drawing/2014/main" val="4175534643"/>
                    </a:ext>
                  </a:extLst>
                </a:gridCol>
                <a:gridCol w="105690">
                  <a:extLst>
                    <a:ext uri="{9D8B030D-6E8A-4147-A177-3AD203B41FA5}">
                      <a16:colId xmlns:a16="http://schemas.microsoft.com/office/drawing/2014/main" val="3949793214"/>
                    </a:ext>
                  </a:extLst>
                </a:gridCol>
                <a:gridCol w="105690">
                  <a:extLst>
                    <a:ext uri="{9D8B030D-6E8A-4147-A177-3AD203B41FA5}">
                      <a16:colId xmlns:a16="http://schemas.microsoft.com/office/drawing/2014/main" val="4083413053"/>
                    </a:ext>
                  </a:extLst>
                </a:gridCol>
                <a:gridCol w="105690">
                  <a:extLst>
                    <a:ext uri="{9D8B030D-6E8A-4147-A177-3AD203B41FA5}">
                      <a16:colId xmlns:a16="http://schemas.microsoft.com/office/drawing/2014/main" val="1961279818"/>
                    </a:ext>
                  </a:extLst>
                </a:gridCol>
                <a:gridCol w="105690">
                  <a:extLst>
                    <a:ext uri="{9D8B030D-6E8A-4147-A177-3AD203B41FA5}">
                      <a16:colId xmlns:a16="http://schemas.microsoft.com/office/drawing/2014/main" val="3984457535"/>
                    </a:ext>
                  </a:extLst>
                </a:gridCol>
                <a:gridCol w="105690">
                  <a:extLst>
                    <a:ext uri="{9D8B030D-6E8A-4147-A177-3AD203B41FA5}">
                      <a16:colId xmlns:a16="http://schemas.microsoft.com/office/drawing/2014/main" val="1824237927"/>
                    </a:ext>
                  </a:extLst>
                </a:gridCol>
                <a:gridCol w="105690">
                  <a:extLst>
                    <a:ext uri="{9D8B030D-6E8A-4147-A177-3AD203B41FA5}">
                      <a16:colId xmlns:a16="http://schemas.microsoft.com/office/drawing/2014/main" val="3772993233"/>
                    </a:ext>
                  </a:extLst>
                </a:gridCol>
              </a:tblGrid>
              <a:tr h="143256">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extLst>
                  <a:ext uri="{0D108BD9-81ED-4DB2-BD59-A6C34878D82A}">
                    <a16:rowId xmlns:a16="http://schemas.microsoft.com/office/drawing/2014/main" val="3886334156"/>
                  </a:ext>
                </a:extLst>
              </a:tr>
              <a:tr h="143256">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C0000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extLst>
                  <a:ext uri="{0D108BD9-81ED-4DB2-BD59-A6C34878D82A}">
                    <a16:rowId xmlns:a16="http://schemas.microsoft.com/office/drawing/2014/main" val="1475558431"/>
                  </a:ext>
                </a:extLst>
              </a:tr>
              <a:tr h="370840">
                <a:tc>
                  <a:txBody>
                    <a:bodyPr/>
                    <a:lstStyle/>
                    <a:p>
                      <a:r>
                        <a:rPr lang="en-US" sz="1400" b="1" dirty="0" smtClean="0">
                          <a:solidFill>
                            <a:schemeClr val="bg1"/>
                          </a:solidFill>
                        </a:rPr>
                        <a:t>1</a:t>
                      </a:r>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r>
                        <a:rPr lang="en-US" sz="1400" b="1" dirty="0" smtClean="0">
                          <a:solidFill>
                            <a:schemeClr val="bg1"/>
                          </a:solidFill>
                        </a:rPr>
                        <a:t>33</a:t>
                      </a:r>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r>
                        <a:rPr lang="en-US" sz="1400" b="1" dirty="0" smtClean="0">
                          <a:solidFill>
                            <a:schemeClr val="bg1"/>
                          </a:solidFill>
                        </a:rPr>
                        <a:t>65</a:t>
                      </a:r>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r>
                        <a:rPr lang="en-US" sz="1400" b="1" dirty="0" smtClean="0">
                          <a:solidFill>
                            <a:schemeClr val="bg1"/>
                          </a:solidFill>
                        </a:rPr>
                        <a:t>97</a:t>
                      </a:r>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r>
                        <a:rPr lang="en-US" sz="1400" b="1" dirty="0" smtClean="0">
                          <a:solidFill>
                            <a:schemeClr val="bg1"/>
                          </a:solidFill>
                        </a:rPr>
                        <a:t>129</a:t>
                      </a:r>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r>
                        <a:rPr lang="en-US" sz="1400" b="1" dirty="0" smtClean="0">
                          <a:solidFill>
                            <a:schemeClr val="bg1"/>
                          </a:solidFill>
                        </a:rPr>
                        <a:t>161</a:t>
                      </a:r>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endParaRPr lang="en-US" sz="1400" b="1" dirty="0">
                        <a:solidFill>
                          <a:schemeClr val="bg1"/>
                        </a:solidFill>
                      </a:endParaRPr>
                    </a:p>
                  </a:txBody>
                  <a:tcPr marL="18288" marR="18288" marT="18288" marB="18288" anchor="ctr">
                    <a:solidFill>
                      <a:srgbClr val="92D050"/>
                    </a:solidFill>
                  </a:tcPr>
                </a:tc>
                <a:tc>
                  <a:txBody>
                    <a:bodyPr/>
                    <a:lstStyle/>
                    <a:p>
                      <a:r>
                        <a:rPr lang="en-US" sz="1400" b="1" dirty="0" smtClean="0">
                          <a:solidFill>
                            <a:schemeClr val="bg1"/>
                          </a:solidFill>
                        </a:rPr>
                        <a:t>193</a:t>
                      </a:r>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endParaRPr lang="en-US" sz="1400" b="1" dirty="0">
                        <a:solidFill>
                          <a:schemeClr val="bg1"/>
                        </a:solidFill>
                      </a:endParaRPr>
                    </a:p>
                  </a:txBody>
                  <a:tcPr marL="18288" marR="18288" marT="18288" marB="18288" anchor="ctr">
                    <a:solidFill>
                      <a:srgbClr val="C00000"/>
                    </a:solidFill>
                  </a:tcPr>
                </a:tc>
                <a:tc>
                  <a:txBody>
                    <a:bodyPr/>
                    <a:lstStyle/>
                    <a:p>
                      <a:r>
                        <a:rPr lang="en-US" sz="1400" b="1" dirty="0" smtClean="0">
                          <a:solidFill>
                            <a:schemeClr val="bg1"/>
                          </a:solidFill>
                        </a:rPr>
                        <a:t>225</a:t>
                      </a:r>
                      <a:endParaRPr lang="en-US" sz="1400" b="1" dirty="0">
                        <a:solidFill>
                          <a:schemeClr val="bg1"/>
                        </a:solidFill>
                      </a:endParaRPr>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tc>
                  <a:txBody>
                    <a:bodyPr/>
                    <a:lstStyle/>
                    <a:p>
                      <a:endParaRPr lang="en-US" sz="1400" dirty="0"/>
                    </a:p>
                  </a:txBody>
                  <a:tcPr marL="18288" marR="18288" marT="18288" marB="18288" anchor="ctr">
                    <a:solidFill>
                      <a:srgbClr val="92D050"/>
                    </a:solidFill>
                  </a:tcPr>
                </a:tc>
                <a:extLst>
                  <a:ext uri="{0D108BD9-81ED-4DB2-BD59-A6C34878D82A}">
                    <a16:rowId xmlns:a16="http://schemas.microsoft.com/office/drawing/2014/main" val="4042995486"/>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095592153"/>
              </p:ext>
            </p:extLst>
          </p:nvPr>
        </p:nvGraphicFramePr>
        <p:xfrm>
          <a:off x="8001000" y="2743200"/>
          <a:ext cx="990598" cy="1618488"/>
        </p:xfrm>
        <a:graphic>
          <a:graphicData uri="http://schemas.openxmlformats.org/drawingml/2006/table">
            <a:tbl>
              <a:tblPr bandRow="1">
                <a:tableStyleId>{5C22544A-7EE6-4342-B048-85BDC9FD1C3A}</a:tableStyleId>
              </a:tblPr>
              <a:tblGrid>
                <a:gridCol w="990598">
                  <a:extLst>
                    <a:ext uri="{9D8B030D-6E8A-4147-A177-3AD203B41FA5}">
                      <a16:colId xmlns:a16="http://schemas.microsoft.com/office/drawing/2014/main" val="2911063054"/>
                    </a:ext>
                  </a:extLst>
                </a:gridCol>
              </a:tblGrid>
              <a:tr h="196703">
                <a:tc>
                  <a:txBody>
                    <a:bodyPr/>
                    <a:lstStyle/>
                    <a:p>
                      <a:r>
                        <a:rPr lang="en-US" sz="1100" b="1" dirty="0" smtClean="0"/>
                        <a:t>Key</a:t>
                      </a:r>
                      <a:endParaRPr lang="en-US" sz="1100" b="1" dirty="0"/>
                    </a:p>
                  </a:txBody>
                  <a:tcPr marL="18288" marR="18288" marT="18288" marB="18288" anchor="ctr">
                    <a:noFill/>
                  </a:tcPr>
                </a:tc>
                <a:extLst>
                  <a:ext uri="{0D108BD9-81ED-4DB2-BD59-A6C34878D82A}">
                    <a16:rowId xmlns:a16="http://schemas.microsoft.com/office/drawing/2014/main" val="321029398"/>
                  </a:ext>
                </a:extLst>
              </a:tr>
              <a:tr h="249992">
                <a:tc>
                  <a:txBody>
                    <a:bodyPr/>
                    <a:lstStyle/>
                    <a:p>
                      <a:r>
                        <a:rPr lang="en-US" sz="1100" dirty="0" smtClean="0"/>
                        <a:t>Available to HE</a:t>
                      </a:r>
                      <a:r>
                        <a:rPr lang="en-US" sz="1100" baseline="0" dirty="0" smtClean="0"/>
                        <a:t> APs</a:t>
                      </a:r>
                      <a:endParaRPr lang="en-US" sz="1100" dirty="0"/>
                    </a:p>
                  </a:txBody>
                  <a:tcPr marL="18288" marR="18288" marT="18288" marB="18288" anchor="ctr">
                    <a:solidFill>
                      <a:srgbClr val="92D050"/>
                    </a:solidFill>
                  </a:tcPr>
                </a:tc>
                <a:extLst>
                  <a:ext uri="{0D108BD9-81ED-4DB2-BD59-A6C34878D82A}">
                    <a16:rowId xmlns:a16="http://schemas.microsoft.com/office/drawing/2014/main" val="1394538764"/>
                  </a:ext>
                </a:extLst>
              </a:tr>
              <a:tr h="588097">
                <a:tc>
                  <a:txBody>
                    <a:bodyPr/>
                    <a:lstStyle/>
                    <a:p>
                      <a:r>
                        <a:rPr lang="en-US" sz="1100" dirty="0" smtClean="0"/>
                        <a:t>Denied to HE APs due </a:t>
                      </a:r>
                      <a:r>
                        <a:rPr lang="en-US" sz="1100" dirty="0" smtClean="0"/>
                        <a:t>to nearby </a:t>
                      </a:r>
                      <a:r>
                        <a:rPr lang="en-US" sz="1100" dirty="0" smtClean="0"/>
                        <a:t>HE-Intolerant EHT on </a:t>
                      </a:r>
                      <a:r>
                        <a:rPr lang="en-US" sz="1100" dirty="0" smtClean="0"/>
                        <a:t>an EHT </a:t>
                      </a:r>
                      <a:r>
                        <a:rPr lang="en-US" sz="1100" dirty="0" smtClean="0"/>
                        <a:t>priority channel</a:t>
                      </a:r>
                      <a:endParaRPr lang="en-US" sz="1100" dirty="0"/>
                    </a:p>
                  </a:txBody>
                  <a:tcPr marL="18288" marR="18288" marT="18288" marB="18288" anchor="ctr">
                    <a:solidFill>
                      <a:srgbClr val="C00000"/>
                    </a:solidFill>
                  </a:tcPr>
                </a:tc>
                <a:extLst>
                  <a:ext uri="{0D108BD9-81ED-4DB2-BD59-A6C34878D82A}">
                    <a16:rowId xmlns:a16="http://schemas.microsoft.com/office/drawing/2014/main" val="108888933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240402751"/>
              </p:ext>
            </p:extLst>
          </p:nvPr>
        </p:nvGraphicFramePr>
        <p:xfrm>
          <a:off x="52497" y="3047548"/>
          <a:ext cx="1509606" cy="1157581"/>
        </p:xfrm>
        <a:graphic>
          <a:graphicData uri="http://schemas.openxmlformats.org/drawingml/2006/table">
            <a:tbl>
              <a:tblPr bandRow="1">
                <a:tableStyleId>{5C22544A-7EE6-4342-B048-85BDC9FD1C3A}</a:tableStyleId>
              </a:tblPr>
              <a:tblGrid>
                <a:gridCol w="1509606">
                  <a:extLst>
                    <a:ext uri="{9D8B030D-6E8A-4147-A177-3AD203B41FA5}">
                      <a16:colId xmlns:a16="http://schemas.microsoft.com/office/drawing/2014/main" val="4188504345"/>
                    </a:ext>
                  </a:extLst>
                </a:gridCol>
              </a:tblGrid>
              <a:tr h="267349">
                <a:tc>
                  <a:txBody>
                    <a:bodyPr/>
                    <a:lstStyle/>
                    <a:p>
                      <a:pPr algn="r"/>
                      <a:r>
                        <a:rPr lang="en-US" sz="1200" dirty="0" smtClean="0"/>
                        <a:t>Initial case</a:t>
                      </a:r>
                      <a:endParaRPr lang="en-US" sz="1200" dirty="0"/>
                    </a:p>
                  </a:txBody>
                  <a:tcPr marL="18288" marR="18288" marT="18288" marB="18288" anchor="ctr">
                    <a:noFill/>
                  </a:tcPr>
                </a:tc>
                <a:extLst>
                  <a:ext uri="{0D108BD9-81ED-4DB2-BD59-A6C34878D82A}">
                    <a16:rowId xmlns:a16="http://schemas.microsoft.com/office/drawing/2014/main" val="4153280459"/>
                  </a:ext>
                </a:extLst>
              </a:tr>
              <a:tr h="289906">
                <a:tc>
                  <a:txBody>
                    <a:bodyPr/>
                    <a:lstStyle/>
                    <a:p>
                      <a:pPr algn="r"/>
                      <a:r>
                        <a:rPr lang="en-US" sz="1200" dirty="0" smtClean="0"/>
                        <a:t>Example mid-life case</a:t>
                      </a:r>
                      <a:endParaRPr lang="en-US" sz="1200" dirty="0"/>
                    </a:p>
                  </a:txBody>
                  <a:tcPr marL="18288" marR="18288" marT="18288" marB="18288" anchor="ctr">
                    <a:noFill/>
                  </a:tcPr>
                </a:tc>
                <a:extLst>
                  <a:ext uri="{0D108BD9-81ED-4DB2-BD59-A6C34878D82A}">
                    <a16:rowId xmlns:a16="http://schemas.microsoft.com/office/drawing/2014/main" val="3017685955"/>
                  </a:ext>
                </a:extLst>
              </a:tr>
              <a:tr h="600326">
                <a:tc>
                  <a:txBody>
                    <a:bodyPr/>
                    <a:lstStyle/>
                    <a:p>
                      <a:pPr algn="r"/>
                      <a:endParaRPr lang="en-US" sz="1200" b="0" dirty="0" smtClean="0">
                        <a:solidFill>
                          <a:schemeClr val="tx1"/>
                        </a:solidFill>
                      </a:endParaRPr>
                    </a:p>
                    <a:p>
                      <a:pPr algn="r"/>
                      <a:r>
                        <a:rPr lang="en-US" sz="1200" b="0" dirty="0" smtClean="0">
                          <a:solidFill>
                            <a:schemeClr val="tx1"/>
                          </a:solidFill>
                        </a:rPr>
                        <a:t>Worst case</a:t>
                      </a:r>
                    </a:p>
                    <a:p>
                      <a:pPr algn="r"/>
                      <a:endParaRPr lang="en-US" sz="1200" b="0" dirty="0">
                        <a:solidFill>
                          <a:schemeClr val="tx1"/>
                        </a:solidFill>
                      </a:endParaRPr>
                    </a:p>
                  </a:txBody>
                  <a:tcPr marL="18288" marR="18288" marT="18288" marB="18288" anchor="ctr">
                    <a:noFill/>
                  </a:tcPr>
                </a:tc>
                <a:extLst>
                  <a:ext uri="{0D108BD9-81ED-4DB2-BD59-A6C34878D82A}">
                    <a16:rowId xmlns:a16="http://schemas.microsoft.com/office/drawing/2014/main" val="353517141"/>
                  </a:ext>
                </a:extLst>
              </a:tr>
            </a:tbl>
          </a:graphicData>
        </a:graphic>
      </p:graphicFrame>
    </p:spTree>
    <p:extLst>
      <p:ext uri="{BB962C8B-B14F-4D97-AF65-F5344CB8AC3E}">
        <p14:creationId xmlns:p14="http://schemas.microsoft.com/office/powerpoint/2010/main" val="427062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Observations</a:t>
            </a:r>
            <a:endParaRPr lang="en-US" baseline="30000" dirty="0"/>
          </a:p>
        </p:txBody>
      </p:sp>
      <p:sp>
        <p:nvSpPr>
          <p:cNvPr id="3" name="Content Placeholder 2"/>
          <p:cNvSpPr>
            <a:spLocks noGrp="1"/>
          </p:cNvSpPr>
          <p:nvPr>
            <p:ph idx="1"/>
          </p:nvPr>
        </p:nvSpPr>
        <p:spPr>
          <a:xfrm>
            <a:off x="696912" y="1524000"/>
            <a:ext cx="7989888" cy="4113213"/>
          </a:xfrm>
        </p:spPr>
        <p:txBody>
          <a:bodyPr/>
          <a:lstStyle/>
          <a:p>
            <a:pPr marL="514350" indent="-514350">
              <a:buFont typeface="Arial" panose="020B0604020202020204" pitchFamily="34" charset="0"/>
              <a:buChar char="•"/>
            </a:pPr>
            <a:r>
              <a:rPr lang="en-US" sz="1800" b="0" dirty="0" smtClean="0"/>
              <a:t>APs losing access to spectrum is not ideal, but APs have lost access to some spectrum in the past</a:t>
            </a:r>
          </a:p>
          <a:p>
            <a:pPr marL="914400" lvl="1" indent="-514350">
              <a:buFont typeface="Arial" panose="020B0604020202020204" pitchFamily="34" charset="0"/>
              <a:buChar char="•"/>
            </a:pPr>
            <a:r>
              <a:rPr lang="en-US" sz="1600" dirty="0"/>
              <a:t>E.g. Any DFS channel can be blocked </a:t>
            </a:r>
            <a:r>
              <a:rPr lang="en-US" sz="1600" dirty="0" smtClean="0"/>
              <a:t>(and in a few domains, most are blocked) </a:t>
            </a:r>
          </a:p>
          <a:p>
            <a:pPr marL="914400" lvl="1" indent="-514350">
              <a:buFont typeface="Arial" panose="020B0604020202020204" pitchFamily="34" charset="0"/>
              <a:buChar char="•"/>
            </a:pPr>
            <a:r>
              <a:rPr lang="en-US" sz="1600" dirty="0" smtClean="0"/>
              <a:t>E.g. weather radar issue locked </a:t>
            </a:r>
            <a:r>
              <a:rPr lang="en-US" sz="1600" dirty="0"/>
              <a:t>out </a:t>
            </a:r>
            <a:r>
              <a:rPr lang="en-US" sz="1600" dirty="0" smtClean="0"/>
              <a:t>5600-5650MHz (and nearby channels) for several years</a:t>
            </a:r>
          </a:p>
          <a:p>
            <a:pPr marL="514350" indent="-514350">
              <a:buFont typeface="Arial" panose="020B0604020202020204" pitchFamily="34" charset="0"/>
              <a:buChar char="•"/>
            </a:pPr>
            <a:r>
              <a:rPr lang="en-US" sz="1800" b="0" dirty="0" smtClean="0"/>
              <a:t>It is presumed that all customers will be notified of the future constraints. All vendors’ products would be subject to the same constraints</a:t>
            </a:r>
          </a:p>
          <a:p>
            <a:pPr marL="514350" indent="-514350">
              <a:buFont typeface="Arial" panose="020B0604020202020204" pitchFamily="34" charset="0"/>
              <a:buChar char="•"/>
            </a:pPr>
            <a:r>
              <a:rPr lang="en-US" sz="1800" b="0" dirty="0" smtClean="0"/>
              <a:t>In this proposal the HE AP never loses access to 6 GHz, and indeed has continued guaranteed access to about as much 6 GHz spectrum as there is 5 GHz spectrum (but varies by regulatory domain); and if there are never any nearby EHT APs that indicate “HE Intolerant”, then no spectrum is lost</a:t>
            </a:r>
          </a:p>
          <a:p>
            <a:pPr marL="514350" indent="-514350">
              <a:buFont typeface="Arial" panose="020B0604020202020204" pitchFamily="34" charset="0"/>
              <a:buChar char="•"/>
            </a:pPr>
            <a:r>
              <a:rPr lang="en-US" sz="1800" b="0" dirty="0" smtClean="0"/>
              <a:t>Giving some APs precedence over others is not ideal, but fixed STAs have been given precedence in TVWS and in 60 GHz </a:t>
            </a:r>
          </a:p>
          <a:p>
            <a:pPr marL="514350" indent="-514350">
              <a:buFont typeface="Arial" panose="020B0604020202020204" pitchFamily="34" charset="0"/>
              <a:buChar char="•"/>
            </a:pPr>
            <a:r>
              <a:rPr lang="en-US" sz="1800" b="0" dirty="0" smtClean="0"/>
              <a:t>If ultimately the EHT TG does not find sufficient value in greenfield spectrum, it would forbid the “HE Intolerant” indication (no harm no foul) and 11me could remove the feature</a:t>
            </a:r>
          </a:p>
          <a:p>
            <a:pPr marL="514350" indent="-514350">
              <a:buFont typeface="Arial" panose="020B0604020202020204" pitchFamily="34" charset="0"/>
              <a:buChar char="•"/>
            </a:pPr>
            <a:endParaRPr lang="en-US" sz="18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Tree>
    <p:extLst>
      <p:ext uri="{BB962C8B-B14F-4D97-AF65-F5344CB8AC3E}">
        <p14:creationId xmlns:p14="http://schemas.microsoft.com/office/powerpoint/2010/main" val="1614784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0"/>
            <a:ext cx="8762998" cy="1065213"/>
          </a:xfrm>
        </p:spPr>
        <p:txBody>
          <a:bodyPr/>
          <a:lstStyle/>
          <a:p>
            <a:r>
              <a:rPr lang="en-US" sz="2800" dirty="0" smtClean="0"/>
              <a:t>A Few Options for the HE Intolerant Indication</a:t>
            </a:r>
            <a:endParaRPr lang="en-US" baseline="30000" dirty="0"/>
          </a:p>
        </p:txBody>
      </p:sp>
      <p:sp>
        <p:nvSpPr>
          <p:cNvPr id="3" name="Content Placeholder 2"/>
          <p:cNvSpPr>
            <a:spLocks noGrp="1"/>
          </p:cNvSpPr>
          <p:nvPr>
            <p:ph idx="1"/>
          </p:nvPr>
        </p:nvSpPr>
        <p:spPr>
          <a:xfrm>
            <a:off x="696912" y="1751013"/>
            <a:ext cx="7761288" cy="4573587"/>
          </a:xfrm>
        </p:spPr>
        <p:txBody>
          <a:bodyPr/>
          <a:lstStyle/>
          <a:p>
            <a:pPr marL="914400" lvl="1" indent="-514350">
              <a:buFont typeface="Arial" panose="020B0604020202020204" pitchFamily="34" charset="0"/>
              <a:buChar char="•"/>
            </a:pPr>
            <a:r>
              <a:rPr lang="en-US" dirty="0" smtClean="0"/>
              <a:t>Option A: Secure protocol</a:t>
            </a:r>
          </a:p>
          <a:p>
            <a:pPr marL="914400" lvl="1" indent="-514350">
              <a:buFont typeface="Arial" panose="020B0604020202020204" pitchFamily="34" charset="0"/>
              <a:buChar char="•"/>
            </a:pPr>
            <a:r>
              <a:rPr lang="en-US" dirty="0" smtClean="0"/>
              <a:t>Option B: Insecure framework with WIDS/WIPS* and regulations</a:t>
            </a:r>
          </a:p>
          <a:p>
            <a:pPr marL="914400" lvl="1" indent="-514350">
              <a:buFont typeface="Arial" panose="020B0604020202020204" pitchFamily="34" charset="0"/>
              <a:buChar char="•"/>
            </a:pPr>
            <a:r>
              <a:rPr lang="en-US" dirty="0"/>
              <a:t>Option </a:t>
            </a:r>
            <a:r>
              <a:rPr lang="en-US" dirty="0" smtClean="0"/>
              <a:t>C: Some other idea ( … </a:t>
            </a:r>
            <a:r>
              <a:rPr lang="en-US" dirty="0"/>
              <a:t>maybe </a:t>
            </a:r>
            <a:r>
              <a:rPr lang="en-US" dirty="0" smtClean="0"/>
              <a:t>leveraging 802.1AR’s secure </a:t>
            </a:r>
            <a:r>
              <a:rPr lang="en-US" dirty="0"/>
              <a:t>serial </a:t>
            </a:r>
            <a:r>
              <a:rPr lang="en-US" dirty="0" smtClean="0"/>
              <a:t>numbers </a:t>
            </a:r>
            <a:r>
              <a:rPr lang="en-US" dirty="0"/>
              <a:t>(IDEVID</a:t>
            </a:r>
            <a:r>
              <a:rPr lang="en-US" dirty="0" smtClean="0"/>
              <a:t>)?)</a:t>
            </a:r>
            <a:endParaRPr lang="en-US" dirty="0"/>
          </a:p>
          <a:p>
            <a:pPr marL="914400" lvl="1" indent="-514350">
              <a:buFont typeface="Arial" panose="020B0604020202020204" pitchFamily="34" charset="0"/>
              <a:buChar char="•"/>
            </a:pPr>
            <a:r>
              <a:rPr lang="en-US" dirty="0" smtClean="0"/>
              <a:t>Option D: Too hard; give up on 6 GHz as greenfield spectrum</a:t>
            </a:r>
          </a:p>
          <a:p>
            <a:pPr marL="1314450" lvl="2" indent="-514350">
              <a:buFont typeface="Arial" panose="020B0604020202020204" pitchFamily="34" charset="0"/>
              <a:buChar char="•"/>
            </a:pPr>
            <a:r>
              <a:rPr lang="en-US" dirty="0" smtClean="0"/>
              <a:t>Noting that this is a once-in-20-years opportunity</a:t>
            </a:r>
          </a:p>
          <a:p>
            <a:pPr marL="914400" lvl="1" indent="-514350">
              <a:buFont typeface="Arial" panose="020B0604020202020204" pitchFamily="34" charset="0"/>
              <a:buChar char="•"/>
            </a:pPr>
            <a:endParaRPr lang="en-US" dirty="0"/>
          </a:p>
          <a:p>
            <a:pPr marL="400050" lvl="1" indent="0"/>
            <a:endParaRPr lang="en-US" dirty="0" smtClean="0"/>
          </a:p>
          <a:p>
            <a:pPr marL="400050" lvl="1" indent="0"/>
            <a:endParaRPr lang="en-US" dirty="0" smtClean="0"/>
          </a:p>
          <a:p>
            <a:pPr marL="400050" lvl="1" indent="0"/>
            <a:endParaRPr lang="en-US" dirty="0" smtClean="0"/>
          </a:p>
          <a:p>
            <a:pPr marL="0" indent="0"/>
            <a:r>
              <a:rPr lang="en-US" dirty="0" smtClean="0"/>
              <a:t>*</a:t>
            </a:r>
            <a:r>
              <a:rPr lang="en-US" sz="1800" b="0" dirty="0" smtClean="0"/>
              <a:t>WIDS/WIPS = Wireless Intrusion Detection/Protection Systems</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Tree>
    <p:extLst>
      <p:ext uri="{BB962C8B-B14F-4D97-AF65-F5344CB8AC3E}">
        <p14:creationId xmlns:p14="http://schemas.microsoft.com/office/powerpoint/2010/main" val="278188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1"/>
            <a:ext cx="8762998" cy="457199"/>
          </a:xfrm>
        </p:spPr>
        <p:txBody>
          <a:bodyPr/>
          <a:lstStyle/>
          <a:p>
            <a:r>
              <a:rPr lang="en-US" sz="2800" dirty="0" smtClean="0"/>
              <a:t>Option A: Secure Protocol (</a:t>
            </a:r>
            <a:r>
              <a:rPr lang="en-US" dirty="0" smtClean="0"/>
              <a:t>Example)</a:t>
            </a:r>
            <a:endParaRPr lang="en-US" baseline="30000" dirty="0"/>
          </a:p>
        </p:txBody>
      </p:sp>
      <p:sp>
        <p:nvSpPr>
          <p:cNvPr id="3" name="Content Placeholder 2"/>
          <p:cNvSpPr>
            <a:spLocks noGrp="1"/>
          </p:cNvSpPr>
          <p:nvPr>
            <p:ph idx="1"/>
          </p:nvPr>
        </p:nvSpPr>
        <p:spPr>
          <a:xfrm>
            <a:off x="-9832" y="1143000"/>
            <a:ext cx="9144000" cy="4724400"/>
          </a:xfrm>
        </p:spPr>
        <p:txBody>
          <a:bodyPr/>
          <a:lstStyle/>
          <a:p>
            <a:pPr marL="914400" lvl="1" indent="-514350">
              <a:buFont typeface="Arial" panose="020B0604020202020204" pitchFamily="34" charset="0"/>
              <a:buChar char="•"/>
            </a:pPr>
            <a:r>
              <a:rPr lang="en-US" sz="1600" dirty="0" smtClean="0"/>
              <a:t>A root of trust (e.g. WFA) contracts with a X.509 Certificate Authority (CA) to root sign EHT-related vendor X.509 certs; and then the vendor uses their </a:t>
            </a:r>
            <a:r>
              <a:rPr lang="en-US" sz="1600" dirty="0"/>
              <a:t>EHT-related cert </a:t>
            </a:r>
            <a:r>
              <a:rPr lang="en-US" sz="1600" dirty="0" smtClean="0"/>
              <a:t>to sign the X.509 cert of each AP whose make/model has been certified-as-EHT by WFA</a:t>
            </a:r>
            <a:r>
              <a:rPr lang="en-US" sz="1600" baseline="30000" dirty="0" smtClean="0"/>
              <a:t>[Notes]</a:t>
            </a:r>
          </a:p>
          <a:p>
            <a:pPr marL="914400" lvl="1" indent="-514350">
              <a:buFont typeface="Arial" panose="020B0604020202020204" pitchFamily="34" charset="0"/>
              <a:buChar char="•"/>
            </a:pPr>
            <a:r>
              <a:rPr lang="en-US" sz="1600" dirty="0" smtClean="0"/>
              <a:t>An EHT AP vendor wishing to indicate “HE Intolerant = 1” provisions their APs with such X.509 </a:t>
            </a:r>
            <a:r>
              <a:rPr lang="en-US" sz="1600" dirty="0"/>
              <a:t>certs. </a:t>
            </a:r>
            <a:r>
              <a:rPr lang="en-US" sz="1600" dirty="0" smtClean="0"/>
              <a:t>When operating on </a:t>
            </a:r>
            <a:r>
              <a:rPr lang="en-US" sz="1600" dirty="0"/>
              <a:t>an EHT-priority </a:t>
            </a:r>
            <a:r>
              <a:rPr lang="en-US" sz="1600" dirty="0" smtClean="0"/>
              <a:t>channel, an EHT AP may insecurely broadcast a “HE Intolerant” field</a:t>
            </a:r>
          </a:p>
          <a:p>
            <a:pPr marL="1314450" lvl="2" indent="-514350">
              <a:buFont typeface="Arial" panose="020B0604020202020204" pitchFamily="34" charset="0"/>
              <a:buChar char="•"/>
            </a:pPr>
            <a:r>
              <a:rPr lang="en-US" sz="1400" dirty="0" smtClean="0"/>
              <a:t>Not a mandatory requirement for EHT APs</a:t>
            </a:r>
          </a:p>
          <a:p>
            <a:pPr marL="1314450" lvl="2" indent="-514350">
              <a:buFont typeface="Arial" panose="020B0604020202020204" pitchFamily="34" charset="0"/>
              <a:buChar char="•"/>
            </a:pPr>
            <a:r>
              <a:rPr lang="en-US" sz="1400" dirty="0" smtClean="0"/>
              <a:t>The EHT </a:t>
            </a:r>
            <a:r>
              <a:rPr lang="en-US" sz="1400" dirty="0"/>
              <a:t>AP </a:t>
            </a:r>
            <a:r>
              <a:rPr lang="en-US" sz="1400" dirty="0" smtClean="0"/>
              <a:t>may also unicast an insecure “HE </a:t>
            </a:r>
            <a:r>
              <a:rPr lang="en-US" sz="1400" dirty="0"/>
              <a:t>Intolerant” </a:t>
            </a:r>
            <a:r>
              <a:rPr lang="en-US" sz="1400" dirty="0" smtClean="0"/>
              <a:t>field to a </a:t>
            </a:r>
            <a:r>
              <a:rPr lang="en-US" sz="1400" dirty="0" err="1" smtClean="0"/>
              <a:t>cochannel</a:t>
            </a:r>
            <a:r>
              <a:rPr lang="en-US" sz="1400" dirty="0" smtClean="0"/>
              <a:t> HE AP</a:t>
            </a:r>
          </a:p>
          <a:p>
            <a:pPr marL="914400" lvl="1" indent="-514350">
              <a:buFont typeface="Arial" panose="020B0604020202020204" pitchFamily="34" charset="0"/>
              <a:buChar char="•"/>
            </a:pPr>
            <a:r>
              <a:rPr lang="en-US" sz="1600" dirty="0" smtClean="0"/>
              <a:t>On an EHT-priority channel, given that an AP claims to be EHT and HE Intolerant, an HE AP uses GAS to query the EHT AP via a request (including a random number). The EHT AP responds with “HE Intolerant = 1” + the EHT AP’s BSSID/IDEVID + random number, all signed by the private key associated with the cert + EHT AP cert + (if needed) EHT vendor cert. </a:t>
            </a:r>
          </a:p>
          <a:p>
            <a:pPr marL="1314450" lvl="2" indent="-514350">
              <a:buFont typeface="Arial" panose="020B0604020202020204" pitchFamily="34" charset="0"/>
              <a:buChar char="•"/>
            </a:pPr>
            <a:r>
              <a:rPr lang="en-US" sz="1400" dirty="0" smtClean="0"/>
              <a:t>EHT </a:t>
            </a:r>
            <a:r>
              <a:rPr lang="en-US" sz="1400" dirty="0"/>
              <a:t>AP may rate limit its response </a:t>
            </a:r>
            <a:r>
              <a:rPr lang="en-US" sz="1400" dirty="0" smtClean="0"/>
              <a:t>rate (to mitigate </a:t>
            </a:r>
            <a:r>
              <a:rPr lang="en-US" sz="1400" dirty="0" err="1" smtClean="0"/>
              <a:t>DoS</a:t>
            </a:r>
            <a:r>
              <a:rPr lang="en-US" sz="1400" dirty="0" smtClean="0"/>
              <a:t> attacks) </a:t>
            </a:r>
          </a:p>
          <a:p>
            <a:pPr marL="914400" lvl="1" indent="-514350">
              <a:buFont typeface="Arial" panose="020B0604020202020204" pitchFamily="34" charset="0"/>
              <a:buChar char="•"/>
            </a:pPr>
            <a:r>
              <a:rPr lang="en-US" sz="1600" dirty="0" smtClean="0"/>
              <a:t>The HE AP validates the </a:t>
            </a:r>
            <a:r>
              <a:rPr lang="en-US" sz="1600" dirty="0" smtClean="0"/>
              <a:t>random number, BSSID/IDEVID and cert </a:t>
            </a:r>
            <a:r>
              <a:rPr lang="en-US" sz="1600" dirty="0" smtClean="0"/>
              <a:t>chain, should check a cloud service (e.g. from WFA’s CA) to verify that no certs in the chain are blacklisted, and hence validates that the </a:t>
            </a:r>
            <a:r>
              <a:rPr lang="en-US" sz="1600" dirty="0"/>
              <a:t>AP claiming </a:t>
            </a:r>
            <a:r>
              <a:rPr lang="en-US" sz="1600" dirty="0" smtClean="0"/>
              <a:t>to be HE Intolerant actually is a valid EHT AP</a:t>
            </a:r>
          </a:p>
          <a:p>
            <a:pPr marL="914400" lvl="1" indent="-514350">
              <a:buFont typeface="Arial" panose="020B0604020202020204" pitchFamily="34" charset="0"/>
              <a:buChar char="•"/>
            </a:pPr>
            <a:r>
              <a:rPr lang="en-US" sz="1600" dirty="0" smtClean="0"/>
              <a:t>Process: a) 802.11 requests WFA to investigate interest and feasibility; b) WFA discussion; c) If agreeable, WFA defines the protocol and publishes it; d) IEEE discussion; e) If </a:t>
            </a:r>
            <a:r>
              <a:rPr lang="en-US" sz="1600" dirty="0"/>
              <a:t>IEEE 802.11ax </a:t>
            </a:r>
            <a:r>
              <a:rPr lang="en-US" sz="1600" dirty="0" smtClean="0"/>
              <a:t> deems that the WFA protocol is suitable, 802.11ax references the </a:t>
            </a:r>
            <a:r>
              <a:rPr lang="en-US" sz="1600" dirty="0" smtClean="0"/>
              <a:t>WFA protocol</a:t>
            </a:r>
            <a:r>
              <a:rPr lang="en-US" sz="1600" dirty="0" smtClean="0"/>
              <a:t>; f) WFA’s CA implements the system (not needed until the first AP is certified as EHT</a:t>
            </a:r>
            <a:r>
              <a:rPr lang="en-US" sz="1600" baseline="30000" dirty="0" smtClean="0"/>
              <a:t>[Notes]</a:t>
            </a:r>
            <a:r>
              <a:rPr lang="en-US" sz="1600" dirty="0" smtClean="0"/>
              <a:t>)</a:t>
            </a:r>
          </a:p>
          <a:p>
            <a:pPr marL="400050" lvl="1" indent="0"/>
            <a:endParaRPr lang="en-US" sz="16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Tree>
    <p:extLst>
      <p:ext uri="{BB962C8B-B14F-4D97-AF65-F5344CB8AC3E}">
        <p14:creationId xmlns:p14="http://schemas.microsoft.com/office/powerpoint/2010/main" val="39684449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2" y="685801"/>
            <a:ext cx="8762998" cy="762000"/>
          </a:xfrm>
        </p:spPr>
        <p:txBody>
          <a:bodyPr/>
          <a:lstStyle/>
          <a:p>
            <a:r>
              <a:rPr lang="en-US" sz="2800" dirty="0" smtClean="0"/>
              <a:t>Issues with Option A: Secure Protocol (Example)</a:t>
            </a:r>
            <a:endParaRPr lang="en-US" baseline="30000" dirty="0"/>
          </a:p>
        </p:txBody>
      </p:sp>
      <p:sp>
        <p:nvSpPr>
          <p:cNvPr id="3" name="Content Placeholder 2"/>
          <p:cNvSpPr>
            <a:spLocks noGrp="1"/>
          </p:cNvSpPr>
          <p:nvPr>
            <p:ph idx="1"/>
          </p:nvPr>
        </p:nvSpPr>
        <p:spPr>
          <a:xfrm>
            <a:off x="0" y="1447800"/>
            <a:ext cx="9144000" cy="5027613"/>
          </a:xfrm>
        </p:spPr>
        <p:txBody>
          <a:bodyPr/>
          <a:lstStyle/>
          <a:p>
            <a:pPr marL="914400" lvl="1" indent="-514350">
              <a:buFont typeface="Arial" panose="020B0604020202020204" pitchFamily="34" charset="0"/>
              <a:buChar char="•"/>
            </a:pPr>
            <a:r>
              <a:rPr lang="en-US" sz="1600" dirty="0" smtClean="0"/>
              <a:t>Some months for a business negotiation between the root of trust (e.g. WFA) and the CA; needs to address legal issues such as liability (e.g. CA takes liability)</a:t>
            </a:r>
          </a:p>
          <a:p>
            <a:pPr marL="914400" lvl="1" indent="-514350">
              <a:buFont typeface="Arial" panose="020B0604020202020204" pitchFamily="34" charset="0"/>
              <a:buChar char="•"/>
            </a:pPr>
            <a:r>
              <a:rPr lang="en-US" sz="1600" dirty="0" smtClean="0"/>
              <a:t>Threats:</a:t>
            </a:r>
          </a:p>
          <a:p>
            <a:pPr marL="1314450" lvl="2" indent="-514350">
              <a:buFont typeface="Arial" panose="020B0604020202020204" pitchFamily="34" charset="0"/>
              <a:buChar char="•"/>
            </a:pPr>
            <a:r>
              <a:rPr lang="en-US" sz="1400" dirty="0" smtClean="0"/>
              <a:t>Vendor is hacked / willfully issues certs to non-EHT devices: </a:t>
            </a:r>
          </a:p>
          <a:p>
            <a:pPr marL="1771650" lvl="3" indent="-514350">
              <a:buFont typeface="Arial" panose="020B0604020202020204" pitchFamily="34" charset="0"/>
              <a:buChar char="•"/>
            </a:pPr>
            <a:r>
              <a:rPr lang="en-US" sz="1200" dirty="0"/>
              <a:t>Benefit of the attack is not especially high </a:t>
            </a:r>
            <a:r>
              <a:rPr lang="en-US" sz="1200" dirty="0" smtClean="0"/>
              <a:t>but cost </a:t>
            </a:r>
            <a:r>
              <a:rPr lang="en-US" sz="1200" dirty="0"/>
              <a:t>is </a:t>
            </a:r>
            <a:r>
              <a:rPr lang="en-US" sz="1200" dirty="0" smtClean="0"/>
              <a:t>modest</a:t>
            </a:r>
            <a:endParaRPr lang="en-US" sz="1200" dirty="0"/>
          </a:p>
          <a:p>
            <a:pPr marL="1771650" lvl="3" indent="-514350">
              <a:buFont typeface="Arial" panose="020B0604020202020204" pitchFamily="34" charset="0"/>
              <a:buChar char="•"/>
            </a:pPr>
            <a:r>
              <a:rPr lang="en-US" sz="1200" dirty="0" smtClean="0"/>
              <a:t>Detect(?) and blacklist egregious vendor / non-EHT device certs</a:t>
            </a:r>
          </a:p>
          <a:p>
            <a:pPr marL="1314450" lvl="2" indent="-514350">
              <a:buFont typeface="Arial" panose="020B0604020202020204" pitchFamily="34" charset="0"/>
              <a:buChar char="•"/>
            </a:pPr>
            <a:r>
              <a:rPr lang="en-US" sz="1400" dirty="0">
                <a:solidFill>
                  <a:schemeClr val="bg1">
                    <a:lumMod val="75000"/>
                  </a:schemeClr>
                </a:solidFill>
              </a:rPr>
              <a:t>AP lacks one or more of the following: a) secure boot, b) </a:t>
            </a:r>
            <a:r>
              <a:rPr lang="en-US" sz="1400" dirty="0" smtClean="0">
                <a:solidFill>
                  <a:schemeClr val="bg1">
                    <a:lumMod val="75000"/>
                  </a:schemeClr>
                </a:solidFill>
              </a:rPr>
              <a:t>prevention of the boot image loading untrusted SW. Then </a:t>
            </a:r>
            <a:r>
              <a:rPr lang="en-US" sz="1400" dirty="0">
                <a:solidFill>
                  <a:schemeClr val="bg1">
                    <a:lumMod val="75000"/>
                  </a:schemeClr>
                </a:solidFill>
              </a:rPr>
              <a:t>the AP could be loaded with </a:t>
            </a:r>
            <a:r>
              <a:rPr lang="en-US" sz="1400" dirty="0" smtClean="0">
                <a:solidFill>
                  <a:schemeClr val="bg1">
                    <a:lumMod val="75000"/>
                  </a:schemeClr>
                </a:solidFill>
              </a:rPr>
              <a:t>a </a:t>
            </a:r>
            <a:r>
              <a:rPr lang="en-US" sz="1400" dirty="0">
                <a:solidFill>
                  <a:schemeClr val="bg1">
                    <a:lumMod val="75000"/>
                  </a:schemeClr>
                </a:solidFill>
              </a:rPr>
              <a:t>hacked </a:t>
            </a:r>
            <a:r>
              <a:rPr lang="en-US" sz="1400" dirty="0" smtClean="0">
                <a:solidFill>
                  <a:schemeClr val="bg1">
                    <a:lumMod val="75000"/>
                  </a:schemeClr>
                </a:solidFill>
              </a:rPr>
              <a:t>SW </a:t>
            </a:r>
            <a:r>
              <a:rPr lang="en-US" sz="1400" dirty="0">
                <a:solidFill>
                  <a:schemeClr val="bg1">
                    <a:lumMod val="75000"/>
                  </a:schemeClr>
                </a:solidFill>
              </a:rPr>
              <a:t>such that it advertises HE Intolerance, and </a:t>
            </a:r>
            <a:r>
              <a:rPr lang="en-US" sz="1400" dirty="0" smtClean="0">
                <a:solidFill>
                  <a:schemeClr val="bg1">
                    <a:lumMod val="75000"/>
                  </a:schemeClr>
                </a:solidFill>
              </a:rPr>
              <a:t>integrated </a:t>
            </a:r>
            <a:r>
              <a:rPr lang="en-US" sz="1400" dirty="0">
                <a:solidFill>
                  <a:schemeClr val="bg1">
                    <a:lumMod val="75000"/>
                  </a:schemeClr>
                </a:solidFill>
              </a:rPr>
              <a:t>with a non-EHT device or installed beside </a:t>
            </a:r>
            <a:r>
              <a:rPr lang="en-US" sz="1400" dirty="0" smtClean="0">
                <a:solidFill>
                  <a:schemeClr val="bg1">
                    <a:lumMod val="75000"/>
                  </a:schemeClr>
                </a:solidFill>
              </a:rPr>
              <a:t>it. </a:t>
            </a:r>
            <a:r>
              <a:rPr lang="en-US" sz="1400" dirty="0" smtClean="0">
                <a:solidFill>
                  <a:schemeClr val="tx1"/>
                </a:solidFill>
              </a:rPr>
              <a:t>Or, a g</a:t>
            </a:r>
            <a:r>
              <a:rPr lang="en-US" sz="1400" dirty="0" smtClean="0"/>
              <a:t>enuine </a:t>
            </a:r>
            <a:r>
              <a:rPr lang="en-US" sz="1400" dirty="0"/>
              <a:t>EHT AP is integrated with a non-EHT device or installed beside it (with known-to-no-one PSK)</a:t>
            </a:r>
            <a:endParaRPr lang="en-US" sz="1400" dirty="0">
              <a:solidFill>
                <a:schemeClr val="bg1">
                  <a:lumMod val="75000"/>
                </a:schemeClr>
              </a:solidFill>
            </a:endParaRPr>
          </a:p>
          <a:p>
            <a:pPr marL="1771650" lvl="3" indent="-514350">
              <a:buFont typeface="Arial" panose="020B0604020202020204" pitchFamily="34" charset="0"/>
              <a:buChar char="•"/>
            </a:pPr>
            <a:r>
              <a:rPr lang="en-US" sz="1200" dirty="0">
                <a:solidFill>
                  <a:schemeClr val="tx1"/>
                </a:solidFill>
              </a:rPr>
              <a:t>Benefit of the attack is not especially </a:t>
            </a:r>
            <a:r>
              <a:rPr lang="en-US" sz="1200" dirty="0" smtClean="0">
                <a:solidFill>
                  <a:schemeClr val="tx1"/>
                </a:solidFill>
              </a:rPr>
              <a:t>high, but cost </a:t>
            </a:r>
            <a:r>
              <a:rPr lang="en-US" sz="1200" dirty="0">
                <a:solidFill>
                  <a:schemeClr val="tx1"/>
                </a:solidFill>
              </a:rPr>
              <a:t>is </a:t>
            </a:r>
            <a:r>
              <a:rPr lang="en-US" sz="1200" dirty="0" smtClean="0">
                <a:solidFill>
                  <a:schemeClr val="tx1"/>
                </a:solidFill>
              </a:rPr>
              <a:t>modest</a:t>
            </a:r>
          </a:p>
          <a:p>
            <a:pPr marL="1771650" lvl="3" indent="-514350">
              <a:buFont typeface="Arial" panose="020B0604020202020204" pitchFamily="34" charset="0"/>
              <a:buChar char="•"/>
            </a:pPr>
            <a:r>
              <a:rPr lang="en-US" sz="1200" dirty="0" smtClean="0">
                <a:solidFill>
                  <a:schemeClr val="bg1">
                    <a:lumMod val="75000"/>
                  </a:schemeClr>
                </a:solidFill>
              </a:rPr>
              <a:t>For EHT APs wishing to be HE Intolerant, mandate secure boot and trusted SW images only</a:t>
            </a:r>
            <a:endParaRPr lang="en-US" sz="1200" dirty="0">
              <a:solidFill>
                <a:schemeClr val="bg1">
                  <a:lumMod val="75000"/>
                </a:schemeClr>
              </a:solidFill>
            </a:endParaRPr>
          </a:p>
          <a:p>
            <a:pPr marL="1771650" lvl="3" indent="-514350">
              <a:buFont typeface="Arial" panose="020B0604020202020204" pitchFamily="34" charset="0"/>
              <a:buChar char="•"/>
            </a:pPr>
            <a:r>
              <a:rPr lang="en-US" sz="1200" dirty="0">
                <a:solidFill>
                  <a:schemeClr val="bg1">
                    <a:lumMod val="75000"/>
                  </a:schemeClr>
                </a:solidFill>
              </a:rPr>
              <a:t>Detect(?) and blacklist offending </a:t>
            </a:r>
            <a:r>
              <a:rPr lang="en-US" sz="1200" dirty="0" smtClean="0">
                <a:solidFill>
                  <a:schemeClr val="bg1">
                    <a:lumMod val="75000"/>
                  </a:schemeClr>
                </a:solidFill>
              </a:rPr>
              <a:t>certs / upgrade EHT AP security requirements</a:t>
            </a:r>
            <a:endParaRPr lang="en-US" sz="1400" dirty="0" smtClean="0"/>
          </a:p>
          <a:p>
            <a:pPr marL="1314450" lvl="2" indent="-514350">
              <a:buFont typeface="Arial" panose="020B0604020202020204" pitchFamily="34" charset="0"/>
              <a:buChar char="•"/>
            </a:pPr>
            <a:r>
              <a:rPr lang="en-US" sz="1400" dirty="0" smtClean="0"/>
              <a:t>AP </a:t>
            </a:r>
            <a:r>
              <a:rPr lang="en-US" sz="1400" dirty="0"/>
              <a:t>lacks </a:t>
            </a:r>
            <a:r>
              <a:rPr lang="en-US" sz="1400" dirty="0" smtClean="0"/>
              <a:t>a protected </a:t>
            </a:r>
            <a:r>
              <a:rPr lang="en-US" sz="1400" dirty="0"/>
              <a:t>area to store </a:t>
            </a:r>
            <a:r>
              <a:rPr lang="en-US" sz="1400" dirty="0" smtClean="0"/>
              <a:t>certs and </a:t>
            </a:r>
            <a:r>
              <a:rPr lang="en-US" sz="1400" dirty="0"/>
              <a:t>process </a:t>
            </a:r>
            <a:r>
              <a:rPr lang="en-US" sz="1400" dirty="0" smtClean="0"/>
              <a:t>private </a:t>
            </a:r>
            <a:r>
              <a:rPr lang="en-US" sz="1400" dirty="0"/>
              <a:t>keys. </a:t>
            </a:r>
            <a:r>
              <a:rPr lang="en-US" sz="1400" dirty="0" smtClean="0"/>
              <a:t>Then </a:t>
            </a:r>
            <a:r>
              <a:rPr lang="en-US" sz="1400" dirty="0"/>
              <a:t>the cert/private key may be extracted and used by a non-EHT </a:t>
            </a:r>
            <a:r>
              <a:rPr lang="en-US" sz="1400" dirty="0" smtClean="0"/>
              <a:t>device to acquire illegitimate priority on an EHT-priority channel</a:t>
            </a:r>
          </a:p>
          <a:p>
            <a:pPr marL="1771650" lvl="3" indent="-514350">
              <a:buFont typeface="Arial" panose="020B0604020202020204" pitchFamily="34" charset="0"/>
              <a:buChar char="•"/>
            </a:pPr>
            <a:r>
              <a:rPr lang="en-US" sz="1200" dirty="0"/>
              <a:t>Benefit of the attack is not especially high </a:t>
            </a:r>
            <a:r>
              <a:rPr lang="en-US" sz="1200" dirty="0" smtClean="0"/>
              <a:t>but cost </a:t>
            </a:r>
            <a:r>
              <a:rPr lang="en-US" sz="1200" dirty="0"/>
              <a:t>is </a:t>
            </a:r>
            <a:r>
              <a:rPr lang="en-US" sz="1200" dirty="0" smtClean="0"/>
              <a:t>near-zero</a:t>
            </a:r>
          </a:p>
          <a:p>
            <a:pPr marL="1771650" lvl="3" indent="-514350">
              <a:buFont typeface="Arial" panose="020B0604020202020204" pitchFamily="34" charset="0"/>
              <a:buChar char="•"/>
            </a:pPr>
            <a:r>
              <a:rPr lang="en-US" sz="1200" dirty="0"/>
              <a:t>For EHT APs wishing to be HE Intolerant, </a:t>
            </a:r>
            <a:r>
              <a:rPr lang="en-US" sz="1200" dirty="0" smtClean="0"/>
              <a:t>mandate secure cert storage and protected private key compute</a:t>
            </a:r>
            <a:endParaRPr lang="en-US" sz="1200" dirty="0"/>
          </a:p>
          <a:p>
            <a:pPr marL="1771650" lvl="3" indent="-514350">
              <a:buFont typeface="Arial" panose="020B0604020202020204" pitchFamily="34" charset="0"/>
              <a:buChar char="•"/>
            </a:pPr>
            <a:r>
              <a:rPr lang="en-US" sz="1200" dirty="0" smtClean="0"/>
              <a:t>Detect</a:t>
            </a:r>
            <a:r>
              <a:rPr lang="en-US" sz="1200" dirty="0"/>
              <a:t>(?) and blacklist offending certs / upgrade EHT AP security </a:t>
            </a:r>
            <a:r>
              <a:rPr lang="en-US" sz="1200" dirty="0" smtClean="0"/>
              <a:t>requirements</a:t>
            </a:r>
          </a:p>
          <a:p>
            <a:pPr marL="1314450" lvl="2" indent="-514350">
              <a:buFont typeface="Arial" panose="020B0604020202020204" pitchFamily="34" charset="0"/>
              <a:buChar char="•"/>
            </a:pPr>
            <a:r>
              <a:rPr lang="en-US" sz="1400" dirty="0" smtClean="0"/>
              <a:t>BTW, given all the news coverage of hacked </a:t>
            </a:r>
            <a:r>
              <a:rPr lang="en-US" sz="1400" dirty="0" err="1" smtClean="0"/>
              <a:t>IoT</a:t>
            </a:r>
            <a:r>
              <a:rPr lang="en-US" sz="1400" dirty="0" smtClean="0"/>
              <a:t> devices, even </a:t>
            </a:r>
            <a:r>
              <a:rPr lang="en-US" sz="1400" i="1" dirty="0"/>
              <a:t>networked lightbulbs</a:t>
            </a:r>
            <a:r>
              <a:rPr lang="en-US" sz="1400" dirty="0"/>
              <a:t> are expected to have secured certs and strong </a:t>
            </a:r>
            <a:r>
              <a:rPr lang="en-US" sz="1400" dirty="0" smtClean="0"/>
              <a:t>RNGs, so costs of an external security module are low.</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3"/>
          </p:nvPr>
        </p:nvSpPr>
        <p:spPr/>
        <p:txBody>
          <a:bodyPr/>
          <a:lstStyle/>
          <a:p>
            <a:r>
              <a:rPr lang="en-GB" smtClean="0"/>
              <a:t>Brian Hart, Cisco Systems</a:t>
            </a:r>
            <a:endParaRPr lang="en-GB" dirty="0"/>
          </a:p>
        </p:txBody>
      </p:sp>
      <p:sp>
        <p:nvSpPr>
          <p:cNvPr id="6" name="Date Placeholder 5"/>
          <p:cNvSpPr>
            <a:spLocks noGrp="1"/>
          </p:cNvSpPr>
          <p:nvPr>
            <p:ph type="dt" idx="2"/>
          </p:nvPr>
        </p:nvSpPr>
        <p:spPr/>
        <p:txBody>
          <a:bodyPr/>
          <a:lstStyle/>
          <a:p>
            <a:r>
              <a:rPr lang="en-US" dirty="0" smtClean="0"/>
              <a:t>Nov 2018</a:t>
            </a:r>
            <a:endParaRPr lang="en-GB" dirty="0"/>
          </a:p>
        </p:txBody>
      </p:sp>
    </p:spTree>
    <p:extLst>
      <p:ext uri="{BB962C8B-B14F-4D97-AF65-F5344CB8AC3E}">
        <p14:creationId xmlns:p14="http://schemas.microsoft.com/office/powerpoint/2010/main" val="1785989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90387</TotalTime>
  <Words>1772</Words>
  <Application>Microsoft Office PowerPoint</Application>
  <PresentationFormat>On-screen Show (4:3)</PresentationFormat>
  <Paragraphs>163</Paragraphs>
  <Slides>13</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MS Gothic</vt:lpstr>
      <vt:lpstr>Arial</vt:lpstr>
      <vt:lpstr>Arial Unicode MS</vt:lpstr>
      <vt:lpstr>Calibri</vt:lpstr>
      <vt:lpstr>Times New Roman</vt:lpstr>
      <vt:lpstr>Wingdings</vt:lpstr>
      <vt:lpstr>Office Theme</vt:lpstr>
      <vt:lpstr>Document</vt:lpstr>
      <vt:lpstr>6 GHz Principles</vt:lpstr>
      <vt:lpstr>CID 15120</vt:lpstr>
      <vt:lpstr>Ideal Goals for 6 GHz … are unachievable</vt:lpstr>
      <vt:lpstr>.. so consider Compromised Goals</vt:lpstr>
      <vt:lpstr>Example Constraints that will create (a lot of) greenfield spectrum for EHT</vt:lpstr>
      <vt:lpstr>Observations</vt:lpstr>
      <vt:lpstr>A Few Options for the HE Intolerant Indication</vt:lpstr>
      <vt:lpstr>Option A: Secure Protocol (Example)</vt:lpstr>
      <vt:lpstr>Issues with Option A: Secure Protocol (Example)</vt:lpstr>
      <vt:lpstr>Option B: Insecure framework with WIDS/WIPS and regulations (Example)</vt:lpstr>
      <vt:lpstr>Backup</vt:lpstr>
      <vt:lpstr>References</vt:lpstr>
      <vt:lpstr>BTW, a Low-Overhead (LO) PHY beats HE by up to 32us for short PPDUs and beats non-HT by tens or hundreds of microseconds in almost all cases</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GHz Principles</dc:title>
  <dc:creator>Brian Hart</dc:creator>
  <cp:lastModifiedBy>Brian Hart (brianh)</cp:lastModifiedBy>
  <cp:revision>1033</cp:revision>
  <cp:lastPrinted>1601-01-01T00:00:00Z</cp:lastPrinted>
  <dcterms:created xsi:type="dcterms:W3CDTF">2015-10-31T00:33:08Z</dcterms:created>
  <dcterms:modified xsi:type="dcterms:W3CDTF">2018-11-08T21:55:56Z</dcterms:modified>
</cp:coreProperties>
</file>