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3" r:id="rId3"/>
    <p:sldId id="270" r:id="rId4"/>
    <p:sldId id="272" r:id="rId5"/>
    <p:sldId id="276" r:id="rId6"/>
    <p:sldId id="271" r:id="rId7"/>
    <p:sldId id="274" r:id="rId8"/>
    <p:sldId id="275" r:id="rId9"/>
    <p:sldId id="277" r:id="rId10"/>
    <p:sldId id="278" r:id="rId11"/>
    <p:sldId id="279" r:id="rId12"/>
    <p:sldId id="280" r:id="rId13"/>
    <p:sldId id="281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00"/>
    <a:srgbClr val="2D2DB9"/>
    <a:srgbClr val="B2B2B2"/>
    <a:srgbClr val="FF99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82" autoAdjust="0"/>
    <p:restoredTop sz="71403" autoAdjust="0"/>
  </p:normalViewPr>
  <p:slideViewPr>
    <p:cSldViewPr>
      <p:cViewPr varScale="1">
        <p:scale>
          <a:sx n="116" d="100"/>
          <a:sy n="116" d="100"/>
        </p:scale>
        <p:origin x="100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802.11-17/0291r0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802.11-17/0291r0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Hart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Hart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Hart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Hart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50676" y="6475413"/>
            <a:ext cx="10932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Hart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802.11-18/1896r0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EHT should adopt a</a:t>
            </a:r>
            <a:br>
              <a:rPr lang="en-AU" dirty="0" smtClean="0"/>
            </a:br>
            <a:r>
              <a:rPr lang="en-AU" dirty="0" smtClean="0"/>
              <a:t>single, technology neutral PAR &amp; CSD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6</a:t>
            </a:r>
            <a:r>
              <a:rPr lang="en-US" smtClean="0"/>
              <a:t> </a:t>
            </a:r>
            <a:r>
              <a:rPr lang="en-US" dirty="0" smtClean="0"/>
              <a:t>November 2018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81347C9-C12F-43D2-B3D1-D523E0829A7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519165"/>
              </p:ext>
            </p:extLst>
          </p:nvPr>
        </p:nvGraphicFramePr>
        <p:xfrm>
          <a:off x="685800" y="3429000"/>
          <a:ext cx="7696200" cy="27185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Brian Hart</a:t>
                      </a:r>
                      <a:endParaRPr lang="en-A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  <a:latin typeface="+mj-lt"/>
                          <a:cs typeface="Calibri" panose="020F0502020204030204" pitchFamily="34" charset="0"/>
                        </a:rPr>
                        <a:t>Cisco (US)</a:t>
                      </a:r>
                      <a:endParaRPr lang="en-AU" sz="1400" dirty="0">
                        <a:effectLst/>
                        <a:latin typeface="+mj-lt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brianh@cisco.com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217186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 Kloper</a:t>
                      </a:r>
                      <a:endParaRPr lang="en-A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dakloper@cisco.com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129020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Peter Ecclesine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pecclesi@cisco.com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5093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Pooya Monajemi</a:t>
                      </a:r>
                      <a:endParaRPr lang="en-A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pmonajem@cisco.com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569509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Mukesh Taneja</a:t>
                      </a:r>
                      <a:endParaRPr lang="en-AU" sz="1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  <a:cs typeface="Calibri" panose="020F0502020204030204" pitchFamily="34" charset="0"/>
                        </a:rPr>
                        <a:t>Cisco (India)</a:t>
                      </a:r>
                      <a:endParaRPr lang="en-AU" sz="1400" dirty="0">
                        <a:effectLst/>
                        <a:latin typeface="+mj-lt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mutaneja@cisco.com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969724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Andrew </a:t>
                      </a:r>
                      <a:r>
                        <a:rPr lang="en-US" sz="1400" dirty="0" smtClean="0">
                          <a:effectLst/>
                        </a:rPr>
                        <a:t>Myles 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  <a:cs typeface="Calibri" panose="020F0502020204030204" pitchFamily="34" charset="0"/>
                        </a:rPr>
                        <a:t>Cisco (Australia)</a:t>
                      </a:r>
                      <a:endParaRPr lang="en-AU" sz="1400" dirty="0">
                        <a:effectLst/>
                        <a:latin typeface="+mj-lt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r>
                        <a:rPr lang="en-US" sz="1400" dirty="0">
                          <a:effectLst/>
                        </a:rPr>
                        <a:t>61 418 656587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amyles@cisco.com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Technical issue: two EHT TGs are likely to waste preambles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Suppose </a:t>
            </a:r>
            <a:r>
              <a:rPr lang="en-US" dirty="0"/>
              <a:t>two parallel TGs (EHT1 &amp; EHT2) </a:t>
            </a:r>
            <a:r>
              <a:rPr lang="en-US" dirty="0" smtClean="0"/>
              <a:t>are formed, as proposed, to develop amendments with short term &amp; long term time horizons</a:t>
            </a:r>
          </a:p>
          <a:p>
            <a:pPr lvl="1"/>
            <a:r>
              <a:rPr lang="en-US" dirty="0" smtClean="0"/>
              <a:t>It is likely that EHT1 will need a new preamble optimized for the short term features </a:t>
            </a:r>
          </a:p>
          <a:p>
            <a:pPr lvl="1"/>
            <a:r>
              <a:rPr lang="en-US" dirty="0" smtClean="0"/>
              <a:t>It is also likely that EHT2 will need another new preamble optimized for the long term features</a:t>
            </a:r>
          </a:p>
          <a:p>
            <a:pPr lvl="1"/>
            <a:r>
              <a:rPr lang="en-US" dirty="0" smtClean="0"/>
              <a:t>Each new preamble increases the false alarm rate and adds overheads and (HT/VHT carry 8us of overheads;  HE carries 12us of overheads)</a:t>
            </a:r>
          </a:p>
          <a:p>
            <a:pPr lvl="1"/>
            <a:r>
              <a:rPr lang="en-US" b="1" dirty="0" smtClean="0"/>
              <a:t>A critical prerequisite for 802.11’s long term evolution in existing bands is to have an extremely high bar before a new preamble is allocated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Hart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92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 smtClean="0"/>
              <a:t>Process issue: it is unlikely two TGs working on very similar topics can successfully amend 802.11 in parallel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A key question is whether the 802.11 WG processes will enable two parallel TGs (EHT1 &amp; EHT2) on very similar topics to both succeed?</a:t>
            </a:r>
          </a:p>
          <a:p>
            <a:pPr lvl="1"/>
            <a:r>
              <a:rPr lang="en-US" dirty="0" smtClean="0"/>
              <a:t>The likely answer is that either both TGs will fail to make progress or only the EHT1 will make progress</a:t>
            </a:r>
          </a:p>
          <a:p>
            <a:pPr lvl="2"/>
            <a:r>
              <a:rPr lang="en-US" dirty="0" smtClean="0"/>
              <a:t>EHT1 &amp; EHT2 will </a:t>
            </a:r>
            <a:r>
              <a:rPr lang="en-US" dirty="0"/>
              <a:t>compete for human resources &amp; meeting </a:t>
            </a:r>
            <a:r>
              <a:rPr lang="en-US" dirty="0" smtClean="0"/>
              <a:t>slots; in similar situations, the usual outcome is that the short term project starves the  longer </a:t>
            </a:r>
            <a:r>
              <a:rPr lang="en-US" dirty="0"/>
              <a:t>term project </a:t>
            </a:r>
            <a:r>
              <a:rPr lang="en-US" dirty="0" smtClean="0"/>
              <a:t>of resources</a:t>
            </a:r>
          </a:p>
          <a:p>
            <a:pPr lvl="2"/>
            <a:r>
              <a:rPr lang="en-US" dirty="0" smtClean="0"/>
              <a:t>Even if both TGs manage to obtain sufficient resources, there will a significant coordination </a:t>
            </a:r>
            <a:r>
              <a:rPr lang="en-US" dirty="0"/>
              <a:t>burden </a:t>
            </a:r>
            <a:r>
              <a:rPr lang="en-US" dirty="0" smtClean="0"/>
              <a:t>because they are likely to be making changes to the same clauses; parallel sessions will make the burden even worse</a:t>
            </a:r>
          </a:p>
          <a:p>
            <a:pPr lvl="2"/>
            <a:r>
              <a:rPr lang="en-US" dirty="0" smtClean="0"/>
              <a:t>There is a high likelihood that EHT1 will dump “difficult” issues into EHT2 causing it to accumulate a negative perception as the “never-never project”; and this is likely to become reality</a:t>
            </a:r>
          </a:p>
          <a:p>
            <a:pPr lvl="1"/>
            <a:r>
              <a:rPr lang="en-US" dirty="0" smtClean="0"/>
              <a:t>The former outcome is clearly unsatisfactory; the latter outcome has the same issues as the first proposed mechanism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64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Ecosystem issue: insignificant minor amendments puts 802.11’s inter-generational success at risk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802.11’s major MAC/PHY standards generations (11b/g/n/ac) have succeeded (at least partially) because each new amendment has:</a:t>
            </a:r>
          </a:p>
          <a:p>
            <a:pPr lvl="2"/>
            <a:r>
              <a:rPr lang="en-US" dirty="0" smtClean="0"/>
              <a:t>Remained backward compatible with the previous generation</a:t>
            </a:r>
          </a:p>
          <a:p>
            <a:pPr lvl="2"/>
            <a:r>
              <a:rPr lang="en-US" dirty="0" smtClean="0"/>
              <a:t>Enabled a significant increase in capability, driving an upgrade cycle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ncorporated both peak rate improvements (for the excitement), as well as a range of other background features (to actually enhance users’ experiences)</a:t>
            </a:r>
          </a:p>
          <a:p>
            <a:pPr lvl="3"/>
            <a:r>
              <a:rPr lang="en-US" dirty="0" err="1" smtClean="0"/>
              <a:t>eg</a:t>
            </a:r>
            <a:r>
              <a:rPr lang="en-US" dirty="0" smtClean="0"/>
              <a:t> aggregation, multi-user operation, improved power save mechanisms, deleting low MCSs, …</a:t>
            </a:r>
          </a:p>
          <a:p>
            <a:pPr lvl="2"/>
            <a:r>
              <a:rPr lang="en-US" dirty="0" smtClean="0"/>
              <a:t>Avoided </a:t>
            </a:r>
            <a:r>
              <a:rPr lang="en-US" dirty="0"/>
              <a:t>“</a:t>
            </a:r>
            <a:r>
              <a:rPr lang="en-US" dirty="0" err="1" smtClean="0"/>
              <a:t>Osborning</a:t>
            </a:r>
            <a:r>
              <a:rPr lang="en-US" dirty="0" smtClean="0"/>
              <a:t>” </a:t>
            </a:r>
            <a:r>
              <a:rPr lang="en-US" dirty="0"/>
              <a:t>the </a:t>
            </a:r>
            <a:r>
              <a:rPr lang="en-US" dirty="0" smtClean="0"/>
              <a:t>previous generation</a:t>
            </a:r>
          </a:p>
          <a:p>
            <a:pPr lvl="3"/>
            <a:r>
              <a:rPr lang="en-US" dirty="0" smtClean="0"/>
              <a:t>Note: you need to know 1983 technology to understand this!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  <a:p>
            <a:pPr lvl="1"/>
            <a:r>
              <a:rPr lang="en-US" dirty="0" smtClean="0"/>
              <a:t>Splitting EHT into two PAR/CSDs only two years apart, with limited differentiating or value adding features, …</a:t>
            </a:r>
          </a:p>
          <a:p>
            <a:pPr lvl="1"/>
            <a:r>
              <a:rPr lang="en-US" dirty="0" smtClean="0"/>
              <a:t>… is likely to put 802.11’s well established history of success across multiple generations at risk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Hart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19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EHT should be developed using the old model of one technology-neutral PAR, just like 802.11g/n/ac/</a:t>
            </a:r>
            <a:r>
              <a:rPr lang="en-AU" dirty="0" err="1" smtClean="0"/>
              <a:t>ax</a:t>
            </a:r>
            <a:r>
              <a:rPr lang="en-AU" dirty="0" smtClean="0"/>
              <a:t>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IEEE 802.11 WG already has a proven, successful development model </a:t>
            </a:r>
          </a:p>
          <a:p>
            <a:pPr lvl="2"/>
            <a:r>
              <a:rPr lang="en-US" dirty="0" smtClean="0"/>
              <a:t>One “5 year” next generation project at a time, delivering a massive increase in capability on many fronts for 802.11’s multitudinous customers and use cases  </a:t>
            </a:r>
          </a:p>
          <a:p>
            <a:pPr lvl="2"/>
            <a:r>
              <a:rPr lang="en-US" dirty="0" smtClean="0"/>
              <a:t>… which enables the Wi-Fi Alliance to develop appropriate </a:t>
            </a:r>
            <a:r>
              <a:rPr lang="en-US" smtClean="0"/>
              <a:t>certifications of high </a:t>
            </a:r>
            <a:r>
              <a:rPr lang="en-US" dirty="0" smtClean="0"/>
              <a:t>profile features and efficiency enhancements</a:t>
            </a:r>
          </a:p>
          <a:p>
            <a:pPr lvl="2"/>
            <a:r>
              <a:rPr lang="en-US" dirty="0" smtClean="0"/>
              <a:t>… in a manner that is timely to satisfy market needs</a:t>
            </a:r>
          </a:p>
          <a:p>
            <a:pPr lvl="2"/>
            <a:r>
              <a:rPr lang="en-US" dirty="0" smtClean="0"/>
              <a:t>… and does not require the IEEE 802.11 WG to make impossible predictions long into the future</a:t>
            </a:r>
          </a:p>
          <a:p>
            <a:pPr lvl="1"/>
            <a:r>
              <a:rPr lang="en-US" dirty="0" smtClean="0"/>
              <a:t>There is one obvious choice for EHT …</a:t>
            </a:r>
          </a:p>
          <a:p>
            <a:pPr lvl="2"/>
            <a:r>
              <a:rPr lang="en-US" dirty="0" smtClean="0"/>
              <a:t>One, technology-neutral PAR …</a:t>
            </a:r>
          </a:p>
          <a:p>
            <a:pPr lvl="2"/>
            <a:r>
              <a:rPr lang="en-US" dirty="0" smtClean="0"/>
              <a:t>… that will probably take five or so years to ratification</a:t>
            </a:r>
          </a:p>
          <a:p>
            <a:pPr lvl="1"/>
            <a:r>
              <a:rPr lang="en-US" dirty="0" smtClean="0"/>
              <a:t>… just like 802.11g, 802.11n, 802.11ac, 802.11ax!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Hart </a:t>
            </a:r>
            <a:r>
              <a:rPr lang="en-US" i="1" dirty="0" smtClean="0"/>
              <a:t>et al</a:t>
            </a:r>
            <a:r>
              <a:rPr lang="en-US" dirty="0" smtClean="0"/>
              <a:t>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2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EHT should use the old model </a:t>
            </a:r>
            <a:r>
              <a:rPr lang="en-AU" dirty="0"/>
              <a:t>of one technology-neutral PAR, just like 802.11g/n/ac/</a:t>
            </a:r>
            <a:r>
              <a:rPr lang="en-AU" dirty="0" err="1"/>
              <a:t>ax</a:t>
            </a:r>
            <a:r>
              <a:rPr lang="en-AU" dirty="0"/>
              <a:t>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05000"/>
            <a:ext cx="1524000" cy="1295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Situation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85800" y="3466699"/>
            <a:ext cx="1524000" cy="1295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Complication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85800" y="5029200"/>
            <a:ext cx="1524000" cy="1295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Solution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209800" y="1905000"/>
            <a:ext cx="6248400" cy="1295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There is a desire by some stakeholders for 802.11 to transition to a two-year cadence for PHY/MAC standards </a:t>
            </a:r>
            <a:endParaRPr lang="en-AU" sz="1600" dirty="0" smtClean="0">
              <a:latin typeface="+mj-lt"/>
            </a:endParaRP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Two mechanisms (with one &amp; two </a:t>
            </a:r>
            <a:r>
              <a:rPr lang="en-AU" sz="1600" dirty="0" smtClean="0">
                <a:latin typeface="+mj-lt"/>
              </a:rPr>
              <a:t>PAR/CSDs respectively) </a:t>
            </a:r>
            <a:r>
              <a:rPr lang="en-AU" sz="1600" dirty="0">
                <a:latin typeface="+mj-lt"/>
              </a:rPr>
              <a:t>are proposed to implement the two-year cadence concept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209800" y="3466699"/>
            <a:ext cx="6248400" cy="1295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use of </a:t>
            </a:r>
            <a:r>
              <a:rPr lang="en-AU" sz="1600" dirty="0" smtClean="0">
                <a:latin typeface="+mj-lt"/>
              </a:rPr>
              <a:t>technology-specific </a:t>
            </a:r>
            <a:r>
              <a:rPr lang="en-AU" sz="1600" dirty="0">
                <a:latin typeface="+mj-lt"/>
              </a:rPr>
              <a:t>PAR/CSDs by both mechanisms is </a:t>
            </a:r>
            <a:r>
              <a:rPr lang="en-AU" sz="1600" dirty="0" smtClean="0">
                <a:latin typeface="+mj-lt"/>
              </a:rPr>
              <a:t>unsatisfactory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2</a:t>
            </a:r>
            <a:r>
              <a:rPr lang="en-AU" sz="1600" baseline="30000" dirty="0">
                <a:latin typeface="+mj-lt"/>
              </a:rPr>
              <a:t>nd</a:t>
            </a:r>
            <a:r>
              <a:rPr lang="en-AU" sz="1600" dirty="0">
                <a:latin typeface="+mj-lt"/>
              </a:rPr>
              <a:t> PAR/CSD in the 2</a:t>
            </a:r>
            <a:r>
              <a:rPr lang="en-AU" sz="1600" baseline="30000" dirty="0">
                <a:latin typeface="+mj-lt"/>
              </a:rPr>
              <a:t>nd</a:t>
            </a:r>
            <a:r>
              <a:rPr lang="en-AU" sz="1600" dirty="0">
                <a:latin typeface="+mj-lt"/>
              </a:rPr>
              <a:t> mechanism is likely to be unsuccessful or may cause both PAR/CSDs to fail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209800" y="5029200"/>
            <a:ext cx="6248400" cy="1295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indent="-285750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>
                <a:latin typeface="+mj-lt"/>
              </a:rPr>
              <a:t>EHT should be developed using the old model of one technology-neutral PAR, just like 802.11g/n/ac/</a:t>
            </a:r>
            <a:r>
              <a:rPr lang="en-AU" sz="1600" b="1" dirty="0" err="1">
                <a:latin typeface="+mj-lt"/>
              </a:rPr>
              <a:t>ax</a:t>
            </a:r>
            <a:r>
              <a:rPr lang="en-AU" sz="1600" b="1" dirty="0">
                <a:latin typeface="+mj-lt"/>
              </a:rPr>
              <a:t>!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7433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There is a desire by some stakeholders for 802.11 to transition to a two-year cadence for PHY/MAC standards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There is a perception by some stakeholders that the traditional approach of utilising technology neutral PAR/CSDs is inappropriate for the next 802.11 PHY/MAC generation</a:t>
            </a:r>
          </a:p>
          <a:p>
            <a:pPr lvl="1"/>
            <a:r>
              <a:rPr lang="en-AU" dirty="0" smtClean="0"/>
              <a:t>The basic concern is the open nature of technology neutral PAR/CSDs means that a new PHY/MAC generation standards is only completed every 5 years or so …</a:t>
            </a:r>
          </a:p>
          <a:p>
            <a:pPr lvl="1"/>
            <a:r>
              <a:rPr lang="en-AU" dirty="0" smtClean="0"/>
              <a:t>… whereas some stakeholders would prefer a two year cadence of smaller and more focused PHY/MAC standards to:</a:t>
            </a:r>
          </a:p>
          <a:p>
            <a:pPr lvl="2"/>
            <a:r>
              <a:rPr lang="en-AU" dirty="0" smtClean="0"/>
              <a:t>Drive more frequent Wi-Fi product improvements &amp; turnover</a:t>
            </a:r>
          </a:p>
          <a:p>
            <a:pPr lvl="2"/>
            <a:r>
              <a:rPr lang="en-AU" dirty="0" smtClean="0"/>
              <a:t>Enable Wi-Fi to respond in a more timely manner to competition from other technologies, including 3GPP defined NR-U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65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Two mechanisms (with one &amp; two PAR/CSDs) are proposed to implement the two-year cadence concept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143001" y="2209800"/>
            <a:ext cx="32004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7313"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T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echnology-specific PAR/CSD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334001" y="2209800"/>
            <a:ext cx="32004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7313"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Multiple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PAR/CSDs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800600" y="2743200"/>
            <a:ext cx="3733801" cy="1828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 first PAR/CSD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for standardisation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of </a:t>
            </a:r>
            <a:r>
              <a:rPr lang="en-US" sz="1600" dirty="0" smtClean="0">
                <a:latin typeface="+mj-lt"/>
              </a:rPr>
              <a:t>specific technologies in the next two years or so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 smtClean="0">
                <a:latin typeface="+mj-lt"/>
              </a:rPr>
              <a:t>A second PAR/CSD </a:t>
            </a:r>
            <a:r>
              <a:rPr lang="en-AU" sz="1600" dirty="0">
                <a:latin typeface="+mj-lt"/>
              </a:rPr>
              <a:t>for more complicated features requiring further </a:t>
            </a:r>
            <a:r>
              <a:rPr lang="en-AU" sz="1600" dirty="0" smtClean="0">
                <a:latin typeface="+mj-lt"/>
              </a:rPr>
              <a:t>study in the longer term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9600" y="2743200"/>
            <a:ext cx="3733801" cy="1828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 smtClean="0">
                <a:latin typeface="+mj-lt"/>
              </a:rPr>
              <a:t>One PAR/CSD </a:t>
            </a:r>
            <a:r>
              <a:rPr lang="en-AU" sz="1600" dirty="0" smtClean="0">
                <a:latin typeface="+mj-lt"/>
              </a:rPr>
              <a:t>constrained to specific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technologies that are more likely to be suitable for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standardisation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in the next two years </a:t>
            </a:r>
          </a:p>
          <a:p>
            <a:pPr marL="355600" indent="-173038" eaLnBrk="0" hangingPunct="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400" dirty="0" err="1" smtClean="0">
                <a:latin typeface="+mj-lt"/>
              </a:rPr>
              <a:t>eg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320 MHz, 16SS &amp; possibly </a:t>
            </a:r>
            <a:r>
              <a:rPr lang="en-US" sz="1400" dirty="0" smtClean="0">
                <a:latin typeface="+mj-lt"/>
              </a:rPr>
              <a:t>others (multi-band?) </a:t>
            </a:r>
            <a:r>
              <a:rPr lang="en-US" sz="1400" dirty="0">
                <a:latin typeface="+mj-lt"/>
              </a:rPr>
              <a:t>for the generation beyond 11ax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09600" y="2209800"/>
            <a:ext cx="533401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800600" y="2209800"/>
            <a:ext cx="533401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800601" y="4876800"/>
            <a:ext cx="3733801" cy="1295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Refined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“compromise” proposal that allows for additional &amp; more complex features to be developed in a </a:t>
            </a:r>
            <a:r>
              <a:rPr lang="en-AU" sz="1600" dirty="0">
                <a:latin typeface="+mj-lt"/>
              </a:rPr>
              <a:t>second </a:t>
            </a:r>
            <a:r>
              <a:rPr lang="en-AU" sz="1600" dirty="0" smtClean="0">
                <a:latin typeface="+mj-lt"/>
              </a:rPr>
              <a:t>PAR/CSD for </a:t>
            </a:r>
            <a:r>
              <a:rPr lang="en-AU" sz="1600" dirty="0">
                <a:latin typeface="+mj-lt"/>
              </a:rPr>
              <a:t>the longer term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1" y="4876800"/>
            <a:ext cx="3733801" cy="1295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lang="en-AU" sz="1600" dirty="0" smtClean="0">
                <a:latin typeface="+mj-lt"/>
              </a:rPr>
              <a:t>Original proposal focused on short term goal of a new PHY/MAC standard in the next two years or so</a:t>
            </a:r>
            <a:endParaRPr kumimoji="0" lang="en-AU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18" name="Straight Arrow Connector 17"/>
          <p:cNvCxnSpPr>
            <a:stCxn id="16" idx="0"/>
            <a:endCxn id="12" idx="2"/>
          </p:cNvCxnSpPr>
          <p:nvPr/>
        </p:nvCxnSpPr>
        <p:spPr bwMode="auto">
          <a:xfrm flipH="1" flipV="1">
            <a:off x="2476501" y="4572000"/>
            <a:ext cx="1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Elbow Connector 19"/>
          <p:cNvCxnSpPr>
            <a:stCxn id="15" idx="0"/>
            <a:endCxn id="10" idx="2"/>
          </p:cNvCxnSpPr>
          <p:nvPr/>
        </p:nvCxnSpPr>
        <p:spPr bwMode="auto">
          <a:xfrm rot="16200000" flipV="1">
            <a:off x="6515102" y="4724399"/>
            <a:ext cx="304800" cy="1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92637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 bwMode="auto">
          <a:xfrm>
            <a:off x="2095500" y="4518575"/>
            <a:ext cx="4572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879725" y="3476623"/>
            <a:ext cx="1447800" cy="1065213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02773" y="3476624"/>
            <a:ext cx="1447800" cy="1065213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use of technology-specific PAR/CSDs by both mechanisms is unsatisfactory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143001" y="2943225"/>
            <a:ext cx="32004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7313"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T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echnology-specific PAR/CSD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334001" y="2943225"/>
            <a:ext cx="32004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7313"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Multiple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PAR/CSDs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800600" y="3476625"/>
            <a:ext cx="3733801" cy="1828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A first PAR/CSD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for standardisation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of </a:t>
            </a:r>
            <a:r>
              <a:rPr lang="en-US" sz="1600" dirty="0" smtClean="0">
                <a:solidFill>
                  <a:srgbClr val="FF0000"/>
                </a:solidFill>
                <a:latin typeface="+mj-lt"/>
              </a:rPr>
              <a:t>specific technologies in the next two years or so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 smtClean="0">
                <a:latin typeface="+mj-lt"/>
              </a:rPr>
              <a:t>A second PAR/CSD </a:t>
            </a:r>
            <a:r>
              <a:rPr lang="en-AU" sz="1600" dirty="0">
                <a:latin typeface="+mj-lt"/>
              </a:rPr>
              <a:t>for more complicated features requiring further </a:t>
            </a:r>
            <a:r>
              <a:rPr lang="en-AU" sz="1600" dirty="0" smtClean="0">
                <a:latin typeface="+mj-lt"/>
              </a:rPr>
              <a:t>study in the longer term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09600" y="3476625"/>
            <a:ext cx="3733801" cy="1828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 smtClean="0">
                <a:solidFill>
                  <a:srgbClr val="FF0000"/>
                </a:solidFill>
                <a:latin typeface="+mj-lt"/>
              </a:rPr>
              <a:t>One PAR/CSD </a:t>
            </a: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constrained to specific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technologies that are more likely to be suitable for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standardisation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in the next two years </a:t>
            </a:r>
          </a:p>
          <a:p>
            <a:pPr marL="355600" indent="-173038" eaLnBrk="0" hangingPunct="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400" dirty="0" err="1" smtClean="0">
                <a:latin typeface="+mj-lt"/>
              </a:rPr>
              <a:t>eg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320 MHz, 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16SS</a:t>
            </a:r>
            <a:r>
              <a:rPr lang="en-US" sz="1400" dirty="0">
                <a:latin typeface="+mj-lt"/>
              </a:rPr>
              <a:t> &amp; possibly </a:t>
            </a:r>
            <a:r>
              <a:rPr lang="en-US" sz="1400" dirty="0" smtClean="0">
                <a:latin typeface="+mj-lt"/>
              </a:rPr>
              <a:t>others (multi-band?) </a:t>
            </a:r>
            <a:r>
              <a:rPr lang="en-US" sz="1400" dirty="0">
                <a:latin typeface="+mj-lt"/>
              </a:rPr>
              <a:t>for the generation beyond 11ax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9600" y="2943225"/>
            <a:ext cx="533401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800600" y="2943225"/>
            <a:ext cx="533401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33400" y="1737910"/>
            <a:ext cx="3581400" cy="90051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600" dirty="0">
                <a:solidFill>
                  <a:srgbClr val="FF0000"/>
                </a:solidFill>
                <a:latin typeface="+mj-lt"/>
              </a:rPr>
              <a:t>More technical discussion is required before forcing  EHT into a direction that is unlikely to be </a:t>
            </a: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changed</a:t>
            </a:r>
          </a:p>
        </p:txBody>
      </p:sp>
      <p:cxnSp>
        <p:nvCxnSpPr>
          <p:cNvPr id="14" name="Curved Connector 13"/>
          <p:cNvCxnSpPr>
            <a:stCxn id="15" idx="3"/>
            <a:endCxn id="12" idx="3"/>
          </p:cNvCxnSpPr>
          <p:nvPr/>
        </p:nvCxnSpPr>
        <p:spPr bwMode="auto">
          <a:xfrm flipH="1" flipV="1">
            <a:off x="4114800" y="2188167"/>
            <a:ext cx="212725" cy="1821063"/>
          </a:xfrm>
          <a:prstGeom prst="curvedConnector3">
            <a:avLst>
              <a:gd name="adj1" fmla="val -107463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Curved Connector 19"/>
          <p:cNvCxnSpPr>
            <a:stCxn id="19" idx="1"/>
            <a:endCxn id="12" idx="3"/>
          </p:cNvCxnSpPr>
          <p:nvPr/>
        </p:nvCxnSpPr>
        <p:spPr bwMode="auto">
          <a:xfrm rot="10800000">
            <a:off x="4114801" y="2188167"/>
            <a:ext cx="687973" cy="1821064"/>
          </a:xfrm>
          <a:prstGeom prst="curvedConnector3">
            <a:avLst>
              <a:gd name="adj1" fmla="val 33211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3429000" y="5603010"/>
            <a:ext cx="3719262" cy="84224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600" dirty="0">
                <a:solidFill>
                  <a:srgbClr val="FF0000"/>
                </a:solidFill>
                <a:latin typeface="+mj-lt"/>
              </a:rPr>
              <a:t>16SS is an example of a proposed </a:t>
            </a: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EHT1 feature </a:t>
            </a:r>
            <a:r>
              <a:rPr lang="en-AU" sz="1600" dirty="0">
                <a:solidFill>
                  <a:srgbClr val="FF0000"/>
                </a:solidFill>
                <a:latin typeface="+mj-lt"/>
              </a:rPr>
              <a:t>that has been </a:t>
            </a: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clearly inadequately discussed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096000" y="1752600"/>
            <a:ext cx="2596415" cy="609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ts val="800"/>
              </a:spcBef>
            </a:pP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802.11aa </a:t>
            </a:r>
            <a:r>
              <a:rPr lang="en-AU" sz="1600" dirty="0">
                <a:solidFill>
                  <a:srgbClr val="FF0000"/>
                </a:solidFill>
                <a:latin typeface="+mj-lt"/>
              </a:rPr>
              <a:t>is an historic example showing that </a:t>
            </a: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PAR changes are </a:t>
            </a:r>
            <a:r>
              <a:rPr lang="en-AU" sz="1600" dirty="0">
                <a:solidFill>
                  <a:srgbClr val="FF0000"/>
                </a:solidFill>
                <a:latin typeface="+mj-lt"/>
              </a:rPr>
              <a:t>unlikely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38" name="Curved Connector 37"/>
          <p:cNvCxnSpPr/>
          <p:nvPr/>
        </p:nvCxnSpPr>
        <p:spPr bwMode="auto">
          <a:xfrm>
            <a:off x="4114800" y="1914602"/>
            <a:ext cx="1905000" cy="944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Curved Connector 91"/>
          <p:cNvCxnSpPr>
            <a:stCxn id="93" idx="2"/>
            <a:endCxn id="26" idx="1"/>
          </p:cNvCxnSpPr>
          <p:nvPr/>
        </p:nvCxnSpPr>
        <p:spPr bwMode="auto">
          <a:xfrm rot="16200000" flipH="1">
            <a:off x="2285697" y="4880827"/>
            <a:ext cx="1200756" cy="1085850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Rectangle 92"/>
          <p:cNvSpPr/>
          <p:nvPr/>
        </p:nvSpPr>
        <p:spPr bwMode="auto">
          <a:xfrm>
            <a:off x="2095499" y="4495799"/>
            <a:ext cx="495301" cy="3275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782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More technical discussion is required before forcing  EHT into a direction that is unlikely to be changed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nature of technology-specific PAR/CSDs with a two year horizon, as proposed for EHT, is that they constrain work to features predicted to be ready for standardisation within two years</a:t>
            </a:r>
          </a:p>
          <a:p>
            <a:pPr lvl="1"/>
            <a:r>
              <a:rPr lang="en-AU" dirty="0" smtClean="0"/>
              <a:t>This choice is problematic because:</a:t>
            </a:r>
          </a:p>
          <a:p>
            <a:pPr lvl="2"/>
            <a:r>
              <a:rPr lang="en-AU" dirty="0" smtClean="0"/>
              <a:t>The SG has not yet had the benefit of technical presentations &amp; discussions to inform any choice or prediction</a:t>
            </a:r>
          </a:p>
          <a:p>
            <a:pPr lvl="3"/>
            <a:r>
              <a:rPr lang="en-AU" dirty="0" smtClean="0"/>
              <a:t>Such discussions typically occur during the TG phase; they could occur during the SG phase but the EHT SG Chair has deprioritised technical presentations this week</a:t>
            </a:r>
          </a:p>
          <a:p>
            <a:pPr lvl="2"/>
            <a:r>
              <a:rPr lang="en-AU" dirty="0" smtClean="0"/>
              <a:t>Constraining the features means the TG is unable to take advantage of exciting or valuable new ideas as they emerge over the coming years</a:t>
            </a:r>
          </a:p>
          <a:p>
            <a:pPr lvl="3"/>
            <a:r>
              <a:rPr lang="en-AU" dirty="0" smtClean="0"/>
              <a:t>It is possible to change the PAR/CSD but this is a rare &amp; difficult/slow process</a:t>
            </a:r>
          </a:p>
          <a:p>
            <a:pPr lvl="2"/>
            <a:r>
              <a:rPr lang="en-AU" dirty="0" smtClean="0"/>
              <a:t>Specifying required features now means the TG will be forced to </a:t>
            </a:r>
            <a:r>
              <a:rPr lang="en-US" dirty="0" smtClean="0"/>
              <a:t>complete features whose technical merit or feasibility is known to be diminishing</a:t>
            </a:r>
          </a:p>
          <a:p>
            <a:pPr lvl="3"/>
            <a:r>
              <a:rPr lang="en-AU" dirty="0" smtClean="0"/>
              <a:t>It is possible to change the PAR/CSD but this is a rare &amp; difficult/slow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98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 smtClean="0"/>
              <a:t>16SS is an example of a proposed EHT1 feature that has clearly been inadequately discussed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One of the features that has been proposed for the first technology-specific PAR/CSD (EHT1) is 16SS</a:t>
            </a:r>
          </a:p>
          <a:p>
            <a:pPr lvl="1"/>
            <a:r>
              <a:rPr lang="en-AU" dirty="0" smtClean="0"/>
              <a:t>16SS has some obvious benefits if high throughput is the goal</a:t>
            </a:r>
          </a:p>
          <a:p>
            <a:pPr lvl="1"/>
            <a:r>
              <a:rPr lang="en-AU" dirty="0" smtClean="0"/>
              <a:t>However, it is not really suitable or applicable as a technology for an EHT1 standard to be finished within two or so years </a:t>
            </a:r>
          </a:p>
          <a:p>
            <a:pPr lvl="2"/>
            <a:r>
              <a:rPr lang="en-AU" dirty="0" smtClean="0"/>
              <a:t>Based on historical patterns, 16 SS is a feature probably only suitable for the ultra high end in about 2024 (see 11-18-1539-00)</a:t>
            </a:r>
          </a:p>
          <a:p>
            <a:pPr lvl="2"/>
            <a:r>
              <a:rPr lang="en-AU" dirty="0" smtClean="0"/>
              <a:t>16SS will be complex to standardise with two years in manner that is useful</a:t>
            </a:r>
          </a:p>
          <a:p>
            <a:pPr lvl="3"/>
            <a:r>
              <a:rPr lang="en-US" dirty="0" smtClean="0"/>
              <a:t>Explicit sounding overheads scale with antenna count and so …</a:t>
            </a:r>
          </a:p>
          <a:p>
            <a:pPr lvl="3"/>
            <a:r>
              <a:rPr lang="en-US" dirty="0" smtClean="0"/>
              <a:t>… we need greater compression of explicit sounding</a:t>
            </a:r>
          </a:p>
          <a:p>
            <a:pPr lvl="3"/>
            <a:r>
              <a:rPr lang="en-US" dirty="0" smtClean="0"/>
              <a:t>… we need hooks for implicit sounding </a:t>
            </a:r>
          </a:p>
          <a:p>
            <a:pPr lvl="1"/>
            <a:r>
              <a:rPr lang="en-AU" dirty="0" smtClean="0"/>
              <a:t>There has been some discussion of these issues but more is needed to understand &amp; potentially mitigate these issues before specifying 16SS as suitable as a standard feature in two years 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90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802.11aa is an historic example showing that PAR changes are unlikely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802.11aa PAR defined 5 work areas, with HW changes implicitly precluded:</a:t>
            </a:r>
          </a:p>
          <a:p>
            <a:pPr lvl="2"/>
            <a:r>
              <a:rPr lang="en-AU" dirty="0" smtClean="0"/>
              <a:t>Graceful degradation of audio video streams when there is insufficient channel capacity, by enabling packet discarding, without deep packet inspection</a:t>
            </a:r>
          </a:p>
          <a:p>
            <a:pPr lvl="2"/>
            <a:r>
              <a:rPr lang="en-AU" dirty="0" smtClean="0"/>
              <a:t>Increased robustness in overlapping BSS environments, without the requirement for a centralised management entity</a:t>
            </a:r>
          </a:p>
          <a:p>
            <a:pPr lvl="2"/>
            <a:r>
              <a:rPr lang="en-AU" dirty="0" smtClean="0"/>
              <a:t>Intra-Access Category prioritization of transport streams by modifying EDCA timing and parameter selection, without deep packet inspection,</a:t>
            </a:r>
          </a:p>
          <a:p>
            <a:pPr lvl="2"/>
            <a:r>
              <a:rPr lang="en-AU" dirty="0" smtClean="0"/>
              <a:t>Improved link reliability &amp; low jitter characteristics for multicast/broadcast audio video streams,</a:t>
            </a:r>
          </a:p>
          <a:p>
            <a:pPr lvl="2"/>
            <a:r>
              <a:rPr lang="en-AU" dirty="0" smtClean="0"/>
              <a:t>Interworking with relevant 802.1AVB mechanisms (802.1Qat/</a:t>
            </a:r>
            <a:r>
              <a:rPr lang="en-AU" dirty="0" err="1" smtClean="0"/>
              <a:t>Qav</a:t>
            </a:r>
            <a:r>
              <a:rPr lang="en-AU" dirty="0" smtClean="0"/>
              <a:t>/AS)</a:t>
            </a:r>
          </a:p>
          <a:p>
            <a:pPr lvl="1"/>
            <a:r>
              <a:rPr lang="en-AU" dirty="0" smtClean="0"/>
              <a:t>Partway through the project, </a:t>
            </a:r>
            <a:r>
              <a:rPr lang="en-AU" dirty="0" err="1" smtClean="0"/>
              <a:t>TGaa</a:t>
            </a:r>
            <a:r>
              <a:rPr lang="en-AU" dirty="0" smtClean="0"/>
              <a:t> realized it could address 3-4 of these items well; but could not “move the needle” on another 1-2 items</a:t>
            </a:r>
          </a:p>
          <a:p>
            <a:pPr lvl="1"/>
            <a:r>
              <a:rPr lang="en-AU" dirty="0" smtClean="0"/>
              <a:t>However, </a:t>
            </a:r>
            <a:r>
              <a:rPr lang="en-AU" dirty="0" err="1" smtClean="0"/>
              <a:t>TGaa</a:t>
            </a:r>
            <a:r>
              <a:rPr lang="en-AU" dirty="0" smtClean="0"/>
              <a:t> found it was easier to put something in the 802.11aa draft, however weak or pointless, rather than change the PAR</a:t>
            </a:r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632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 bwMode="auto">
          <a:xfrm>
            <a:off x="2095500" y="3327950"/>
            <a:ext cx="4572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879725" y="2285998"/>
            <a:ext cx="1447800" cy="1065213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02773" y="2285999"/>
            <a:ext cx="1447800" cy="1065213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The 2</a:t>
            </a:r>
            <a:r>
              <a:rPr lang="en-AU" baseline="30000" dirty="0" smtClean="0">
                <a:solidFill>
                  <a:schemeClr val="accent6"/>
                </a:solidFill>
              </a:rPr>
              <a:t>nd</a:t>
            </a:r>
            <a:r>
              <a:rPr lang="en-AU" dirty="0" smtClean="0">
                <a:solidFill>
                  <a:schemeClr val="accent6"/>
                </a:solidFill>
              </a:rPr>
              <a:t> PAR/CSD in the </a:t>
            </a:r>
            <a:r>
              <a:rPr lang="en-AU" dirty="0">
                <a:solidFill>
                  <a:schemeClr val="accent6"/>
                </a:solidFill>
              </a:rPr>
              <a:t>2</a:t>
            </a:r>
            <a:r>
              <a:rPr lang="en-AU" baseline="30000" dirty="0">
                <a:solidFill>
                  <a:schemeClr val="accent6"/>
                </a:solidFill>
              </a:rPr>
              <a:t>nd</a:t>
            </a:r>
            <a:r>
              <a:rPr lang="en-AU" dirty="0" smtClean="0">
                <a:solidFill>
                  <a:schemeClr val="accent6"/>
                </a:solidFill>
              </a:rPr>
              <a:t> mechanism is likely to be unsuccessful or may cause both PAR/CSDs to fail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50677" y="6475413"/>
            <a:ext cx="1093248" cy="184666"/>
          </a:xfrm>
        </p:spPr>
        <p:txBody>
          <a:bodyPr/>
          <a:lstStyle/>
          <a:p>
            <a:r>
              <a:rPr lang="en-US" dirty="0"/>
              <a:t>Hart </a:t>
            </a:r>
            <a:r>
              <a:rPr lang="en-US" i="1" dirty="0"/>
              <a:t>et al</a:t>
            </a:r>
            <a:r>
              <a:rPr lang="en-US" dirty="0"/>
              <a:t>, </a:t>
            </a:r>
            <a:r>
              <a:rPr lang="en-US" dirty="0" smtClean="0"/>
              <a:t>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143001" y="1752600"/>
            <a:ext cx="32004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7313"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>
                <a:latin typeface="+mj-lt"/>
              </a:rPr>
              <a:t>T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echnology-specific PAR/CSD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334001" y="1752600"/>
            <a:ext cx="32004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7313" marR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Multiple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PAR/CSDs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800600" y="2286000"/>
            <a:ext cx="3733801" cy="1828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A first PAR/CSD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for standardisation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of </a:t>
            </a:r>
            <a:r>
              <a:rPr lang="en-US" sz="1600" dirty="0" smtClean="0">
                <a:latin typeface="+mj-lt"/>
              </a:rPr>
              <a:t>specific technologies in the next two years or so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 smtClean="0">
                <a:solidFill>
                  <a:srgbClr val="FF0000"/>
                </a:solidFill>
                <a:latin typeface="+mj-lt"/>
              </a:rPr>
              <a:t>A second PAR/CSD </a:t>
            </a:r>
            <a:r>
              <a:rPr lang="en-AU" sz="1600" dirty="0">
                <a:solidFill>
                  <a:srgbClr val="FF0000"/>
                </a:solidFill>
                <a:latin typeface="+mj-lt"/>
              </a:rPr>
              <a:t>for more complicated features requiring further </a:t>
            </a: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study in the longer term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09600" y="2286000"/>
            <a:ext cx="3733801" cy="1828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 smtClean="0">
                <a:latin typeface="+mj-lt"/>
              </a:rPr>
              <a:t>One PAR/CSD </a:t>
            </a:r>
            <a:r>
              <a:rPr lang="en-AU" sz="1600" dirty="0" smtClean="0">
                <a:latin typeface="+mj-lt"/>
              </a:rPr>
              <a:t>constrained to specific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technologies that are more likely to be suitable for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standardisation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in the next two years </a:t>
            </a:r>
          </a:p>
          <a:p>
            <a:pPr marL="355600" indent="-173038" eaLnBrk="0" hangingPunct="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400" dirty="0" err="1" smtClean="0">
                <a:latin typeface="+mj-lt"/>
              </a:rPr>
              <a:t>eg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320 MHz, 16SS &amp; possibly </a:t>
            </a:r>
            <a:r>
              <a:rPr lang="en-US" sz="1400" dirty="0" smtClean="0">
                <a:latin typeface="+mj-lt"/>
              </a:rPr>
              <a:t>others (multi-band?) </a:t>
            </a:r>
            <a:r>
              <a:rPr lang="en-US" sz="1400" dirty="0">
                <a:latin typeface="+mj-lt"/>
              </a:rPr>
              <a:t>for the generation beyond 11ax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endParaRPr kumimoji="0" lang="en-AU" sz="16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9600" y="1752600"/>
            <a:ext cx="533401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800600" y="1752600"/>
            <a:ext cx="533401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2095499" y="3305174"/>
            <a:ext cx="495301" cy="3275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09600" y="4724400"/>
            <a:ext cx="7924801" cy="16002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>
                <a:solidFill>
                  <a:srgbClr val="FF0000"/>
                </a:solidFill>
                <a:latin typeface="+mj-lt"/>
              </a:rPr>
              <a:t>Technical issue</a:t>
            </a:r>
            <a:r>
              <a:rPr lang="en-AU" sz="1600" dirty="0">
                <a:solidFill>
                  <a:srgbClr val="FF0000"/>
                </a:solidFill>
                <a:latin typeface="+mj-lt"/>
              </a:rPr>
              <a:t>: two EHT TGs are likely to </a:t>
            </a: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waste preambles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>
                <a:solidFill>
                  <a:srgbClr val="FF0000"/>
                </a:solidFill>
                <a:latin typeface="+mj-lt"/>
              </a:rPr>
              <a:t>Process issue</a:t>
            </a:r>
            <a:r>
              <a:rPr lang="en-AU" sz="1600" dirty="0">
                <a:solidFill>
                  <a:srgbClr val="FF0000"/>
                </a:solidFill>
                <a:latin typeface="+mj-lt"/>
              </a:rPr>
              <a:t>: it is unlikely two TGs working on very similar topics can successfully amend 802.11 in </a:t>
            </a: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parallel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>
                <a:solidFill>
                  <a:srgbClr val="FF0000"/>
                </a:solidFill>
                <a:latin typeface="+mj-lt"/>
              </a:rPr>
              <a:t>Ecosystem issue</a:t>
            </a:r>
            <a:r>
              <a:rPr lang="en-AU" sz="1600" dirty="0">
                <a:solidFill>
                  <a:srgbClr val="FF0000"/>
                </a:solidFill>
                <a:latin typeface="+mj-lt"/>
              </a:rPr>
              <a:t>: insignificant minor amendments puts 802.11’s inter-generational success at risk</a:t>
            </a: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 </a:t>
            </a:r>
          </a:p>
          <a:p>
            <a:pPr eaLnBrk="0" hangingPunct="0"/>
            <a:endParaRPr kumimoji="0" lang="en-A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Curved Connector 21"/>
          <p:cNvCxnSpPr>
            <a:stCxn id="8" idx="2"/>
            <a:endCxn id="18" idx="0"/>
          </p:cNvCxnSpPr>
          <p:nvPr/>
        </p:nvCxnSpPr>
        <p:spPr bwMode="auto">
          <a:xfrm rot="5400000">
            <a:off x="5314951" y="3371850"/>
            <a:ext cx="609600" cy="20955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315505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1842</Words>
  <Application>Microsoft Office PowerPoint</Application>
  <PresentationFormat>On-screen Show (4:3)</PresentationFormat>
  <Paragraphs>164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802-11-Submission</vt:lpstr>
      <vt:lpstr>EHT should adopt a single, technology neutral PAR &amp; CSD</vt:lpstr>
      <vt:lpstr>EHT should use the old model of one technology-neutral PAR, just like 802.11g/n/ac/ax!</vt:lpstr>
      <vt:lpstr>There is a desire by some stakeholders for 802.11 to transition to a two-year cadence for PHY/MAC standards </vt:lpstr>
      <vt:lpstr>Two mechanisms (with one &amp; two PAR/CSDs) are proposed to implement the two-year cadence concept</vt:lpstr>
      <vt:lpstr>The use of technology-specific PAR/CSDs by both mechanisms is unsatisfactory</vt:lpstr>
      <vt:lpstr>More technical discussion is required before forcing  EHT into a direction that is unlikely to be changed</vt:lpstr>
      <vt:lpstr>16SS is an example of a proposed EHT1 feature that has clearly been inadequately discussed</vt:lpstr>
      <vt:lpstr>802.11aa is an historic example showing that PAR changes are unlikely</vt:lpstr>
      <vt:lpstr>The 2nd PAR/CSD in the 2nd mechanism is likely to be unsuccessful or may cause both PAR/CSDs to fail</vt:lpstr>
      <vt:lpstr>Technical issue: two EHT TGs are likely to waste preambles</vt:lpstr>
      <vt:lpstr>Process issue: it is unlikely two TGs working on very similar topics can successfully amend 802.11 in parallel</vt:lpstr>
      <vt:lpstr>Ecosystem issue: insignificant minor amendments puts 802.11’s inter-generational success at risk</vt:lpstr>
      <vt:lpstr>EHT should be developed using the old model of one technology-neutral PAR, just like 802.11g/n/ac/ax!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2018-11-08T21:01:17Z</dcterms:modified>
</cp:coreProperties>
</file>