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3" r:id="rId3"/>
  </p:sldMasterIdLst>
  <p:notesMasterIdLst>
    <p:notesMasterId r:id="rId19"/>
  </p:notesMasterIdLst>
  <p:handoutMasterIdLst>
    <p:handoutMasterId r:id="rId20"/>
  </p:handoutMasterIdLst>
  <p:sldIdLst>
    <p:sldId id="256" r:id="rId4"/>
    <p:sldId id="257" r:id="rId5"/>
    <p:sldId id="262" r:id="rId6"/>
    <p:sldId id="278" r:id="rId7"/>
    <p:sldId id="279" r:id="rId8"/>
    <p:sldId id="280" r:id="rId9"/>
    <p:sldId id="281" r:id="rId10"/>
    <p:sldId id="270" r:id="rId11"/>
    <p:sldId id="277" r:id="rId12"/>
    <p:sldId id="283" r:id="rId13"/>
    <p:sldId id="271" r:id="rId14"/>
    <p:sldId id="282" r:id="rId15"/>
    <p:sldId id="284" r:id="rId16"/>
    <p:sldId id="275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>
      <p:cViewPr varScale="1">
        <p:scale>
          <a:sx n="132" d="100"/>
          <a:sy n="132" d="100"/>
        </p:scale>
        <p:origin x="762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27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2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42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44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72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60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35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69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40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16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4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61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314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421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04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480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10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25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399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1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1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822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0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802.11-18/1892r0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6C9B1-F3C8-41D7-8624-145E8371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4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Dave Cavalcanti,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8D6A3-21C1-4072-9E50-9E46AE35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8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Time-Aware shaping (802.1Qbv) support </a:t>
            </a:r>
            <a:r>
              <a:rPr lang="en-GB" dirty="0" smtClean="0"/>
              <a:t>in the 802.11 MAC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558760"/>
              </p:ext>
            </p:extLst>
          </p:nvPr>
        </p:nvGraphicFramePr>
        <p:xfrm>
          <a:off x="517525" y="2278063"/>
          <a:ext cx="8047038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047038" cy="2468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Time-Awareness in the 802.11 MAC (option 2 – TSN reuses EDCA queue)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4988" y="1835689"/>
            <a:ext cx="4635763" cy="24582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400" y="2057400"/>
            <a:ext cx="3505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Time-Aware schedule defined (e.g. 802.1Qbv layer, other higher layer,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</a:t>
            </a:r>
            <a:r>
              <a:rPr lang="en-US" sz="1800" dirty="0" smtClean="0">
                <a:solidFill>
                  <a:schemeClr val="tx1"/>
                </a:solidFill>
              </a:rPr>
              <a:t>TSN stream uses one of the EDCA queues (e.g. VO)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Time-Aware Shaper Function pauses/resumes </a:t>
            </a:r>
            <a:r>
              <a:rPr lang="en-US" sz="1800" dirty="0" smtClean="0">
                <a:solidFill>
                  <a:schemeClr val="tx1"/>
                </a:solidFill>
              </a:rPr>
              <a:t>competing EDCAFs </a:t>
            </a:r>
            <a:r>
              <a:rPr lang="en-US" sz="1800" dirty="0">
                <a:solidFill>
                  <a:schemeClr val="tx1"/>
                </a:solidFill>
              </a:rPr>
              <a:t>to avoid contention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frame selection function (implementation dependent) selects TSN frame(s) for transmission within </a:t>
            </a:r>
            <a:r>
              <a:rPr lang="en-US" sz="1800" dirty="0" smtClean="0">
                <a:solidFill>
                  <a:schemeClr val="tx1"/>
                </a:solidFill>
              </a:rPr>
              <a:t>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Frame is transmitted using EDCAF (e.g. AC_VO), other access methods could also be used (e.g. 11ax Trigger-based)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1384" y="4837846"/>
            <a:ext cx="1066800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Service Period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041384" y="4456846"/>
            <a:ext cx="0" cy="68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936984" y="4456846"/>
            <a:ext cx="0" cy="68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041384" y="4609246"/>
            <a:ext cx="2895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650984" y="438064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Service Internal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36984" y="4837846"/>
            <a:ext cx="1066800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Service Period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43329" y="5438611"/>
            <a:ext cx="329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1. AC_VO (Time-sensitive Queue)→ Open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80292" y="5736957"/>
            <a:ext cx="1898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2. Other EDCAFs paused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5508403" y="4730866"/>
            <a:ext cx="132760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6108183" y="4609246"/>
            <a:ext cx="0" cy="533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>
            <a:stCxn id="11" idx="3"/>
            <a:endCxn id="18" idx="1"/>
          </p:cNvCxnSpPr>
          <p:nvPr/>
        </p:nvCxnSpPr>
        <p:spPr bwMode="auto">
          <a:xfrm>
            <a:off x="6108184" y="4968651"/>
            <a:ext cx="1828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478373" y="5021666"/>
            <a:ext cx="1328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EDCAFs resume normal operation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43329" y="6071004"/>
            <a:ext cx="3351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3. Time-Sensitive frames selected/transmitted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73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Time-Aware Shaping within managed BSSs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802.11 MAC provides an interface (primitive at the SME-MLME SAP) to configure the Time-Aware </a:t>
            </a:r>
            <a:r>
              <a:rPr lang="en-US" dirty="0"/>
              <a:t>Shaper </a:t>
            </a:r>
            <a:r>
              <a:rPr lang="en-US" dirty="0" smtClean="0"/>
              <a:t>Function in each managed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802.1Qbv scheduler (higher layer implementation) is responsible for resolving contention across all managed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schedule must be communicated to managed STAs (new management frame can be defined)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Time-Aware Scheduler may control multiple 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The schedule can be distributed by higher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 managed BSSs (and STAs) must synchronize to the same time source as the Time-Aware scheduler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7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mechanism for time-sensitive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Time-Aware functionality is independent of the access mechanism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Various access modes can be used: EDCA, 802.11ax Trigger-based Access,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Access mode could be a configuration parameter for the TSN Access Function (option 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Admission control</a:t>
            </a:r>
            <a:r>
              <a:rPr lang="en-US" dirty="0" smtClean="0"/>
              <a:t> can be used to ensure low latency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802.11ax </a:t>
            </a:r>
            <a:r>
              <a:rPr lang="en-US" dirty="0"/>
              <a:t>capabilities help increase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STAs can be configured to use Trigger-based </a:t>
            </a:r>
            <a:r>
              <a:rPr lang="en-US" dirty="0" smtClean="0"/>
              <a:t>access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AP can schedule UL/DL to comply with the SP boundaries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AP may opportunistically schedule other traffic without impacting the time-sensitive traffic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2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unmanaged BSSs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Time-Aware shaping operates on managed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Interfering transmissions may impact the capability to guarantee bounded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Unmanaged STAs/BSSs are seen as interference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Time-Aware scheduler can take into account the level of interference when admitting TSN flows and defining SP durations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Latency bound vs. capacity tradeoffs will depend on the level of interference and deployment scenario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854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Time-Aware traffic shaping is a TSN capability to control congestion and worst case latency in managed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802.11 MAC can enable this capability through a Time-Aware Shaper Function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Avoid contention from competing traffic between managed STAs, and reduce worst case latency (important for real-time/time-sensitive applications)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Modifications are limited to controlling queues and do not require new channel access mechanism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capability will also enable 802.11 to be integrated with Ethernet-based TSN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5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IEEE </a:t>
            </a:r>
            <a:r>
              <a:rPr lang="en-US" dirty="0" err="1" smtClean="0"/>
              <a:t>Std</a:t>
            </a:r>
            <a:r>
              <a:rPr lang="en-US" dirty="0" smtClean="0"/>
              <a:t> 802.1Qbv-2015.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describes potential solutions to enable Time-Aware (8021Qbv) Traffic Shaping over the 802.11 MAC in order to control latency for time-sensitive and real-time applications.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TSN Background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Time-Aware (802.1Qbv) traffic shaping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Time-Awareness within the 802.11 MAC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Conclusions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 Time-Sensitive Networking (TSN)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8" name="Rectangle: Rounded Corners 3"/>
          <p:cNvSpPr/>
          <p:nvPr/>
        </p:nvSpPr>
        <p:spPr bwMode="auto">
          <a:xfrm>
            <a:off x="2829596" y="2238229"/>
            <a:ext cx="3286408" cy="2766115"/>
          </a:xfrm>
          <a:prstGeom prst="roundRect">
            <a:avLst>
              <a:gd name="adj" fmla="val 8704"/>
            </a:avLst>
          </a:prstGeom>
          <a:solidFill>
            <a:srgbClr val="EBF2D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58585A">
                    <a:lumMod val="75000"/>
                  </a:srgbClr>
                </a:solidFill>
              </a:rPr>
              <a:t>TSN Components</a:t>
            </a:r>
            <a:br>
              <a:rPr lang="en-US" sz="2100" b="1" dirty="0">
                <a:solidFill>
                  <a:srgbClr val="58585A">
                    <a:lumMod val="75000"/>
                  </a:srgbClr>
                </a:solidFill>
              </a:rPr>
            </a:br>
            <a:r>
              <a:rPr lang="en-US" sz="2100" dirty="0">
                <a:solidFill>
                  <a:srgbClr val="58585A">
                    <a:lumMod val="75000"/>
                  </a:srgbClr>
                </a:solidFill>
              </a:rPr>
              <a:t>Common Standards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2919197" y="3958790"/>
            <a:ext cx="1648924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58585A">
                    <a:lumMod val="75000"/>
                  </a:srgbClr>
                </a:solidFill>
              </a:rPr>
              <a:t>Latency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4292346" y="3568615"/>
            <a:ext cx="1672987" cy="495217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58585A">
                    <a:lumMod val="75000"/>
                  </a:srgbClr>
                </a:solidFill>
              </a:rPr>
              <a:t>Reliability</a:t>
            </a:r>
            <a:endParaRPr lang="en-US" sz="1350" dirty="0">
              <a:solidFill>
                <a:srgbClr val="58585A">
                  <a:lumMod val="75000"/>
                </a:srgbClr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966670" y="3120643"/>
            <a:ext cx="1790036" cy="495217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endParaRPr lang="en-US" sz="1350" dirty="0">
              <a:solidFill>
                <a:srgbClr val="58585A">
                  <a:lumMod val="75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28600" y="1776519"/>
            <a:ext cx="8763000" cy="393826"/>
          </a:xfrm>
          <a:prstGeom prst="rect">
            <a:avLst/>
          </a:prstGeom>
          <a:solidFill>
            <a:srgbClr val="00285F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FFFFFF"/>
                </a:solidFill>
              </a:rPr>
              <a:t>Standard Ethernet with Synchronization, small and/or fixed latency, and extremely low packet loss 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4292346" y="3568615"/>
            <a:ext cx="1672987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58585A">
                    <a:lumMod val="75000"/>
                  </a:srgbClr>
                </a:solidFill>
              </a:rPr>
              <a:t>Reliability</a:t>
            </a:r>
          </a:p>
        </p:txBody>
      </p:sp>
      <p:sp>
        <p:nvSpPr>
          <p:cNvPr id="41" name="Callout: Bent Line with Accent Bar 22"/>
          <p:cNvSpPr/>
          <p:nvPr/>
        </p:nvSpPr>
        <p:spPr bwMode="auto">
          <a:xfrm>
            <a:off x="6281464" y="2981499"/>
            <a:ext cx="2872748" cy="930017"/>
          </a:xfrm>
          <a:prstGeom prst="accentCallout2">
            <a:avLst>
              <a:gd name="adj1" fmla="val 37780"/>
              <a:gd name="adj2" fmla="val 161"/>
              <a:gd name="adj3" fmla="val 38155"/>
              <a:gd name="adj4" fmla="val -16667"/>
              <a:gd name="adj5" fmla="val 68136"/>
              <a:gd name="adj6" fmla="val -26275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Ultra reliability:</a:t>
            </a:r>
            <a:br>
              <a:rPr lang="en-US" sz="2000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Frame Replication and Elimination (P802.1CB)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Path Control and Reservation (802.1Qca)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Per-Stream Filtering and Policing (802.1Qci)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Reliability for time sync (P802.1AS-Rev)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2966670" y="3120643"/>
            <a:ext cx="1790036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1800" dirty="0">
                <a:solidFill>
                  <a:srgbClr val="58585A">
                    <a:lumMod val="75000"/>
                  </a:srgbClr>
                </a:solidFill>
              </a:rPr>
              <a:t>Synchronization</a:t>
            </a:r>
          </a:p>
        </p:txBody>
      </p:sp>
      <p:sp>
        <p:nvSpPr>
          <p:cNvPr id="43" name="Callout: Bent Line with Accent Bar 24"/>
          <p:cNvSpPr/>
          <p:nvPr/>
        </p:nvSpPr>
        <p:spPr bwMode="auto">
          <a:xfrm flipH="1">
            <a:off x="153583" y="2805075"/>
            <a:ext cx="2557947" cy="597491"/>
          </a:xfrm>
          <a:prstGeom prst="accentCallout2">
            <a:avLst>
              <a:gd name="adj1" fmla="val 36684"/>
              <a:gd name="adj2" fmla="val -23"/>
              <a:gd name="adj3" fmla="val 36684"/>
              <a:gd name="adj4" fmla="val -16667"/>
              <a:gd name="adj5" fmla="val 63633"/>
              <a:gd name="adj6" fmla="val -21746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Time synchronization:</a:t>
            </a:r>
            <a:br>
              <a:rPr lang="en-US" sz="2000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 smtClean="0">
                <a:solidFill>
                  <a:srgbClr val="89BA17">
                    <a:lumMod val="75000"/>
                  </a:srgbClr>
                </a:solidFill>
              </a:rPr>
              <a:t>Time Synchronization (802.1AS)</a:t>
            </a:r>
            <a:endParaRPr lang="en-US" b="1" dirty="0">
              <a:solidFill>
                <a:srgbClr val="89BA17">
                  <a:lumMod val="75000"/>
                </a:srgbClr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H="1">
            <a:off x="5687796" y="5334811"/>
            <a:ext cx="564297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4172620" y="4394226"/>
            <a:ext cx="1912438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58585A">
                    <a:lumMod val="75000"/>
                  </a:srgbClr>
                </a:solidFill>
              </a:rPr>
              <a:t>Resource </a:t>
            </a:r>
            <a:r>
              <a:rPr lang="en-US" sz="2000" dirty="0" err="1">
                <a:solidFill>
                  <a:srgbClr val="58585A">
                    <a:lumMod val="75000"/>
                  </a:srgbClr>
                </a:solidFill>
              </a:rPr>
              <a:t>Mgmt</a:t>
            </a:r>
            <a:endParaRPr lang="en-US" sz="2000" dirty="0">
              <a:solidFill>
                <a:srgbClr val="58585A">
                  <a:lumMod val="75000"/>
                </a:srgbClr>
              </a:solidFill>
            </a:endParaRPr>
          </a:p>
        </p:txBody>
      </p:sp>
      <p:sp>
        <p:nvSpPr>
          <p:cNvPr id="46" name="Callout: Bent Line with Accent Bar 27"/>
          <p:cNvSpPr/>
          <p:nvPr/>
        </p:nvSpPr>
        <p:spPr bwMode="auto">
          <a:xfrm>
            <a:off x="6191908" y="4566922"/>
            <a:ext cx="2875892" cy="942428"/>
          </a:xfrm>
          <a:prstGeom prst="accentCallout2">
            <a:avLst>
              <a:gd name="adj1" fmla="val 62665"/>
              <a:gd name="adj2" fmla="val 461"/>
              <a:gd name="adj3" fmla="val 62665"/>
              <a:gd name="adj4" fmla="val -12352"/>
              <a:gd name="adj5" fmla="val 31505"/>
              <a:gd name="adj6" fmla="val -19870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Dedicated resources &amp; API</a:t>
            </a:r>
            <a:r>
              <a:rPr lang="en-US" b="1" dirty="0">
                <a:solidFill>
                  <a:srgbClr val="89BA17">
                    <a:lumMod val="75000"/>
                  </a:srgbClr>
                </a:solidFill>
              </a:rPr>
              <a:t/>
            </a:r>
            <a:br>
              <a:rPr lang="en-US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Stream Reservation Protocol (802.1Qat)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TSN configuration (P802.1Qcc)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YANG (P802.1Qcp)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Link-local Registration Protocol (P802.1CS)</a:t>
            </a:r>
          </a:p>
        </p:txBody>
      </p:sp>
      <p:sp>
        <p:nvSpPr>
          <p:cNvPr id="47" name="Callout: Bent Line with Accent Bar 35"/>
          <p:cNvSpPr/>
          <p:nvPr/>
        </p:nvSpPr>
        <p:spPr bwMode="auto">
          <a:xfrm flipH="1">
            <a:off x="187706" y="4364750"/>
            <a:ext cx="2531297" cy="1034922"/>
          </a:xfrm>
          <a:prstGeom prst="accentCallout2">
            <a:avLst>
              <a:gd name="adj1" fmla="val 31719"/>
              <a:gd name="adj2" fmla="val 74"/>
              <a:gd name="adj3" fmla="val 31296"/>
              <a:gd name="adj4" fmla="val -17075"/>
              <a:gd name="adj5" fmla="val 429"/>
              <a:gd name="adj6" fmla="val -24662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Bounded low latency: </a:t>
            </a:r>
            <a:br>
              <a:rPr lang="en-US" sz="2000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 smtClean="0">
                <a:solidFill>
                  <a:srgbClr val="89BA17">
                    <a:lumMod val="75000"/>
                  </a:srgbClr>
                </a:solidFill>
              </a:rPr>
              <a:t>Time-Aware traffic shaping </a:t>
            </a: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(802.1Qbv)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 smtClean="0">
                <a:solidFill>
                  <a:srgbClr val="89BA17">
                    <a:lumMod val="75000"/>
                  </a:srgbClr>
                </a:solidFill>
              </a:rPr>
              <a:t>Preemption </a:t>
            </a: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(802.1Qbu/802.3br)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Cyclic Scheduling (</a:t>
            </a:r>
            <a:r>
              <a:rPr lang="en-US" sz="1050" dirty="0" smtClean="0">
                <a:solidFill>
                  <a:srgbClr val="89BA17">
                    <a:lumMod val="75000"/>
                  </a:srgbClr>
                </a:solidFill>
              </a:rPr>
              <a:t>802.1Qch)</a:t>
            </a: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/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Asynchronous Scheduling (802.1Qcr)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726148" y="5146983"/>
            <a:ext cx="2927821" cy="400110"/>
            <a:chOff x="3644645" y="5376024"/>
            <a:chExt cx="3903761" cy="533480"/>
          </a:xfrm>
        </p:grpSpPr>
        <p:sp>
          <p:nvSpPr>
            <p:cNvPr id="49" name="TextBox 48"/>
            <p:cNvSpPr txBox="1"/>
            <p:nvPr/>
          </p:nvSpPr>
          <p:spPr>
            <a:xfrm>
              <a:off x="4367365" y="5376024"/>
              <a:ext cx="3181041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89BA17">
                      <a:lumMod val="75000"/>
                    </a:srgbClr>
                  </a:solidFill>
                </a:rPr>
                <a:t>Zero congestion loss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3644645" y="5591730"/>
              <a:ext cx="752396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52" name="Rectangle 51"/>
          <p:cNvSpPr/>
          <p:nvPr/>
        </p:nvSpPr>
        <p:spPr>
          <a:xfrm>
            <a:off x="3279482" y="5951662"/>
            <a:ext cx="280557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>
                <a:solidFill>
                  <a:srgbClr val="000000"/>
                </a:solidFill>
              </a:rPr>
              <a:t>Credit: János Farkas, Ericsson</a:t>
            </a:r>
            <a:endParaRPr lang="en-US" sz="135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75452" y="6213212"/>
            <a:ext cx="5214377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350" dirty="0">
                <a:solidFill>
                  <a:srgbClr val="000000"/>
                </a:solidFill>
                <a:latin typeface="Verdana" pitchFamily="34" charset="0"/>
              </a:rPr>
              <a:t>TSNA Conference 2017, http://www.tsnaconference.com/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68078" y="3354101"/>
            <a:ext cx="2623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√ </a:t>
            </a:r>
            <a:r>
              <a:rPr lang="en-US" sz="1200" u="sng" dirty="0" smtClean="0">
                <a:solidFill>
                  <a:srgbClr val="003C71"/>
                </a:solidFill>
              </a:rPr>
              <a:t>802.1AS </a:t>
            </a:r>
            <a:r>
              <a:rPr lang="en-US" sz="1200" u="sng" dirty="0">
                <a:solidFill>
                  <a:srgbClr val="003C71"/>
                </a:solidFill>
              </a:rPr>
              <a:t>over </a:t>
            </a:r>
            <a:r>
              <a:rPr lang="en-US" sz="1200" u="sng" dirty="0" smtClean="0">
                <a:solidFill>
                  <a:srgbClr val="003C71"/>
                </a:solidFill>
              </a:rPr>
              <a:t>802.11</a:t>
            </a:r>
            <a:endParaRPr lang="en-US" sz="1200" u="sng" dirty="0">
              <a:solidFill>
                <a:srgbClr val="003C7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3C71"/>
                </a:solidFill>
              </a:rPr>
              <a:t>Timing Measurement (TM</a:t>
            </a:r>
            <a:r>
              <a:rPr lang="en-US" sz="1200" dirty="0" smtClean="0">
                <a:solidFill>
                  <a:srgbClr val="003C71"/>
                </a:solidFill>
              </a:rPr>
              <a:t>)</a:t>
            </a:r>
            <a:endParaRPr lang="en-US" sz="1200" dirty="0">
              <a:solidFill>
                <a:srgbClr val="003C7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3C71"/>
                </a:solidFill>
              </a:rPr>
              <a:t>Fine Timing Measurements (FTM</a:t>
            </a:r>
            <a:r>
              <a:rPr lang="en-US" sz="1200" dirty="0" smtClean="0">
                <a:solidFill>
                  <a:srgbClr val="003C71"/>
                </a:solidFill>
              </a:rPr>
              <a:t>)</a:t>
            </a:r>
            <a:endParaRPr lang="en-US" sz="1200" dirty="0">
              <a:solidFill>
                <a:srgbClr val="003C71"/>
              </a:solidFill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2966670" y="3117664"/>
            <a:ext cx="1790036" cy="51066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4191000" y="4406762"/>
            <a:ext cx="1894058" cy="47061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062283" y="5701563"/>
            <a:ext cx="3135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 smtClean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√ </a:t>
            </a:r>
            <a:r>
              <a:rPr lang="en-US" sz="1200" u="sng" dirty="0" smtClean="0">
                <a:solidFill>
                  <a:srgbClr val="003C71"/>
                </a:solidFill>
              </a:rPr>
              <a:t>802.11aa (SRP over 802.11 for AV)</a:t>
            </a:r>
          </a:p>
          <a:p>
            <a:r>
              <a:rPr lang="en-US" sz="1200" u="sng" dirty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√ </a:t>
            </a:r>
            <a:r>
              <a:rPr lang="en-US" sz="1200" u="sng" dirty="0" smtClean="0">
                <a:solidFill>
                  <a:srgbClr val="003C71"/>
                </a:solidFill>
              </a:rPr>
              <a:t>802.11ak</a:t>
            </a:r>
            <a:r>
              <a:rPr lang="en-US" sz="1200" u="sng" dirty="0">
                <a:solidFill>
                  <a:srgbClr val="003C71"/>
                </a:solidFill>
              </a:rPr>
              <a:t> </a:t>
            </a:r>
            <a:r>
              <a:rPr lang="en-US" sz="1200" u="sng" dirty="0" smtClean="0">
                <a:solidFill>
                  <a:srgbClr val="003C71"/>
                </a:solidFill>
              </a:rPr>
              <a:t>(802.11 links in an 802.1Q network)</a:t>
            </a:r>
            <a:endParaRPr lang="en-US" sz="1200" u="sng" dirty="0">
              <a:solidFill>
                <a:srgbClr val="003C71"/>
              </a:solidFill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907902" y="3957741"/>
            <a:ext cx="1660219" cy="51066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81000" y="5639074"/>
            <a:ext cx="5355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Time-Aware shaping (802.1qbv) over 802.11 (extension </a:t>
            </a:r>
            <a:r>
              <a:rPr lang="en-US" sz="1200" b="1" dirty="0">
                <a:solidFill>
                  <a:schemeClr val="tx2"/>
                </a:solidFill>
              </a:rPr>
              <a:t>to address </a:t>
            </a:r>
            <a:r>
              <a:rPr lang="en-US" sz="1200" b="1" dirty="0" smtClean="0">
                <a:solidFill>
                  <a:schemeClr val="tx2"/>
                </a:solidFill>
              </a:rPr>
              <a:t>latency</a:t>
            </a:r>
            <a:r>
              <a:rPr lang="en-US" sz="1200" b="1" dirty="0">
                <a:solidFill>
                  <a:schemeClr val="tx2"/>
                </a:solidFill>
              </a:rPr>
              <a:t>)</a:t>
            </a:r>
          </a:p>
        </p:txBody>
      </p:sp>
      <p:cxnSp>
        <p:nvCxnSpPr>
          <p:cNvPr id="61" name="Elbow Connector 60"/>
          <p:cNvCxnSpPr>
            <a:stCxn id="58" idx="3"/>
          </p:cNvCxnSpPr>
          <p:nvPr/>
        </p:nvCxnSpPr>
        <p:spPr bwMode="auto">
          <a:xfrm rot="5400000">
            <a:off x="2210090" y="4698128"/>
            <a:ext cx="1245457" cy="636435"/>
          </a:xfrm>
          <a:prstGeom prst="bentConnector3">
            <a:avLst>
              <a:gd name="adj1" fmla="val 39782"/>
            </a:avLst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1340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Time-Aware Traffic Shaping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Scheduling time-critical frame transmissions while avoiding contention with lower priority frames can give low </a:t>
            </a:r>
            <a:r>
              <a:rPr lang="en-US" dirty="0"/>
              <a:t>jitter and </a:t>
            </a:r>
            <a:r>
              <a:rPr lang="en-US" dirty="0" smtClean="0"/>
              <a:t>guarantee worst case latency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802.1Qbv defines Time-Aware shaper for Ethernet switches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295400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609181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913981" y="3886200"/>
            <a:ext cx="219619" cy="572893"/>
            <a:chOff x="1741664" y="1918076"/>
            <a:chExt cx="219619" cy="572893"/>
          </a:xfrm>
          <a:solidFill>
            <a:srgbClr val="FFC000"/>
          </a:solidFill>
          <a:effectLst/>
        </p:grpSpPr>
        <p:sp>
          <p:nvSpPr>
            <p:cNvPr id="18" name="Rectangle 17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218781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23" name="Rectangle 22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523581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28" name="Rectangle 27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828381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33" name="Rectangle 32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133181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38" name="Rectangle 37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437981" y="3886200"/>
            <a:ext cx="219619" cy="572893"/>
            <a:chOff x="1741664" y="1918076"/>
            <a:chExt cx="219619" cy="572893"/>
          </a:xfrm>
          <a:effectLst/>
        </p:grpSpPr>
        <p:sp>
          <p:nvSpPr>
            <p:cNvPr id="43" name="Rectangle 42"/>
            <p:cNvSpPr/>
            <p:nvPr/>
          </p:nvSpPr>
          <p:spPr>
            <a:xfrm>
              <a:off x="1741664" y="1918076"/>
              <a:ext cx="219619" cy="5728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41664" y="2061299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41664" y="2204522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41664" y="2347745"/>
              <a:ext cx="21961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1314690" y="4970719"/>
            <a:ext cx="2358797" cy="30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frame selection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314689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453868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620286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925883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231480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537077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842674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148271" y="4617544"/>
            <a:ext cx="219619" cy="276975"/>
          </a:xfrm>
          <a:prstGeom prst="rect">
            <a:avLst/>
          </a:prstGeom>
          <a:solidFill>
            <a:srgbClr val="E9D7D3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17401" y="3710335"/>
            <a:ext cx="4723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ß"/>
            </a:pPr>
            <a:r>
              <a:rPr lang="en-US" sz="1800" dirty="0" smtClean="0">
                <a:solidFill>
                  <a:srgbClr val="000000"/>
                </a:solidFill>
                <a:sym typeface="Wingdings"/>
              </a:rPr>
              <a:t>Multiple queues are controlled based on a 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repeating schedule </a:t>
            </a:r>
            <a:r>
              <a:rPr lang="en-US" sz="1800" dirty="0" smtClean="0">
                <a:solidFill>
                  <a:srgbClr val="000000"/>
                </a:solidFill>
                <a:sym typeface="Wingdings"/>
              </a:rPr>
              <a:t>(time, gate open/closed), time reference is provided by 802.1AS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28829" y="3502156"/>
            <a:ext cx="227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Queues/Traffic classes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328829" y="5746101"/>
            <a:ext cx="816673" cy="276975"/>
          </a:xfrm>
          <a:prstGeom prst="rect">
            <a:avLst/>
          </a:prstGeom>
          <a:solidFill>
            <a:schemeClr val="accent1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971800" y="5744680"/>
            <a:ext cx="816673" cy="276975"/>
          </a:xfrm>
          <a:prstGeom prst="rect">
            <a:avLst/>
          </a:prstGeom>
          <a:solidFill>
            <a:schemeClr val="accent1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593527" y="5744680"/>
            <a:ext cx="816673" cy="276975"/>
          </a:xfrm>
          <a:prstGeom prst="rect">
            <a:avLst/>
          </a:prstGeom>
          <a:solidFill>
            <a:schemeClr val="accent1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63399" y="6123825"/>
            <a:ext cx="808402" cy="276975"/>
          </a:xfrm>
          <a:prstGeom prst="rect">
            <a:avLst/>
          </a:prstGeom>
          <a:solidFill>
            <a:srgbClr val="FFC000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817401" y="6123825"/>
            <a:ext cx="808402" cy="276975"/>
          </a:xfrm>
          <a:prstGeom prst="rect">
            <a:avLst/>
          </a:prstGeom>
          <a:solidFill>
            <a:srgbClr val="FFC000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439998" y="6114741"/>
            <a:ext cx="808402" cy="276975"/>
          </a:xfrm>
          <a:prstGeom prst="rect">
            <a:avLst/>
          </a:prstGeom>
          <a:solidFill>
            <a:srgbClr val="FFC000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75113" y="4617544"/>
            <a:ext cx="496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Qbv</a:t>
            </a:r>
            <a:r>
              <a:rPr lang="en-US" sz="1600" dirty="0" smtClean="0">
                <a:solidFill>
                  <a:schemeClr val="tx1"/>
                </a:solidFill>
              </a:rPr>
              <a:t> can be very effective, especially </a:t>
            </a:r>
            <a:r>
              <a:rPr lang="en-US" sz="1600" b="1" dirty="0" smtClean="0">
                <a:solidFill>
                  <a:schemeClr val="tx1"/>
                </a:solidFill>
              </a:rPr>
              <a:t>for predictable, periodic traffic</a:t>
            </a:r>
          </a:p>
        </p:txBody>
      </p:sp>
      <p:cxnSp>
        <p:nvCxnSpPr>
          <p:cNvPr id="81" name="Straight Connector 80"/>
          <p:cNvCxnSpPr/>
          <p:nvPr/>
        </p:nvCxnSpPr>
        <p:spPr bwMode="auto">
          <a:xfrm>
            <a:off x="4038600" y="4200421"/>
            <a:ext cx="0" cy="6001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H="1">
            <a:off x="3810000" y="480060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4038600" y="4200421"/>
            <a:ext cx="152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1314689" y="5638800"/>
            <a:ext cx="8487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1359754" y="5718190"/>
            <a:ext cx="823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gate open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262138" y="6094389"/>
            <a:ext cx="956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gate closed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158925" y="6096769"/>
            <a:ext cx="823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gate open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971800" y="6110285"/>
            <a:ext cx="992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gate closed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964689" y="5732005"/>
            <a:ext cx="823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gate open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238447" y="5354008"/>
            <a:ext cx="1427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Transmission time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Time-Aware Shaping over Wireless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Time-Aware </a:t>
            </a:r>
            <a:r>
              <a:rPr lang="en-US" sz="1800" dirty="0"/>
              <a:t>shaping sitting on top of 802.11 MAC </a:t>
            </a:r>
            <a:r>
              <a:rPr lang="en-US" sz="1800" dirty="0" smtClean="0"/>
              <a:t>can </a:t>
            </a:r>
            <a:r>
              <a:rPr lang="en-US" sz="1800" dirty="0"/>
              <a:t>resolve contention within each device </a:t>
            </a:r>
            <a:r>
              <a:rPr lang="en-US" sz="1800" dirty="0" smtClean="0"/>
              <a:t>and </a:t>
            </a:r>
            <a:r>
              <a:rPr lang="en-US" sz="1800" dirty="0"/>
              <a:t>across multiple STAs/AP that share the </a:t>
            </a:r>
            <a:r>
              <a:rPr lang="en-US" sz="1800" dirty="0" smtClean="0"/>
              <a:t>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Assumptions: managed network and 802.11 admission control is used for TSN traffic</a:t>
            </a:r>
            <a:endParaRPr lang="en-US" sz="4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169" name="TextBox 168"/>
          <p:cNvSpPr txBox="1"/>
          <p:nvPr/>
        </p:nvSpPr>
        <p:spPr>
          <a:xfrm>
            <a:off x="5715000" y="5842381"/>
            <a:ext cx="1053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STA 1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6751349" y="3167178"/>
            <a:ext cx="1035242" cy="1247151"/>
            <a:chOff x="1295400" y="3886200"/>
            <a:chExt cx="1155700" cy="1453216"/>
          </a:xfrm>
        </p:grpSpPr>
        <p:grpSp>
          <p:nvGrpSpPr>
            <p:cNvPr id="11" name="Group 10"/>
            <p:cNvGrpSpPr/>
            <p:nvPr/>
          </p:nvGrpSpPr>
          <p:grpSpPr>
            <a:xfrm>
              <a:off x="1295400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12" name="Rectangle 11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1609181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17" name="Rectangle 16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1913981" y="3886200"/>
              <a:ext cx="219619" cy="572893"/>
              <a:chOff x="1741664" y="1918076"/>
              <a:chExt cx="219619" cy="572893"/>
            </a:xfrm>
            <a:solidFill>
              <a:srgbClr val="FFC000"/>
            </a:solidFill>
            <a:effectLst/>
          </p:grpSpPr>
          <p:sp>
            <p:nvSpPr>
              <p:cNvPr id="22" name="Rectangle 21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2218781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27" name="Rectangle 26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Rectangle 30"/>
            <p:cNvSpPr/>
            <p:nvPr/>
          </p:nvSpPr>
          <p:spPr>
            <a:xfrm>
              <a:off x="1314690" y="5034616"/>
              <a:ext cx="1136410" cy="3048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314689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620286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925883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231480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987098" y="4540471"/>
            <a:ext cx="1035242" cy="1247151"/>
            <a:chOff x="1295400" y="3886200"/>
            <a:chExt cx="1155700" cy="1453216"/>
          </a:xfrm>
        </p:grpSpPr>
        <p:grpSp>
          <p:nvGrpSpPr>
            <p:cNvPr id="63" name="Group 62"/>
            <p:cNvGrpSpPr/>
            <p:nvPr/>
          </p:nvGrpSpPr>
          <p:grpSpPr>
            <a:xfrm>
              <a:off x="1295400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84" name="Rectangle 83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1609181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80" name="Rectangle 79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1913981" y="3886200"/>
              <a:ext cx="219619" cy="572893"/>
              <a:chOff x="1741664" y="1918076"/>
              <a:chExt cx="219619" cy="572893"/>
            </a:xfrm>
            <a:solidFill>
              <a:srgbClr val="FFC000"/>
            </a:solidFill>
            <a:effectLst/>
          </p:grpSpPr>
          <p:sp>
            <p:nvSpPr>
              <p:cNvPr id="76" name="Rectangle 75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2218781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72" name="Rectangle 71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Rectangle 66"/>
            <p:cNvSpPr/>
            <p:nvPr/>
          </p:nvSpPr>
          <p:spPr>
            <a:xfrm>
              <a:off x="1314690" y="5034616"/>
              <a:ext cx="1136410" cy="3048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314689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20286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25883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231480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638800" y="4540471"/>
            <a:ext cx="1035242" cy="1247151"/>
            <a:chOff x="1295400" y="3886200"/>
            <a:chExt cx="1155700" cy="1453216"/>
          </a:xfrm>
        </p:grpSpPr>
        <p:grpSp>
          <p:nvGrpSpPr>
            <p:cNvPr id="89" name="Group 88"/>
            <p:cNvGrpSpPr/>
            <p:nvPr/>
          </p:nvGrpSpPr>
          <p:grpSpPr>
            <a:xfrm>
              <a:off x="1295400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110" name="Rectangle 109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111" name="Straight Connector 110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89"/>
            <p:cNvGrpSpPr/>
            <p:nvPr/>
          </p:nvGrpSpPr>
          <p:grpSpPr>
            <a:xfrm>
              <a:off x="1609181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106" name="Rectangle 105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1913981" y="3886200"/>
              <a:ext cx="219619" cy="572893"/>
              <a:chOff x="1741664" y="1918076"/>
              <a:chExt cx="219619" cy="572893"/>
            </a:xfrm>
            <a:solidFill>
              <a:srgbClr val="FFC000"/>
            </a:solidFill>
            <a:effectLst/>
          </p:grpSpPr>
          <p:sp>
            <p:nvSpPr>
              <p:cNvPr id="102" name="Rectangle 101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2218781" y="3886200"/>
              <a:ext cx="219619" cy="572893"/>
              <a:chOff x="1741664" y="1918076"/>
              <a:chExt cx="219619" cy="572893"/>
            </a:xfrm>
            <a:effectLst/>
          </p:grpSpPr>
          <p:sp>
            <p:nvSpPr>
              <p:cNvPr id="98" name="Rectangle 97"/>
              <p:cNvSpPr/>
              <p:nvPr/>
            </p:nvSpPr>
            <p:spPr>
              <a:xfrm>
                <a:off x="1741664" y="1918076"/>
                <a:ext cx="219619" cy="5728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1741664" y="2061299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1741664" y="2204522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1741664" y="2347745"/>
                <a:ext cx="219619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Rectangle 92"/>
            <p:cNvSpPr/>
            <p:nvPr/>
          </p:nvSpPr>
          <p:spPr>
            <a:xfrm>
              <a:off x="1314690" y="5034616"/>
              <a:ext cx="1136410" cy="3048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314689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620286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925883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231480" y="4617544"/>
              <a:ext cx="219619" cy="276975"/>
            </a:xfrm>
            <a:prstGeom prst="rect">
              <a:avLst/>
            </a:prstGeom>
            <a:solidFill>
              <a:srgbClr val="E9D7D3"/>
            </a:solidFill>
            <a:ln>
              <a:solidFill>
                <a:srgbClr val="FF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</a:t>
              </a:r>
            </a:p>
          </p:txBody>
        </p:sp>
      </p:grpSp>
      <p:sp>
        <p:nvSpPr>
          <p:cNvPr id="164" name="Oval 163"/>
          <p:cNvSpPr/>
          <p:nvPr/>
        </p:nvSpPr>
        <p:spPr bwMode="auto">
          <a:xfrm>
            <a:off x="6422721" y="4258981"/>
            <a:ext cx="1692497" cy="1574126"/>
          </a:xfrm>
          <a:prstGeom prst="ellips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816810" y="4681622"/>
            <a:ext cx="1007385" cy="5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Shared medium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986688" y="2743200"/>
            <a:ext cx="709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8077200" y="5798163"/>
            <a:ext cx="990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STA 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963318" y="3437599"/>
            <a:ext cx="1039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Other Traffic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152231" y="3335741"/>
            <a:ext cx="4920842" cy="2158014"/>
            <a:chOff x="108358" y="3252186"/>
            <a:chExt cx="4920842" cy="2158014"/>
          </a:xfrm>
        </p:grpSpPr>
        <p:sp>
          <p:nvSpPr>
            <p:cNvPr id="114" name="TextBox 113"/>
            <p:cNvSpPr txBox="1"/>
            <p:nvPr/>
          </p:nvSpPr>
          <p:spPr>
            <a:xfrm>
              <a:off x="944185" y="3797853"/>
              <a:ext cx="808413" cy="26161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15" name="Straight Connector 114"/>
            <p:cNvCxnSpPr/>
            <p:nvPr/>
          </p:nvCxnSpPr>
          <p:spPr bwMode="auto">
            <a:xfrm flipH="1">
              <a:off x="944185" y="3416853"/>
              <a:ext cx="1" cy="199334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5029200" y="3390686"/>
              <a:ext cx="0" cy="19699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Arrow Connector 116"/>
            <p:cNvCxnSpPr/>
            <p:nvPr/>
          </p:nvCxnSpPr>
          <p:spPr bwMode="auto">
            <a:xfrm>
              <a:off x="944186" y="3569253"/>
              <a:ext cx="292107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601788" y="3252186"/>
              <a:ext cx="1705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Time-Sensitive Traffic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21" name="Straight Connector 120"/>
            <p:cNvCxnSpPr/>
            <p:nvPr/>
          </p:nvCxnSpPr>
          <p:spPr bwMode="auto">
            <a:xfrm>
              <a:off x="1752600" y="3569253"/>
              <a:ext cx="9835" cy="533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 flipV="1">
              <a:off x="3847155" y="3569253"/>
              <a:ext cx="1182045" cy="440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23" name="TextBox 122"/>
            <p:cNvSpPr txBox="1"/>
            <p:nvPr/>
          </p:nvSpPr>
          <p:spPr>
            <a:xfrm>
              <a:off x="1763322" y="3793532"/>
              <a:ext cx="808413" cy="26161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83706" y="3793532"/>
              <a:ext cx="458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20073" y="4359470"/>
              <a:ext cx="5964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STA 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08358" y="4925408"/>
              <a:ext cx="5964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STA 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 bwMode="auto">
            <a:xfrm flipH="1">
              <a:off x="2580918" y="3561336"/>
              <a:ext cx="45" cy="108686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2590800" y="4327279"/>
              <a:ext cx="628665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218490" y="4925408"/>
              <a:ext cx="628665" cy="26161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30" name="Straight Connector 129"/>
            <p:cNvCxnSpPr/>
            <p:nvPr/>
          </p:nvCxnSpPr>
          <p:spPr bwMode="auto">
            <a:xfrm flipH="1">
              <a:off x="3206833" y="3569253"/>
              <a:ext cx="2750" cy="17805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 flipH="1">
              <a:off x="3865264" y="3569253"/>
              <a:ext cx="2750" cy="17805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4159936" y="3569252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…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47" name="Straight Arrow Connector 46"/>
            <p:cNvCxnSpPr>
              <a:endCxn id="128" idx="1"/>
            </p:cNvCxnSpPr>
            <p:nvPr/>
          </p:nvCxnSpPr>
          <p:spPr bwMode="auto">
            <a:xfrm>
              <a:off x="955900" y="4458084"/>
              <a:ext cx="16349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1413300" y="4279420"/>
              <a:ext cx="1081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tx2"/>
                  </a:solidFill>
                </a:rPr>
                <a:t>gates closed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cxnSp>
          <p:nvCxnSpPr>
            <p:cNvPr id="134" name="Straight Arrow Connector 133"/>
            <p:cNvCxnSpPr>
              <a:endCxn id="129" idx="1"/>
            </p:cNvCxnSpPr>
            <p:nvPr/>
          </p:nvCxnSpPr>
          <p:spPr bwMode="auto">
            <a:xfrm>
              <a:off x="962295" y="5046182"/>
              <a:ext cx="2256195" cy="100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35" name="TextBox 134"/>
            <p:cNvSpPr txBox="1"/>
            <p:nvPr/>
          </p:nvSpPr>
          <p:spPr>
            <a:xfrm>
              <a:off x="1663312" y="4866713"/>
              <a:ext cx="12375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tx2"/>
                  </a:solidFill>
                </a:rPr>
                <a:t>gates closed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2527712" y="4338006"/>
              <a:ext cx="7125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</a:rPr>
                <a:t>g</a:t>
              </a:r>
              <a:r>
                <a:rPr lang="en-US" sz="800" dirty="0" smtClean="0">
                  <a:solidFill>
                    <a:schemeClr val="tx2"/>
                  </a:solidFill>
                </a:rPr>
                <a:t>ate open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158391" y="4929812"/>
              <a:ext cx="7125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</a:rPr>
                <a:t>g</a:t>
              </a:r>
              <a:r>
                <a:rPr lang="en-US" sz="800" dirty="0" smtClean="0">
                  <a:solidFill>
                    <a:schemeClr val="tx2"/>
                  </a:solidFill>
                </a:rPr>
                <a:t>ate open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982483" y="3799849"/>
              <a:ext cx="7125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</a:rPr>
                <a:t>g</a:t>
              </a:r>
              <a:r>
                <a:rPr lang="en-US" sz="800" dirty="0" smtClean="0">
                  <a:solidFill>
                    <a:schemeClr val="tx2"/>
                  </a:solidFill>
                </a:rPr>
                <a:t>ate open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803678" y="3811103"/>
              <a:ext cx="7125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</a:rPr>
                <a:t>g</a:t>
              </a:r>
              <a:r>
                <a:rPr lang="en-US" sz="800" dirty="0" smtClean="0">
                  <a:solidFill>
                    <a:schemeClr val="tx2"/>
                  </a:solidFill>
                </a:rPr>
                <a:t>ate open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>
              <a:off x="3865264" y="4327279"/>
              <a:ext cx="116393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41" name="TextBox 140"/>
            <p:cNvSpPr txBox="1"/>
            <p:nvPr/>
          </p:nvSpPr>
          <p:spPr>
            <a:xfrm>
              <a:off x="4035000" y="4084561"/>
              <a:ext cx="95431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chemeClr val="tx2"/>
                  </a:solidFill>
                </a:rPr>
                <a:t>All gates open</a:t>
              </a:r>
              <a:endParaRPr lang="en-US" sz="800" b="1" dirty="0">
                <a:solidFill>
                  <a:schemeClr val="tx2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920160" y="4385827"/>
              <a:ext cx="1056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tx2"/>
                  </a:solidFill>
                </a:rPr>
                <a:t>(Normal Operation)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755199" y="3760807"/>
              <a:ext cx="1081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tx2"/>
                  </a:solidFill>
                </a:rPr>
                <a:t>gates closed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  <p:cxnSp>
          <p:nvCxnSpPr>
            <p:cNvPr id="153" name="Straight Arrow Connector 152"/>
            <p:cNvCxnSpPr/>
            <p:nvPr/>
          </p:nvCxnSpPr>
          <p:spPr bwMode="auto">
            <a:xfrm>
              <a:off x="2571735" y="3928658"/>
              <a:ext cx="1293529" cy="915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  <p:sp>
        <p:nvSpPr>
          <p:cNvPr id="157" name="TextBox 156"/>
          <p:cNvSpPr txBox="1"/>
          <p:nvPr/>
        </p:nvSpPr>
        <p:spPr>
          <a:xfrm>
            <a:off x="1539960" y="2971800"/>
            <a:ext cx="2538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Example Scenario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00302" y="5472761"/>
            <a:ext cx="50138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The </a:t>
            </a:r>
            <a:r>
              <a:rPr lang="en-US" sz="1400" dirty="0" err="1" smtClean="0">
                <a:solidFill>
                  <a:schemeClr val="tx1"/>
                </a:solidFill>
              </a:rPr>
              <a:t>Qbv</a:t>
            </a:r>
            <a:r>
              <a:rPr lang="en-US" sz="1400" dirty="0" smtClean="0">
                <a:solidFill>
                  <a:schemeClr val="tx1"/>
                </a:solidFill>
              </a:rPr>
              <a:t> schedule defines when the gates open/close (implementation specific)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The schedule can take into account the 802.11 MAC/PHY mode (e.g. EDCA, 11ax DL/UL OFDMA, TWT,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26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TSN Reference Stack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3277430"/>
            <a:ext cx="4114800" cy="769441"/>
          </a:xfrm>
          <a:prstGeom prst="rect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IEEE 802.1 Network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TSN Capabilities: time sync, time-aware, reservations, and many others 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4872" y="1905830"/>
            <a:ext cx="4118695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4371" y="2364617"/>
            <a:ext cx="2589229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Transport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4338" y="2818643"/>
            <a:ext cx="2589229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4873" y="4139625"/>
            <a:ext cx="2061327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IEEE 802.3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(Ethernet)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45945" y="4135692"/>
            <a:ext cx="1904967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IEEE 802.11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(Wi-Fi)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233" y="4079475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MAC/PHY</a:t>
            </a:r>
          </a:p>
        </p:txBody>
      </p:sp>
      <p:sp>
        <p:nvSpPr>
          <p:cNvPr id="15" name="Down Arrow 14"/>
          <p:cNvSpPr/>
          <p:nvPr/>
        </p:nvSpPr>
        <p:spPr bwMode="auto">
          <a:xfrm>
            <a:off x="2345492" y="2244384"/>
            <a:ext cx="226636" cy="1109246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9648" y="2534680"/>
            <a:ext cx="1069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Direct L2 access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5357818" y="2244384"/>
            <a:ext cx="226636" cy="1109246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89562" y="2532455"/>
            <a:ext cx="1069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IP Encapsulation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6912" y="3431317"/>
            <a:ext cx="765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Layer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69610" y="4155002"/>
            <a:ext cx="2569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Media Specific Support required for TSN Capabilities</a:t>
            </a:r>
          </a:p>
        </p:txBody>
      </p:sp>
      <p:sp>
        <p:nvSpPr>
          <p:cNvPr id="21" name="Right Brace 20"/>
          <p:cNvSpPr/>
          <p:nvPr/>
        </p:nvSpPr>
        <p:spPr bwMode="auto">
          <a:xfrm>
            <a:off x="6042549" y="4149173"/>
            <a:ext cx="205851" cy="57522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4644" y="5141301"/>
            <a:ext cx="73493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Exchange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802.1Qbv schedule between managed STAs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Rules </a:t>
            </a:r>
            <a:r>
              <a:rPr lang="en-US" sz="1600" dirty="0">
                <a:solidFill>
                  <a:schemeClr val="tx1"/>
                </a:solidFill>
              </a:rPr>
              <a:t>to certify the release of </a:t>
            </a:r>
            <a:r>
              <a:rPr lang="en-US" sz="1600" dirty="0" smtClean="0">
                <a:solidFill>
                  <a:schemeClr val="tx1"/>
                </a:solidFill>
              </a:rPr>
              <a:t>frames </a:t>
            </a:r>
            <a:r>
              <a:rPr lang="en-US" sz="1600" dirty="0">
                <a:solidFill>
                  <a:schemeClr val="tx1"/>
                </a:solidFill>
              </a:rPr>
              <a:t>from the </a:t>
            </a:r>
            <a:r>
              <a:rPr lang="en-US" sz="1600" dirty="0" smtClean="0">
                <a:solidFill>
                  <a:schemeClr val="tx1"/>
                </a:solidFill>
              </a:rPr>
              <a:t>802.11 queues according </a:t>
            </a:r>
            <a:r>
              <a:rPr lang="en-US" sz="1600" dirty="0">
                <a:solidFill>
                  <a:schemeClr val="tx1"/>
                </a:solidFill>
              </a:rPr>
              <a:t>to the 802.1Qbv defined </a:t>
            </a:r>
            <a:r>
              <a:rPr lang="en-US" sz="1600" dirty="0" smtClean="0">
                <a:solidFill>
                  <a:schemeClr val="tx1"/>
                </a:solidFill>
              </a:rPr>
              <a:t>times and avoid contention between queues</a:t>
            </a:r>
          </a:p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6963" y="4807491"/>
            <a:ext cx="4907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802.11 requirements for Time-Aware (</a:t>
            </a:r>
            <a:r>
              <a:rPr lang="en-US" sz="1400" b="1" dirty="0" err="1" smtClean="0">
                <a:solidFill>
                  <a:schemeClr val="tx1"/>
                </a:solidFill>
              </a:rPr>
              <a:t>Qbv</a:t>
            </a:r>
            <a:r>
              <a:rPr lang="en-US" sz="1400" b="1" dirty="0" smtClean="0">
                <a:solidFill>
                  <a:schemeClr val="tx1"/>
                </a:solidFill>
              </a:rPr>
              <a:t>) capability:</a:t>
            </a:r>
          </a:p>
        </p:txBody>
      </p:sp>
      <p:sp>
        <p:nvSpPr>
          <p:cNvPr id="27" name="Down Arrow 26"/>
          <p:cNvSpPr/>
          <p:nvPr/>
        </p:nvSpPr>
        <p:spPr bwMode="auto">
          <a:xfrm>
            <a:off x="4339852" y="4738787"/>
            <a:ext cx="228600" cy="154911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45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Intra-STA contention problems for time-sensitive frames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81200"/>
            <a:ext cx="5181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Collisions between EDCA functions are resolved within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high priority AC frames are transmitted and lower priority AC(s) </a:t>
            </a:r>
            <a:r>
              <a:rPr lang="en-US" sz="1800" dirty="0" err="1" smtClean="0"/>
              <a:t>backoff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On </a:t>
            </a:r>
            <a:r>
              <a:rPr lang="en-US" sz="2000" dirty="0" err="1" smtClean="0"/>
              <a:t>avg</a:t>
            </a:r>
            <a:r>
              <a:rPr lang="en-US" sz="2000" dirty="0" smtClean="0"/>
              <a:t>, high priority AC should get faster access, but a time-sensitive frame may still have to wait in some situations, e.g.: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other frames in the same AC Queue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</a:t>
            </a:r>
            <a:r>
              <a:rPr lang="en-US" sz="1800" dirty="0" smtClean="0"/>
              <a:t>ther ACs get access first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ongoing </a:t>
            </a:r>
            <a:r>
              <a:rPr lang="en-US" sz="1800" dirty="0"/>
              <a:t>(long) </a:t>
            </a:r>
            <a:r>
              <a:rPr lang="en-US" sz="1800" dirty="0" smtClean="0"/>
              <a:t>TXOP from another AC</a:t>
            </a:r>
          </a:p>
          <a:p>
            <a:pPr marL="0" indent="0"/>
            <a:r>
              <a:rPr lang="en-US" sz="2000" dirty="0" smtClean="0"/>
              <a:t>The time-aware concept can prevent some of the situations that increase worst case latency for time-sensitive frames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180" y="2158245"/>
            <a:ext cx="2341550" cy="190658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6383519" y="3181238"/>
            <a:ext cx="398281" cy="9673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370166" y="3018594"/>
            <a:ext cx="411634" cy="110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221719" y="2029889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950078" y="3216015"/>
            <a:ext cx="365122" cy="861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525898" y="3216013"/>
            <a:ext cx="398902" cy="6195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950078" y="3018594"/>
            <a:ext cx="365122" cy="1974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89349" y="1622457"/>
            <a:ext cx="2000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Time-sensitive frame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251543" y="6174103"/>
            <a:ext cx="2438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6632543" y="5945503"/>
            <a:ext cx="1666973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40719" y="5928998"/>
            <a:ext cx="1250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TXOP (AC_VI)</a:t>
            </a:r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51" y="4642366"/>
            <a:ext cx="1552725" cy="126429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 bwMode="auto">
          <a:xfrm>
            <a:off x="7086600" y="5341938"/>
            <a:ext cx="304800" cy="682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086600" y="5502000"/>
            <a:ext cx="304800" cy="193005"/>
          </a:xfrm>
          <a:prstGeom prst="rect">
            <a:avLst/>
          </a:prstGeom>
          <a:solidFill>
            <a:srgbClr val="00CC99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Elbow Connector 32"/>
          <p:cNvCxnSpPr>
            <a:stCxn id="23" idx="0"/>
          </p:cNvCxnSpPr>
          <p:nvPr/>
        </p:nvCxnSpPr>
        <p:spPr bwMode="auto">
          <a:xfrm rot="16200000" flipV="1">
            <a:off x="7283616" y="5746584"/>
            <a:ext cx="137798" cy="227029"/>
          </a:xfrm>
          <a:prstGeom prst="bentConnector2">
            <a:avLst/>
          </a:prstGeom>
          <a:solidFill>
            <a:srgbClr val="00B8FF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7239000" y="5695005"/>
            <a:ext cx="0" cy="9619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7182685" y="4522232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81800" y="4146333"/>
            <a:ext cx="1720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Time-sensitive frame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Time-Awareness in the 802.11 MAC (option 1 – TSN queue)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2057400"/>
            <a:ext cx="350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 Time-Aware schedule defined (e.g. 802.1Qbv layer, other higher layer,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 queue for TSN traffic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 Time-Aware Shaper Function pauses/resumes EDCAFs to avoid contention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 frame selection function (implementation dependent) selects TSN frame(s) for transmission within 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TSN Access Function: follows selected access mode rules (e.g. EDCA with existing/new AC parameters, 11ax Trigger-based access, …)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68008" y="4683957"/>
            <a:ext cx="1066800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Service Period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068008" y="4302957"/>
            <a:ext cx="0" cy="68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963608" y="4302957"/>
            <a:ext cx="0" cy="68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068008" y="4455357"/>
            <a:ext cx="2895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677608" y="4226757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Service Internal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63608" y="4683957"/>
            <a:ext cx="1066800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Service Period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85449" y="5296478"/>
            <a:ext cx="329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1. TSN Queue→ Open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91205" y="5583068"/>
            <a:ext cx="1898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2. Other EDCAFs paused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5535027" y="4576977"/>
            <a:ext cx="132760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6134807" y="4455357"/>
            <a:ext cx="0" cy="533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>
            <a:stCxn id="11" idx="3"/>
            <a:endCxn id="18" idx="1"/>
          </p:cNvCxnSpPr>
          <p:nvPr/>
        </p:nvCxnSpPr>
        <p:spPr bwMode="auto">
          <a:xfrm>
            <a:off x="6134808" y="4814762"/>
            <a:ext cx="1828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504997" y="4867777"/>
            <a:ext cx="1328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EDCAFs resume normal operation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85449" y="5916692"/>
            <a:ext cx="3351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3. Time-Sensitive frames selected/transmitted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1884548"/>
            <a:ext cx="5809736" cy="25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15820</TotalTime>
  <Words>1298</Words>
  <Application>Microsoft Office PowerPoint</Application>
  <PresentationFormat>On-screen Show (4:3)</PresentationFormat>
  <Paragraphs>241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 Unicode MS</vt:lpstr>
      <vt:lpstr>MS Gothic</vt:lpstr>
      <vt:lpstr>Arial</vt:lpstr>
      <vt:lpstr>Calibri</vt:lpstr>
      <vt:lpstr>Calibri Light</vt:lpstr>
      <vt:lpstr>Intel Clear</vt:lpstr>
      <vt:lpstr>Times New Roman</vt:lpstr>
      <vt:lpstr>Verdana</vt:lpstr>
      <vt:lpstr>Wingdings</vt:lpstr>
      <vt:lpstr>Office Theme</vt:lpstr>
      <vt:lpstr>Custom Design</vt:lpstr>
      <vt:lpstr>1_Custom Design</vt:lpstr>
      <vt:lpstr>Microsoft Word 97 - 2003 Document</vt:lpstr>
      <vt:lpstr>Time-Aware shaping (802.1Qbv) support in the 802.11 MAC</vt:lpstr>
      <vt:lpstr>Abstract</vt:lpstr>
      <vt:lpstr>Outline</vt:lpstr>
      <vt:lpstr>IEEE 802.1 Time-Sensitive Networking (TSN)</vt:lpstr>
      <vt:lpstr>Time-Aware Traffic Shaping</vt:lpstr>
      <vt:lpstr>Time-Aware Shaping over Wireless</vt:lpstr>
      <vt:lpstr>Simplified TSN Reference Stack</vt:lpstr>
      <vt:lpstr>Intra-STA contention problems for time-sensitive frames</vt:lpstr>
      <vt:lpstr>Time-Awareness in the 802.11 MAC (option 1 – TSN queue)</vt:lpstr>
      <vt:lpstr>Time-Awareness in the 802.11 MAC (option 2 – TSN reuses EDCA queue)</vt:lpstr>
      <vt:lpstr>Time-Aware Shaping within managed BSSs</vt:lpstr>
      <vt:lpstr>Access mechanism for time-sensitive traffic</vt:lpstr>
      <vt:lpstr>Impact of unmanaged BSSs</vt:lpstr>
      <vt:lpstr>Conclusions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Time-Aware shaping (802.1Qbv) support in the 802.11 MAC</dc:title>
  <dc:creator>Cavalcanti, Dave</dc:creator>
  <cp:keywords>CTPClassification=CTP_NT</cp:keywords>
  <cp:lastModifiedBy>Cavalcanti, Dave</cp:lastModifiedBy>
  <cp:revision>151</cp:revision>
  <cp:lastPrinted>1601-01-01T00:00:00Z</cp:lastPrinted>
  <dcterms:created xsi:type="dcterms:W3CDTF">2018-08-21T22:03:00Z</dcterms:created>
  <dcterms:modified xsi:type="dcterms:W3CDTF">2018-11-08T22:15:00Z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16a388d6-bcc7-4675-aaec-cda1c42d3c09</vt:lpwstr>
  </property>
  <property fmtid="{D5CDD505-2E9C-101B-9397-08002B2CF9AE}" pid="3" name="CTP_TimeStamp">
    <vt:lpwstr>2018-11-08 22:15:00Z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