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4" r:id="rId3"/>
    <p:sldId id="350" r:id="rId4"/>
    <p:sldId id="352" r:id="rId5"/>
    <p:sldId id="353" r:id="rId6"/>
    <p:sldId id="361" r:id="rId7"/>
    <p:sldId id="365" r:id="rId8"/>
    <p:sldId id="354" r:id="rId9"/>
    <p:sldId id="358" r:id="rId10"/>
    <p:sldId id="362" r:id="rId11"/>
    <p:sldId id="363"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0" autoAdjust="0"/>
    <p:restoredTop sz="94695" autoAdjust="0"/>
  </p:normalViewPr>
  <p:slideViewPr>
    <p:cSldViewPr>
      <p:cViewPr varScale="1">
        <p:scale>
          <a:sx n="70" d="100"/>
          <a:sy n="70" d="100"/>
        </p:scale>
        <p:origin x="1392" y="7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24456451-25AF-4CF9-A8D7-ADB1471E9FAE}" type="datetime1">
              <a:rPr lang="en-US" smtClean="0"/>
              <a:t>11/8/2018</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81E1C4DF-3847-47E2-86BD-5A34E2C358CF}" type="datetime1">
              <a:rPr lang="en-US" smtClean="0"/>
              <a:t>11/8/2018</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fld id="{12B748E2-70ED-4DEB-B5F5-FA42AC966E8A}" type="datetime1">
              <a:rPr lang="en-US" smtClean="0"/>
              <a:t>11/8/2018</a:t>
            </a:fld>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fld id="{CA3AACD5-779E-465F-A308-9E7D06FD6C6A}" type="datetime1">
              <a:rPr lang="en-US" smtClean="0"/>
              <a:t>11/8/2018</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endParaRPr lang="en-GB" dirty="0"/>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F6BFC60E-8C2A-4834-9F92-49EF561AA28B}" type="datetime1">
              <a:rPr lang="en-US" smtClean="0"/>
              <a:t>11/8/2018</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Hongyuan Zhang, Marvell, et al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A65E2301-2608-492E-8563-FD598A9268D7}" type="datetime1">
              <a:rPr lang="en-US" smtClean="0"/>
              <a:t>11/8/2018</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86FDF072-343C-44CA-8ACF-726FF32F12B5}" type="datetime1">
              <a:rPr lang="en-US" smtClean="0"/>
              <a:t>11/8/2018</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fld id="{2A88C43A-8122-4FA3-8725-32927BDE3FBB}" type="datetime1">
              <a:rPr lang="en-US" smtClean="0"/>
              <a:t>11/8/2018</a:t>
            </a:fld>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fld id="{5CADE3E9-7B61-479F-A438-DB047B9B71A5}" type="datetime1">
              <a:rPr lang="en-US" smtClean="0"/>
              <a:t>11/8/2018</a:t>
            </a:fld>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802.11-17/1891r1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49FB3D5C-2D58-466C-BB13-BF7D88EADE27}" type="datetime1">
              <a:rPr lang="en-US" smtClean="0"/>
              <a:t>11/8/2018</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Discussions on Trigger Frame MAC Padding</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05767326"/>
              </p:ext>
            </p:extLst>
          </p:nvPr>
        </p:nvGraphicFramePr>
        <p:xfrm>
          <a:off x="404813" y="2428875"/>
          <a:ext cx="8378825" cy="3897313"/>
        </p:xfrm>
        <a:graphic>
          <a:graphicData uri="http://schemas.openxmlformats.org/presentationml/2006/ole">
            <mc:AlternateContent xmlns:mc="http://schemas.openxmlformats.org/markup-compatibility/2006">
              <mc:Choice xmlns:v="urn:schemas-microsoft-com:vml" Requires="v">
                <p:oleObj spid="_x0000_s3953" name="Document" r:id="rId4" imgW="9689592" imgH="4515104" progId="Word.Document.8">
                  <p:embed/>
                </p:oleObj>
              </mc:Choice>
              <mc:Fallback>
                <p:oleObj name="Document" r:id="rId4" imgW="9689592" imgH="4515104" progId="Word.Document.8">
                  <p:embed/>
                  <p:pic>
                    <p:nvPicPr>
                      <p:cNvPr id="0" name="Picture 3"/>
                      <p:cNvPicPr>
                        <a:picLocks noChangeAspect="1" noChangeArrowheads="1"/>
                      </p:cNvPicPr>
                      <p:nvPr/>
                    </p:nvPicPr>
                    <p:blipFill>
                      <a:blip r:embed="rId5"/>
                      <a:srcRect/>
                      <a:stretch>
                        <a:fillRect/>
                      </a:stretch>
                    </p:blipFill>
                    <p:spPr bwMode="auto">
                      <a:xfrm>
                        <a:off x="404813" y="2428875"/>
                        <a:ext cx="8378825" cy="3897313"/>
                      </a:xfrm>
                      <a:prstGeom prst="rect">
                        <a:avLst/>
                      </a:prstGeom>
                      <a:noFill/>
                      <a:extLst/>
                    </p:spPr>
                  </p:pic>
                </p:oleObj>
              </mc:Fallback>
            </mc:AlternateContent>
          </a:graphicData>
        </a:graphic>
      </p:graphicFrame>
      <p:sp>
        <p:nvSpPr>
          <p:cNvPr id="3076" name="Rectangle 4"/>
          <p:cNvSpPr>
            <a:spLocks noChangeArrowheads="1"/>
          </p:cNvSpPr>
          <p:nvPr/>
        </p:nvSpPr>
        <p:spPr bwMode="auto">
          <a:xfrm>
            <a:off x="474662" y="195054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5AC988AF-3126-4198-B6CD-F21A343EA89B}" type="datetime1">
              <a:rPr lang="en-US" smtClean="0"/>
              <a:t>11/8/2018</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Hongyuan Zhang, Marvell, et al</a:t>
            </a:r>
          </a:p>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91" y="648588"/>
            <a:ext cx="7770813" cy="609600"/>
          </a:xfrm>
        </p:spPr>
        <p:txBody>
          <a:bodyPr/>
          <a:lstStyle/>
          <a:p>
            <a:r>
              <a:rPr lang="en-US" sz="2800" b="0" dirty="0" smtClean="0"/>
              <a:t>Appendix: An example closed form LDPC Solution</a:t>
            </a:r>
            <a:endParaRPr lang="en-US" sz="2800" dirty="0"/>
          </a:p>
        </p:txBody>
      </p:sp>
      <p:sp>
        <p:nvSpPr>
          <p:cNvPr id="3" name="Content Placeholder 2"/>
          <p:cNvSpPr>
            <a:spLocks noGrp="1"/>
          </p:cNvSpPr>
          <p:nvPr>
            <p:ph idx="1"/>
          </p:nvPr>
        </p:nvSpPr>
        <p:spPr>
          <a:xfrm>
            <a:off x="391319" y="1810194"/>
            <a:ext cx="8151019" cy="4113213"/>
          </a:xfrm>
        </p:spPr>
        <p:txBody>
          <a:bodyPr/>
          <a:lstStyle/>
          <a:p>
            <a:pPr>
              <a:buFont typeface="Arial" panose="020B0604020202020204" pitchFamily="34" charset="0"/>
              <a:buChar char="•"/>
            </a:pPr>
            <a:r>
              <a:rPr lang="en-US" b="0" dirty="0" smtClean="0"/>
              <a:t>Assume the worst case of LDPC parameters before computing the MAC padding length, e.g. L</a:t>
            </a:r>
            <a:r>
              <a:rPr lang="en-US" sz="1800" b="0" dirty="0" smtClean="0"/>
              <a:t>CW</a:t>
            </a:r>
            <a:r>
              <a:rPr lang="en-US" b="0" dirty="0" smtClean="0"/>
              <a:t>=1944, so that sufficient extra Rx processing time is always guaranteed.</a:t>
            </a:r>
          </a:p>
          <a:p>
            <a:pPr>
              <a:buFont typeface="Arial" panose="020B0604020202020204" pitchFamily="34" charset="0"/>
              <a:buChar char="•"/>
            </a:pPr>
            <a:r>
              <a:rPr lang="en-US" b="0" dirty="0" smtClean="0"/>
              <a:t>Still requires compute LDPC parameter two times (before and after MAC padding), very complex if we want to cover all corner cases. </a:t>
            </a:r>
          </a:p>
          <a:p>
            <a:pPr>
              <a:buFont typeface="Arial" panose="020B0604020202020204" pitchFamily="34" charset="0"/>
              <a:buChar char="•"/>
            </a:pPr>
            <a:r>
              <a:rPr lang="en-US" b="0" dirty="0" smtClean="0"/>
              <a:t>In most cases, more than necessary MAC padding will be added, more “overhead” on the trigger frame.</a:t>
            </a:r>
          </a:p>
          <a:p>
            <a:pPr>
              <a:buFont typeface="Arial" panose="020B0604020202020204" pitchFamily="34" charset="0"/>
              <a:buChar char="•"/>
            </a:pPr>
            <a:r>
              <a:rPr lang="en-US" b="0" dirty="0" smtClean="0"/>
              <a:t>Example math process</a:t>
            </a:r>
            <a:r>
              <a:rPr lang="en-US" b="0" dirty="0"/>
              <a:t> </a:t>
            </a:r>
            <a:r>
              <a:rPr lang="en-US" b="0" dirty="0" smtClean="0"/>
              <a:t>next page.</a:t>
            </a:r>
            <a:endParaRPr lang="en-US" b="0" dirty="0">
              <a:solidFill>
                <a:srgbClr val="FF0000"/>
              </a:solidFill>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dirty="0" smtClean="0"/>
              <a:t>Hongyuan Zhang, Marvell, et al</a:t>
            </a:r>
          </a:p>
          <a:p>
            <a:endParaRPr lang="en-GB" dirty="0"/>
          </a:p>
        </p:txBody>
      </p:sp>
    </p:spTree>
    <p:extLst>
      <p:ext uri="{BB962C8B-B14F-4D97-AF65-F5344CB8AC3E}">
        <p14:creationId xmlns:p14="http://schemas.microsoft.com/office/powerpoint/2010/main" val="2793499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b="0" dirty="0" err="1" smtClean="0"/>
              <a:t>Maths</a:t>
            </a:r>
            <a:endParaRPr lang="en-US" b="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81000" y="1597024"/>
                <a:ext cx="7770813" cy="4113213"/>
              </a:xfrm>
            </p:spPr>
            <p:txBody>
              <a:bodyPr anchor="ctr"/>
              <a:lstStyle/>
              <a:p>
                <a:pPr>
                  <a:buFont typeface="Arial" panose="020B0604020202020204" pitchFamily="34" charset="0"/>
                  <a:buChar char="•"/>
                  <a:defRPr/>
                </a:pPr>
                <a14:m>
                  <m:oMath xmlns:m="http://schemas.openxmlformats.org/officeDocument/2006/math">
                    <m:r>
                      <a:rPr lang="en-US" altLang="en-US" b="1" i="1" smtClean="0">
                        <a:latin typeface="Cambria Math" panose="02040503050406030204" pitchFamily="18" charset="0"/>
                      </a:rPr>
                      <m:t>𝑷𝒂𝒅𝒅𝒊𝒏𝒈</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𝒂𝒍𝒊𝒈𝒏</m:t>
                    </m:r>
                    <m:r>
                      <a:rPr lang="en-US" altLang="en-US" b="1" i="1" smtClean="0">
                        <a:latin typeface="Cambria Math" panose="02040503050406030204" pitchFamily="18" charset="0"/>
                      </a:rPr>
                      <m:t> </m:t>
                    </m:r>
                    <m:r>
                      <a:rPr lang="en-US" altLang="en-US" b="1" i="1" smtClean="0">
                        <a:latin typeface="Cambria Math" panose="02040503050406030204" pitchFamily="18" charset="0"/>
                      </a:rPr>
                      <m:t>𝒘𝒊𝒕𝒉</m:t>
                    </m:r>
                    <m:r>
                      <a:rPr lang="en-US" altLang="en-US" b="1" i="1" smtClean="0">
                        <a:latin typeface="Cambria Math" panose="02040503050406030204" pitchFamily="18" charset="0"/>
                      </a:rPr>
                      <m:t> </m:t>
                    </m:r>
                    <m:r>
                      <a:rPr lang="en-US" altLang="en-US" b="1" i="1" smtClean="0">
                        <a:latin typeface="Cambria Math" panose="02040503050406030204" pitchFamily="18" charset="0"/>
                      </a:rPr>
                      <m:t>𝒄𝒐𝒅𝒆𝒘𝒐𝒓𝒅</m:t>
                    </m:r>
                    <m:r>
                      <a:rPr lang="en-US" altLang="en-US" b="1" i="1" smtClean="0">
                        <a:latin typeface="Cambria Math" panose="02040503050406030204" pitchFamily="18" charset="0"/>
                      </a:rPr>
                      <m:t> </m:t>
                    </m:r>
                    <m:r>
                      <a:rPr lang="en-US" altLang="en-US" b="1" i="1" smtClean="0">
                        <a:latin typeface="Cambria Math" panose="02040503050406030204" pitchFamily="18" charset="0"/>
                      </a:rPr>
                      <m:t>𝒃𝒐𝒖𝒏𝒅𝒂𝒓𝒚</m:t>
                    </m:r>
                  </m:oMath>
                </a14:m>
                <a:endParaRPr lang="en-US" altLang="en-US" b="1" i="1" dirty="0" smtClean="0">
                  <a:latin typeface="Cambria Math" panose="02040503050406030204" pitchFamily="18" charset="0"/>
                </a:endParaRPr>
              </a:p>
              <a:p>
                <a:pPr lvl="1">
                  <a:buFont typeface="Arial" panose="020B0604020202020204" pitchFamily="34" charset="0"/>
                  <a:buChar char="•"/>
                  <a:defRPr/>
                </a:pPr>
                <a14:m>
                  <m:oMath xmlns:m="http://schemas.openxmlformats.org/officeDocument/2006/math">
                    <m:r>
                      <a:rPr lang="en-US" altLang="en-US" sz="1600" i="1">
                        <a:latin typeface="Cambria Math" panose="02040503050406030204" pitchFamily="18" charset="0"/>
                      </a:rPr>
                      <m:t>𝑵</m:t>
                    </m:r>
                    <m:r>
                      <m:rPr>
                        <m:lit/>
                      </m:rPr>
                      <a:rPr lang="en-US" altLang="en-US" sz="1600" i="1">
                        <a:latin typeface="Cambria Math" panose="02040503050406030204" pitchFamily="18" charset="0"/>
                      </a:rPr>
                      <m:t>_</m:t>
                    </m:r>
                    <m:r>
                      <a:rPr lang="en-US" altLang="en-US" sz="1600" i="1">
                        <a:latin typeface="Cambria Math" panose="02040503050406030204" pitchFamily="18" charset="0"/>
                      </a:rPr>
                      <m:t>𝑴𝑻𝑷𝑻</m:t>
                    </m:r>
                    <m:r>
                      <a:rPr lang="en-US" altLang="en-US" sz="1600" i="1">
                        <a:latin typeface="Cambria Math" panose="02040503050406030204" pitchFamily="18" charset="0"/>
                      </a:rPr>
                      <m:t>𝟏</m:t>
                    </m:r>
                    <m:r>
                      <a:rPr lang="en-US" altLang="en-US" sz="1600" i="1">
                        <a:latin typeface="Cambria Math" panose="02040503050406030204" pitchFamily="18" charset="0"/>
                      </a:rPr>
                      <m:t>=</m:t>
                    </m:r>
                    <m:d>
                      <m:dPr>
                        <m:ctrlPr>
                          <a:rPr lang="en-US" altLang="en-US" sz="1600" i="1">
                            <a:latin typeface="Cambria Math" panose="02040503050406030204" pitchFamily="18" charset="0"/>
                          </a:rPr>
                        </m:ctrlPr>
                      </m:dPr>
                      <m:e>
                        <m:r>
                          <a:rPr lang="en-US" altLang="en-US" sz="1600" i="1">
                            <a:latin typeface="Cambria Math" panose="02040503050406030204" pitchFamily="18" charset="0"/>
                          </a:rPr>
                          <m:t>𝒄𝒆𝒊𝒍</m:t>
                        </m:r>
                        <m:d>
                          <m:dPr>
                            <m:ctrlPr>
                              <a:rPr lang="en-US" altLang="en-US" sz="1600" i="1">
                                <a:latin typeface="Cambria Math" panose="02040503050406030204" pitchFamily="18" charset="0"/>
                              </a:rPr>
                            </m:ctrlPr>
                          </m:dPr>
                          <m:e>
                            <m:f>
                              <m:fPr>
                                <m:ctrlPr>
                                  <a:rPr lang="en-US" altLang="en-US" sz="1600" i="1">
                                    <a:latin typeface="Cambria Math" panose="02040503050406030204" pitchFamily="18" charset="0"/>
                                  </a:rPr>
                                </m:ctrlPr>
                              </m:fPr>
                              <m:num>
                                <m:r>
                                  <m:rPr>
                                    <m:nor/>
                                  </m:rPr>
                                  <a:rPr lang="en-US" altLang="en-US" sz="1600" i="1">
                                    <a:latin typeface="Cambria Math" panose="02040503050406030204" pitchFamily="18" charset="0"/>
                                  </a:rPr>
                                  <m:t>X</m:t>
                                </m:r>
                                <m:r>
                                  <m:rPr>
                                    <m:nor/>
                                  </m:rPr>
                                  <a:rPr lang="en-US" altLang="en-US" sz="1600" i="1">
                                    <a:latin typeface="Cambria Math" panose="02040503050406030204" pitchFamily="18" charset="0"/>
                                  </a:rPr>
                                  <m:t>+16</m:t>
                                </m:r>
                              </m:num>
                              <m:den>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𝑳</m:t>
                                    </m:r>
                                  </m:e>
                                  <m:sub>
                                    <m:r>
                                      <a:rPr lang="en-US" altLang="en-US" sz="1600" i="1" dirty="0">
                                        <a:latin typeface="Cambria Math" panose="02040503050406030204" pitchFamily="18" charset="0"/>
                                      </a:rPr>
                                      <m:t>𝑳𝑫𝑷𝑪</m:t>
                                    </m:r>
                                  </m:sub>
                                </m:sSub>
                                <m:r>
                                  <a:rPr lang="en-US" altLang="en-US" sz="1600" i="1" dirty="0">
                                    <a:latin typeface="Cambria Math" panose="02040503050406030204" pitchFamily="18" charset="0"/>
                                  </a:rPr>
                                  <m:t>∗</m:t>
                                </m:r>
                                <m:r>
                                  <a:rPr lang="en-US" altLang="en-US" sz="1600" i="1" dirty="0">
                                    <a:latin typeface="Cambria Math" panose="02040503050406030204" pitchFamily="18" charset="0"/>
                                  </a:rPr>
                                  <m:t>𝑹</m:t>
                                </m:r>
                              </m:den>
                            </m:f>
                          </m:e>
                        </m:d>
                        <m:r>
                          <a:rPr lang="en-US" altLang="en-US" sz="1600" i="1" dirty="0">
                            <a:latin typeface="Cambria Math" panose="02040503050406030204" pitchFamily="18" charset="0"/>
                          </a:rPr>
                          <m:t>∗</m:t>
                        </m:r>
                        <m:d>
                          <m:dPr>
                            <m:ctrlPr>
                              <a:rPr lang="en-US" altLang="en-US" sz="1600" i="1" dirty="0">
                                <a:latin typeface="Cambria Math" panose="02040503050406030204" pitchFamily="18" charset="0"/>
                              </a:rPr>
                            </m:ctrlPr>
                          </m:dPr>
                          <m:e>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𝑳</m:t>
                                </m:r>
                              </m:e>
                              <m:sub>
                                <m:r>
                                  <a:rPr lang="en-US" altLang="en-US" sz="1600" i="1" dirty="0">
                                    <a:latin typeface="Cambria Math" panose="02040503050406030204" pitchFamily="18" charset="0"/>
                                  </a:rPr>
                                  <m:t>𝑳𝑫𝑷𝑪</m:t>
                                </m:r>
                              </m:sub>
                            </m:sSub>
                            <m:r>
                              <a:rPr lang="en-US" altLang="en-US" sz="1600" i="1" dirty="0">
                                <a:latin typeface="Cambria Math" panose="02040503050406030204" pitchFamily="18" charset="0"/>
                              </a:rPr>
                              <m:t>∗</m:t>
                            </m:r>
                            <m:r>
                              <a:rPr lang="en-US" altLang="en-US" sz="1600" i="1" dirty="0">
                                <a:latin typeface="Cambria Math" panose="02040503050406030204" pitchFamily="18" charset="0"/>
                              </a:rPr>
                              <m:t>𝑹</m:t>
                            </m:r>
                          </m:e>
                        </m:d>
                      </m:e>
                    </m:d>
                    <m:r>
                      <a:rPr lang="en-US" altLang="en-US" sz="1600" i="1" dirty="0">
                        <a:latin typeface="Cambria Math" panose="02040503050406030204" pitchFamily="18" charset="0"/>
                      </a:rPr>
                      <m:t>−</m:t>
                    </m:r>
                    <m:d>
                      <m:dPr>
                        <m:ctrlPr>
                          <a:rPr lang="en-US" altLang="en-US" sz="1600" i="1" dirty="0">
                            <a:latin typeface="Cambria Math" panose="02040503050406030204" pitchFamily="18" charset="0"/>
                          </a:rPr>
                        </m:ctrlPr>
                      </m:dPr>
                      <m:e>
                        <m:r>
                          <a:rPr lang="en-US" altLang="en-US" sz="1600" i="1" dirty="0">
                            <a:latin typeface="Cambria Math" panose="02040503050406030204" pitchFamily="18" charset="0"/>
                          </a:rPr>
                          <m:t>𝑿</m:t>
                        </m:r>
                        <m:r>
                          <a:rPr lang="en-US" altLang="en-US" sz="1600" i="1" dirty="0">
                            <a:latin typeface="Cambria Math" panose="02040503050406030204" pitchFamily="18" charset="0"/>
                          </a:rPr>
                          <m:t>+</m:t>
                        </m:r>
                        <m:r>
                          <a:rPr lang="en-US" altLang="en-US" sz="1600" i="1" dirty="0">
                            <a:latin typeface="Cambria Math" panose="02040503050406030204" pitchFamily="18" charset="0"/>
                          </a:rPr>
                          <m:t>𝟏𝟔</m:t>
                        </m:r>
                      </m:e>
                    </m:d>
                  </m:oMath>
                </a14:m>
                <a:endParaRPr lang="en-US" altLang="en-US" sz="1600" dirty="0">
                  <a:latin typeface="Garamond" panose="02020404030301010803" pitchFamily="18" charset="0"/>
                </a:endParaRPr>
              </a:p>
              <a:p>
                <a:pPr>
                  <a:buFont typeface="Arial" panose="020B0604020202020204" pitchFamily="34" charset="0"/>
                  <a:buChar char="•"/>
                  <a:defRPr/>
                </a:pPr>
                <a14:m>
                  <m:oMath xmlns:m="http://schemas.openxmlformats.org/officeDocument/2006/math">
                    <m:r>
                      <a:rPr lang="en-US" altLang="en-US" b="1" i="1" smtClean="0">
                        <a:latin typeface="Cambria Math" panose="02040503050406030204" pitchFamily="18" charset="0"/>
                      </a:rPr>
                      <m:t>𝑷𝒂𝒅𝒅𝒊𝒏𝒈</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𝒂𝒍𝒊𝒈𝒏</m:t>
                    </m:r>
                    <m:r>
                      <a:rPr lang="en-US" altLang="en-US" b="1" i="1" smtClean="0">
                        <a:latin typeface="Cambria Math" panose="02040503050406030204" pitchFamily="18" charset="0"/>
                      </a:rPr>
                      <m:t> </m:t>
                    </m:r>
                    <m:r>
                      <a:rPr lang="en-US" altLang="en-US" b="1" i="1" smtClean="0">
                        <a:latin typeface="Cambria Math" panose="02040503050406030204" pitchFamily="18" charset="0"/>
                      </a:rPr>
                      <m:t>𝒘𝒊𝒕𝒉</m:t>
                    </m:r>
                    <m:r>
                      <a:rPr lang="en-US" altLang="en-US" b="1" i="1" smtClean="0">
                        <a:latin typeface="Cambria Math" panose="02040503050406030204" pitchFamily="18" charset="0"/>
                      </a:rPr>
                      <m:t> </m:t>
                    </m:r>
                    <m:sSub>
                      <m:sSubPr>
                        <m:ctrlPr>
                          <a:rPr lang="en-US" altLang="en-US" b="1" i="1" smtClean="0">
                            <a:latin typeface="Cambria Math" panose="02040503050406030204" pitchFamily="18" charset="0"/>
                          </a:rPr>
                        </m:ctrlPr>
                      </m:sSubPr>
                      <m:e>
                        <m:r>
                          <a:rPr lang="en-US" altLang="en-US" b="1" i="1" smtClean="0">
                            <a:latin typeface="Cambria Math" panose="02040503050406030204" pitchFamily="18" charset="0"/>
                          </a:rPr>
                          <m:t>𝑩</m:t>
                        </m:r>
                      </m:e>
                      <m:sub>
                        <m:r>
                          <a:rPr lang="en-US" altLang="en-US" b="1" i="1" smtClean="0">
                            <a:latin typeface="Cambria Math" panose="02040503050406030204" pitchFamily="18" charset="0"/>
                          </a:rPr>
                          <m:t>𝑺𝒀𝑴</m:t>
                        </m:r>
                      </m:sub>
                    </m:sSub>
                    <m:r>
                      <a:rPr lang="en-US" altLang="en-US" b="1" i="1" smtClean="0">
                        <a:latin typeface="Cambria Math" panose="02040503050406030204" pitchFamily="18" charset="0"/>
                      </a:rPr>
                      <m:t> </m:t>
                    </m:r>
                    <m:r>
                      <a:rPr lang="en-US" altLang="en-US" b="1" i="1" smtClean="0">
                        <a:latin typeface="Cambria Math" panose="02040503050406030204" pitchFamily="18" charset="0"/>
                      </a:rPr>
                      <m:t>𝒔𝒚𝒎𝒃𝒐𝒍</m:t>
                    </m:r>
                    <m:r>
                      <a:rPr lang="en-US" altLang="en-US" b="1" i="1" smtClean="0">
                        <a:latin typeface="Cambria Math" panose="02040503050406030204" pitchFamily="18" charset="0"/>
                      </a:rPr>
                      <m:t> </m:t>
                    </m:r>
                    <m:r>
                      <a:rPr lang="en-US" altLang="en-US" b="1" i="1" smtClean="0">
                        <a:latin typeface="Cambria Math" panose="02040503050406030204" pitchFamily="18" charset="0"/>
                      </a:rPr>
                      <m:t>𝒃𝒐𝒖𝒏𝒅𝒂𝒓𝒚</m:t>
                    </m:r>
                  </m:oMath>
                </a14:m>
                <a:endParaRPr lang="en-US" altLang="en-US" b="1" i="1" dirty="0" smtClean="0">
                  <a:latin typeface="Cambria Math" panose="02040503050406030204" pitchFamily="18" charset="0"/>
                </a:endParaRPr>
              </a:p>
              <a:p>
                <a:pPr lvl="1">
                  <a:buFont typeface="Arial" panose="020B0604020202020204" pitchFamily="34" charset="0"/>
                  <a:buChar char="•"/>
                  <a:defRPr/>
                </a:pPr>
                <a14:m>
                  <m:oMath xmlns:m="http://schemas.openxmlformats.org/officeDocument/2006/math">
                    <m:r>
                      <a:rPr lang="en-US" altLang="en-US" sz="1600" i="1">
                        <a:latin typeface="Cambria Math" panose="02040503050406030204" pitchFamily="18" charset="0"/>
                      </a:rPr>
                      <m:t>𝑵</m:t>
                    </m:r>
                    <m:r>
                      <m:rPr>
                        <m:lit/>
                      </m:rPr>
                      <a:rPr lang="en-US" altLang="en-US" sz="1600" i="1">
                        <a:latin typeface="Cambria Math" panose="02040503050406030204" pitchFamily="18" charset="0"/>
                      </a:rPr>
                      <m:t>_</m:t>
                    </m:r>
                    <m:r>
                      <a:rPr lang="en-US" altLang="en-US" sz="1600" i="1">
                        <a:latin typeface="Cambria Math" panose="02040503050406030204" pitchFamily="18" charset="0"/>
                      </a:rPr>
                      <m:t>𝑴𝑻𝑷𝑻</m:t>
                    </m:r>
                    <m:r>
                      <a:rPr lang="en-US" altLang="en-US" sz="1600" b="0" i="1" smtClean="0">
                        <a:latin typeface="Cambria Math" panose="02040503050406030204" pitchFamily="18" charset="0"/>
                      </a:rPr>
                      <m:t>2</m:t>
                    </m:r>
                    <m:r>
                      <a:rPr lang="en-US" altLang="en-US" sz="1600" i="1">
                        <a:latin typeface="Cambria Math" panose="02040503050406030204" pitchFamily="18" charset="0"/>
                      </a:rPr>
                      <m:t>=</m:t>
                    </m:r>
                    <m:d>
                      <m:dPr>
                        <m:ctrlPr>
                          <a:rPr lang="en-US" altLang="en-US" sz="1600" i="1">
                            <a:latin typeface="Cambria Math" panose="02040503050406030204" pitchFamily="18" charset="0"/>
                          </a:rPr>
                        </m:ctrlPr>
                      </m:dPr>
                      <m:e>
                        <m:r>
                          <a:rPr lang="en-US" altLang="en-US" sz="1600" i="1">
                            <a:latin typeface="Cambria Math" panose="02040503050406030204" pitchFamily="18" charset="0"/>
                          </a:rPr>
                          <m:t>𝒄𝒆𝒊𝒍</m:t>
                        </m:r>
                        <m:d>
                          <m:dPr>
                            <m:ctrlPr>
                              <a:rPr lang="en-US" altLang="en-US" sz="1600" i="1">
                                <a:latin typeface="Cambria Math" panose="02040503050406030204" pitchFamily="18" charset="0"/>
                              </a:rPr>
                            </m:ctrlPr>
                          </m:dPr>
                          <m:e>
                            <m:f>
                              <m:fPr>
                                <m:ctrlPr>
                                  <a:rPr lang="en-US" altLang="en-US" sz="1600" i="1" dirty="0">
                                    <a:latin typeface="Cambria Math" panose="02040503050406030204" pitchFamily="18" charset="0"/>
                                  </a:rPr>
                                </m:ctrlPr>
                              </m:fPr>
                              <m:num>
                                <m:r>
                                  <a:rPr lang="en-US" altLang="en-US" sz="1600" i="1" dirty="0">
                                    <a:latin typeface="Cambria Math" panose="02040503050406030204" pitchFamily="18" charset="0"/>
                                  </a:rPr>
                                  <m:t>𝑵</m:t>
                                </m:r>
                                <m:r>
                                  <m:rPr>
                                    <m:lit/>
                                  </m:rPr>
                                  <a:rPr lang="en-US" altLang="en-US" sz="1600" i="1" dirty="0">
                                    <a:latin typeface="Cambria Math" panose="02040503050406030204" pitchFamily="18" charset="0"/>
                                  </a:rPr>
                                  <m:t>_</m:t>
                                </m:r>
                                <m:r>
                                  <a:rPr lang="en-US" altLang="en-US" sz="1600" i="1" dirty="0">
                                    <a:latin typeface="Cambria Math" panose="02040503050406030204" pitchFamily="18" charset="0"/>
                                  </a:rPr>
                                  <m:t>𝑴𝑻𝑷𝑻</m:t>
                                </m:r>
                                <m:r>
                                  <a:rPr lang="en-US" altLang="en-US" sz="1600" i="1" dirty="0">
                                    <a:latin typeface="Cambria Math" panose="02040503050406030204" pitchFamily="18" charset="0"/>
                                  </a:rPr>
                                  <m:t>𝟏</m:t>
                                </m:r>
                              </m:num>
                              <m:den>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𝑵</m:t>
                                    </m:r>
                                  </m:e>
                                  <m:sub>
                                    <m:r>
                                      <a:rPr lang="en-US" altLang="en-US" sz="1600" i="1" dirty="0">
                                        <a:latin typeface="Cambria Math" panose="02040503050406030204" pitchFamily="18" charset="0"/>
                                      </a:rPr>
                                      <m:t>𝑫𝑩𝑷𝑺</m:t>
                                    </m:r>
                                  </m:sub>
                                </m:sSub>
                                <m:r>
                                  <a:rPr lang="en-US" altLang="en-US" sz="1600" i="1" dirty="0">
                                    <a:latin typeface="Cambria Math" panose="02040503050406030204" pitchFamily="18" charset="0"/>
                                  </a:rPr>
                                  <m:t>∗</m:t>
                                </m:r>
                                <m:d>
                                  <m:dPr>
                                    <m:ctrlPr>
                                      <a:rPr lang="en-US" altLang="en-US" sz="1600" i="1" dirty="0">
                                        <a:latin typeface="Cambria Math" panose="02040503050406030204" pitchFamily="18" charset="0"/>
                                      </a:rPr>
                                    </m:ctrlPr>
                                  </m:dPr>
                                  <m:e>
                                    <m:r>
                                      <a:rPr lang="en-US" altLang="en-US" sz="1600" i="1" dirty="0">
                                        <a:latin typeface="Cambria Math" panose="02040503050406030204" pitchFamily="18" charset="0"/>
                                      </a:rPr>
                                      <m:t>𝑺𝑻𝑩</m:t>
                                    </m:r>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𝑪</m:t>
                                        </m:r>
                                      </m:e>
                                      <m:sub>
                                        <m:r>
                                          <a:rPr lang="en-US" altLang="en-US" sz="1600" i="1" dirty="0">
                                            <a:latin typeface="Cambria Math" panose="02040503050406030204" pitchFamily="18" charset="0"/>
                                          </a:rPr>
                                          <m:t>𝒐𝒏</m:t>
                                        </m:r>
                                      </m:sub>
                                    </m:sSub>
                                    <m:r>
                                      <a:rPr lang="en-US" altLang="en-US" sz="1600" i="1" dirty="0">
                                        <a:latin typeface="Cambria Math" panose="02040503050406030204" pitchFamily="18" charset="0"/>
                                      </a:rPr>
                                      <m:t>+</m:t>
                                    </m:r>
                                    <m:r>
                                      <a:rPr lang="en-US" altLang="en-US" sz="1600" i="1" dirty="0">
                                        <a:latin typeface="Cambria Math" panose="02040503050406030204" pitchFamily="18" charset="0"/>
                                      </a:rPr>
                                      <m:t>𝟏</m:t>
                                    </m:r>
                                  </m:e>
                                </m:d>
                              </m:den>
                            </m:f>
                          </m:e>
                        </m:d>
                        <m:r>
                          <a:rPr lang="en-US" altLang="en-US" sz="1600" i="1" dirty="0">
                            <a:latin typeface="Cambria Math" panose="02040503050406030204" pitchFamily="18" charset="0"/>
                          </a:rPr>
                          <m:t>∗</m:t>
                        </m:r>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𝑵</m:t>
                            </m:r>
                          </m:e>
                          <m:sub>
                            <m:r>
                              <a:rPr lang="en-US" altLang="en-US" sz="1600" i="1" dirty="0">
                                <a:latin typeface="Cambria Math" panose="02040503050406030204" pitchFamily="18" charset="0"/>
                              </a:rPr>
                              <m:t>𝑫𝑩𝑷𝑺</m:t>
                            </m:r>
                          </m:sub>
                        </m:sSub>
                        <m:r>
                          <a:rPr lang="en-US" altLang="en-US" sz="1600" i="1" dirty="0">
                            <a:latin typeface="Cambria Math" panose="02040503050406030204" pitchFamily="18" charset="0"/>
                          </a:rPr>
                          <m:t>∗</m:t>
                        </m:r>
                        <m:d>
                          <m:dPr>
                            <m:ctrlPr>
                              <a:rPr lang="en-US" altLang="en-US" sz="1600" i="1" dirty="0">
                                <a:latin typeface="Cambria Math" panose="02040503050406030204" pitchFamily="18" charset="0"/>
                              </a:rPr>
                            </m:ctrlPr>
                          </m:dPr>
                          <m:e>
                            <m:r>
                              <a:rPr lang="en-US" altLang="en-US" sz="1600" i="1" dirty="0">
                                <a:latin typeface="Cambria Math" panose="02040503050406030204" pitchFamily="18" charset="0"/>
                              </a:rPr>
                              <m:t>𝑺𝑻𝑩</m:t>
                            </m:r>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𝑪</m:t>
                                </m:r>
                              </m:e>
                              <m:sub>
                                <m:r>
                                  <a:rPr lang="en-US" altLang="en-US" sz="1600" i="1" dirty="0">
                                    <a:latin typeface="Cambria Math" panose="02040503050406030204" pitchFamily="18" charset="0"/>
                                  </a:rPr>
                                  <m:t>𝒐𝒏</m:t>
                                </m:r>
                              </m:sub>
                            </m:sSub>
                            <m:r>
                              <a:rPr lang="en-US" altLang="en-US" sz="1600" i="1" dirty="0">
                                <a:latin typeface="Cambria Math" panose="02040503050406030204" pitchFamily="18" charset="0"/>
                              </a:rPr>
                              <m:t>+</m:t>
                            </m:r>
                            <m:r>
                              <a:rPr lang="en-US" altLang="en-US" sz="1600" i="1" dirty="0">
                                <a:latin typeface="Cambria Math" panose="02040503050406030204" pitchFamily="18" charset="0"/>
                              </a:rPr>
                              <m:t>𝟏</m:t>
                            </m:r>
                          </m:e>
                        </m:d>
                      </m:e>
                    </m:d>
                    <m:r>
                      <a:rPr lang="en-US" altLang="en-US" sz="1600" i="1" dirty="0">
                        <a:latin typeface="Cambria Math" panose="02040503050406030204" pitchFamily="18" charset="0"/>
                      </a:rPr>
                      <m:t>−</m:t>
                    </m:r>
                    <m:r>
                      <a:rPr lang="en-US" altLang="en-US" sz="1600" i="1" dirty="0">
                        <a:latin typeface="Cambria Math" panose="02040503050406030204" pitchFamily="18" charset="0"/>
                      </a:rPr>
                      <m:t>𝑵</m:t>
                    </m:r>
                    <m:r>
                      <a:rPr lang="en-US" altLang="en-US" sz="1600" i="1" dirty="0">
                        <a:latin typeface="Cambria Math" panose="02040503050406030204" pitchFamily="18" charset="0"/>
                      </a:rPr>
                      <m:t>_</m:t>
                    </m:r>
                    <m:r>
                      <a:rPr lang="en-US" altLang="en-US" sz="1600" i="1" dirty="0">
                        <a:latin typeface="Cambria Math" panose="02040503050406030204" pitchFamily="18" charset="0"/>
                      </a:rPr>
                      <m:t>𝑴𝑻𝑷𝑻</m:t>
                    </m:r>
                    <m:r>
                      <a:rPr lang="en-US" altLang="en-US" sz="1600" i="1" dirty="0">
                        <a:latin typeface="Cambria Math" panose="02040503050406030204" pitchFamily="18" charset="0"/>
                      </a:rPr>
                      <m:t>𝟏</m:t>
                    </m:r>
                  </m:oMath>
                </a14:m>
                <a:endParaRPr lang="en-US" altLang="en-US" sz="1600" dirty="0">
                  <a:latin typeface="Garamond" panose="02020404030301010803" pitchFamily="18" charset="0"/>
                </a:endParaRPr>
              </a:p>
              <a:p>
                <a:pPr>
                  <a:buFont typeface="Arial" panose="020B0604020202020204" pitchFamily="34" charset="0"/>
                  <a:buChar char="•"/>
                  <a:defRPr/>
                </a:pPr>
                <a14:m>
                  <m:oMath xmlns:m="http://schemas.openxmlformats.org/officeDocument/2006/math">
                    <m:r>
                      <a:rPr lang="en-US" altLang="en-US" b="1" i="1" smtClean="0">
                        <a:latin typeface="Cambria Math" panose="02040503050406030204" pitchFamily="18" charset="0"/>
                      </a:rPr>
                      <m:t>𝑷𝒂𝒅𝒅𝒊𝒏𝒈</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𝒔𝒂𝒕𝒊𝒔𝒇𝒚</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𝒕𝒉𝒆</m:t>
                    </m:r>
                    <m:r>
                      <a:rPr lang="en-US" altLang="en-US" b="1" i="1" smtClean="0">
                        <a:latin typeface="Cambria Math" panose="02040503050406030204" pitchFamily="18" charset="0"/>
                      </a:rPr>
                      <m:t> </m:t>
                    </m:r>
                    <m:r>
                      <a:rPr lang="en-US" altLang="en-US" b="1" i="1" smtClean="0">
                        <a:latin typeface="Cambria Math" panose="02040503050406030204" pitchFamily="18" charset="0"/>
                      </a:rPr>
                      <m:t>𝑴𝒊𝒏𝑻𝒓𝒊𝒈𝑷𝒓𝒐𝒄𝑻𝒊𝒎𝒆</m:t>
                    </m:r>
                    <m:r>
                      <a:rPr lang="en-US" altLang="en-US" b="1" i="1" smtClean="0">
                        <a:latin typeface="Cambria Math" panose="02040503050406030204" pitchFamily="18" charset="0"/>
                      </a:rPr>
                      <m:t> </m:t>
                    </m:r>
                    <m:r>
                      <a:rPr lang="en-US" altLang="en-US" b="1" i="1" smtClean="0">
                        <a:latin typeface="Cambria Math" panose="02040503050406030204" pitchFamily="18" charset="0"/>
                      </a:rPr>
                      <m:t>𝒄𝒓𝒊𝒕𝒆𝒓𝒊𝒐𝒏</m:t>
                    </m:r>
                  </m:oMath>
                </a14:m>
                <a:endParaRPr lang="en-US" altLang="en-US" b="1" i="1" dirty="0" smtClean="0">
                  <a:latin typeface="Cambria Math" panose="02040503050406030204" pitchFamily="18" charset="0"/>
                </a:endParaRPr>
              </a:p>
              <a:p>
                <a:pPr lvl="1">
                  <a:buFont typeface="Arial" panose="020B0604020202020204" pitchFamily="34" charset="0"/>
                  <a:buChar char="•"/>
                  <a:defRPr/>
                </a:pPr>
                <a14:m>
                  <m:oMath xmlns:m="http://schemas.openxmlformats.org/officeDocument/2006/math">
                    <m:r>
                      <a:rPr lang="en-US" altLang="en-US" sz="1600" i="1">
                        <a:latin typeface="Cambria Math" panose="02040503050406030204" pitchFamily="18" charset="0"/>
                      </a:rPr>
                      <m:t>𝑵</m:t>
                    </m:r>
                    <m:r>
                      <m:rPr>
                        <m:lit/>
                      </m:rPr>
                      <a:rPr lang="en-US" altLang="en-US" sz="1600" i="1">
                        <a:latin typeface="Cambria Math" panose="02040503050406030204" pitchFamily="18" charset="0"/>
                      </a:rPr>
                      <m:t>_</m:t>
                    </m:r>
                    <m:r>
                      <a:rPr lang="en-US" altLang="en-US" sz="1600" i="1">
                        <a:latin typeface="Cambria Math" panose="02040503050406030204" pitchFamily="18" charset="0"/>
                      </a:rPr>
                      <m:t>𝑴𝑻𝑷𝑻</m:t>
                    </m:r>
                    <m:r>
                      <a:rPr lang="en-US" altLang="en-US" sz="1600" b="0" i="1" smtClean="0">
                        <a:latin typeface="Cambria Math" panose="02040503050406030204" pitchFamily="18" charset="0"/>
                      </a:rPr>
                      <m:t>3</m:t>
                    </m:r>
                    <m:r>
                      <a:rPr lang="en-US" altLang="en-US" sz="1600" i="1">
                        <a:latin typeface="Cambria Math" panose="02040503050406030204" pitchFamily="18" charset="0"/>
                      </a:rPr>
                      <m:t>=</m:t>
                    </m:r>
                    <m:d>
                      <m:dPr>
                        <m:ctrlPr>
                          <a:rPr lang="en-US" altLang="en-US" sz="1600" i="1">
                            <a:latin typeface="Cambria Math" panose="02040503050406030204" pitchFamily="18" charset="0"/>
                          </a:rPr>
                        </m:ctrlPr>
                      </m:dPr>
                      <m:e>
                        <m:f>
                          <m:fPr>
                            <m:ctrlPr>
                              <a:rPr lang="en-US" altLang="en-US" sz="1600" i="1">
                                <a:latin typeface="Cambria Math" panose="02040503050406030204" pitchFamily="18" charset="0"/>
                              </a:rPr>
                            </m:ctrlPr>
                          </m:fPr>
                          <m:num>
                            <m:r>
                              <m:rPr>
                                <m:nor/>
                              </m:rPr>
                              <a:rPr lang="en-US" altLang="en-US" sz="1600" i="1" dirty="0">
                                <a:latin typeface="Garamond" panose="02020404030301010803" pitchFamily="18" charset="0"/>
                              </a:rPr>
                              <m:t>MinTrigProcTime</m:t>
                            </m:r>
                            <m:r>
                              <m:rPr>
                                <m:nor/>
                              </m:rPr>
                              <a:rPr lang="en-US" altLang="en-US" sz="1600" dirty="0">
                                <a:latin typeface="Garamond" panose="02020404030301010803" pitchFamily="18" charset="0"/>
                              </a:rPr>
                              <m:t> (</m:t>
                            </m:r>
                            <m:r>
                              <m:rPr>
                                <m:nor/>
                              </m:rPr>
                              <a:rPr lang="en-US" altLang="en-US" sz="1600" dirty="0">
                                <a:latin typeface="Garamond" panose="02020404030301010803" pitchFamily="18" charset="0"/>
                              </a:rPr>
                              <m:t>in</m:t>
                            </m:r>
                            <m:r>
                              <m:rPr>
                                <m:nor/>
                              </m:rPr>
                              <a:rPr lang="en-US" altLang="en-US" sz="1600" dirty="0">
                                <a:latin typeface="Garamond" panose="02020404030301010803" pitchFamily="18" charset="0"/>
                              </a:rPr>
                              <m:t> </m:t>
                            </m:r>
                            <m:r>
                              <m:rPr>
                                <m:nor/>
                              </m:rPr>
                              <a:rPr lang="en-US" altLang="en-US" sz="1600" dirty="0">
                                <a:latin typeface="Garamond" panose="02020404030301010803" pitchFamily="18" charset="0"/>
                              </a:rPr>
                              <m:t>us</m:t>
                            </m:r>
                            <m:r>
                              <m:rPr>
                                <m:nor/>
                              </m:rPr>
                              <a:rPr lang="en-US" altLang="en-US" sz="1600" dirty="0">
                                <a:latin typeface="Garamond" panose="02020404030301010803" pitchFamily="18" charset="0"/>
                              </a:rPr>
                              <m:t>)</m:t>
                            </m:r>
                          </m:num>
                          <m:den>
                            <m:r>
                              <a:rPr lang="en-US" altLang="en-US" sz="1600" i="1">
                                <a:latin typeface="Cambria Math" panose="02040503050406030204" pitchFamily="18" charset="0"/>
                              </a:rPr>
                              <m:t>𝟒</m:t>
                            </m:r>
                          </m:den>
                        </m:f>
                        <m:r>
                          <m:rPr>
                            <m:nor/>
                          </m:rPr>
                          <a:rPr lang="en-US" altLang="en-US" sz="1600" dirty="0">
                            <a:latin typeface="Garamond" panose="02020404030301010803" pitchFamily="18" charset="0"/>
                          </a:rPr>
                          <m:t>+</m:t>
                        </m:r>
                        <m:r>
                          <a:rPr lang="en-US" altLang="en-US" sz="1600" b="0" i="1" dirty="0" smtClean="0">
                            <a:solidFill>
                              <a:srgbClr val="FF0000"/>
                            </a:solidFill>
                            <a:latin typeface="Cambria Math" panose="02040503050406030204" pitchFamily="18" charset="0"/>
                          </a:rPr>
                          <m:t>3</m:t>
                        </m:r>
                      </m:e>
                    </m:d>
                    <m:r>
                      <m:rPr>
                        <m:nor/>
                      </m:rPr>
                      <a:rPr lang="en-US" altLang="en-US" sz="1600" dirty="0">
                        <a:latin typeface="Garamond" panose="02020404030301010803" pitchFamily="18" charset="0"/>
                      </a:rPr>
                      <m:t> ∗</m:t>
                    </m:r>
                    <m:sSub>
                      <m:sSubPr>
                        <m:ctrlPr>
                          <a:rPr lang="en-US" altLang="en-US" sz="1600" i="1">
                            <a:latin typeface="Cambria Math" panose="02040503050406030204" pitchFamily="18" charset="0"/>
                          </a:rPr>
                        </m:ctrlPr>
                      </m:sSubPr>
                      <m:e>
                        <m:r>
                          <a:rPr lang="en-US" altLang="en-US" sz="1600" i="1">
                            <a:latin typeface="Cambria Math" panose="02040503050406030204" pitchFamily="18" charset="0"/>
                          </a:rPr>
                          <m:t> </m:t>
                        </m:r>
                        <m:r>
                          <a:rPr lang="en-US" altLang="en-US" sz="1600" i="1">
                            <a:latin typeface="Cambria Math" panose="02040503050406030204" pitchFamily="18" charset="0"/>
                          </a:rPr>
                          <m:t>𝑵</m:t>
                        </m:r>
                      </m:e>
                      <m:sub>
                        <m:r>
                          <a:rPr lang="en-US" altLang="en-US" sz="1600" i="1">
                            <a:latin typeface="Cambria Math" panose="02040503050406030204" pitchFamily="18" charset="0"/>
                          </a:rPr>
                          <m:t>𝑫𝑩𝑷𝑺</m:t>
                        </m:r>
                      </m:sub>
                    </m:sSub>
                  </m:oMath>
                </a14:m>
                <a:endParaRPr lang="en-US" altLang="en-US" sz="1200" i="1" dirty="0">
                  <a:latin typeface="Cambria Math" panose="02040503050406030204" pitchFamily="18" charset="0"/>
                </a:endParaRPr>
              </a:p>
              <a:p>
                <a:pPr>
                  <a:buFont typeface="Arial" panose="020B0604020202020204" pitchFamily="34" charset="0"/>
                  <a:buChar char="•"/>
                  <a:defRPr/>
                </a:pPr>
                <a14:m>
                  <m:oMath xmlns:m="http://schemas.openxmlformats.org/officeDocument/2006/math">
                    <m:r>
                      <a:rPr lang="en-US" altLang="en-US" b="1" i="1" smtClean="0">
                        <a:latin typeface="Cambria Math" panose="02040503050406030204" pitchFamily="18" charset="0"/>
                      </a:rPr>
                      <m:t>𝑨𝒅𝒅𝒊𝒕𝒊𝒐𝒏𝒂𝒍</m:t>
                    </m:r>
                    <m:r>
                      <a:rPr lang="en-US" altLang="en-US" b="1" i="1" smtClean="0">
                        <a:latin typeface="Cambria Math" panose="02040503050406030204" pitchFamily="18" charset="0"/>
                      </a:rPr>
                      <m:t> </m:t>
                    </m:r>
                    <m:r>
                      <a:rPr lang="en-US" altLang="en-US" b="1" i="1" smtClean="0">
                        <a:latin typeface="Cambria Math" panose="02040503050406030204" pitchFamily="18" charset="0"/>
                      </a:rPr>
                      <m:t>𝒑𝒂𝒅𝒅𝒊𝒏𝒈</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𝒂𝒗𝒐𝒊𝒅</m:t>
                    </m:r>
                    <m:r>
                      <a:rPr lang="en-US" altLang="en-US" b="1" i="1" smtClean="0">
                        <a:latin typeface="Cambria Math" panose="02040503050406030204" pitchFamily="18" charset="0"/>
                      </a:rPr>
                      <m:t> </m:t>
                    </m:r>
                    <m:r>
                      <a:rPr lang="en-US" altLang="en-US" b="1" i="1" smtClean="0">
                        <a:latin typeface="Cambria Math" panose="02040503050406030204" pitchFamily="18" charset="0"/>
                      </a:rPr>
                      <m:t>𝒊𝒔𝒔𝒖𝒆𝒔</m:t>
                    </m:r>
                    <m:r>
                      <a:rPr lang="en-US" altLang="en-US" b="1" i="1" smtClean="0">
                        <a:latin typeface="Cambria Math" panose="02040503050406030204" pitchFamily="18" charset="0"/>
                      </a:rPr>
                      <m:t> </m:t>
                    </m:r>
                    <m:r>
                      <a:rPr lang="en-US" altLang="en-US" b="1" i="1" smtClean="0">
                        <a:latin typeface="Cambria Math" panose="02040503050406030204" pitchFamily="18" charset="0"/>
                      </a:rPr>
                      <m:t>𝒅𝒖𝒆</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𝒔𝒉𝒐𝒓𝒕𝒆𝒏𝒊𝒏𝒈</m:t>
                    </m:r>
                  </m:oMath>
                </a14:m>
                <a:endParaRPr lang="en-US" altLang="en-US" b="1" i="1" dirty="0" smtClean="0">
                  <a:latin typeface="Cambria Math" panose="02040503050406030204" pitchFamily="18" charset="0"/>
                </a:endParaRPr>
              </a:p>
              <a:p>
                <a:pPr lvl="1">
                  <a:buFont typeface="Arial" panose="020B0604020202020204" pitchFamily="34" charset="0"/>
                  <a:buChar char="•"/>
                  <a:defRPr/>
                </a:pPr>
                <a14:m>
                  <m:oMath xmlns:m="http://schemas.openxmlformats.org/officeDocument/2006/math">
                    <m:r>
                      <a:rPr lang="en-US" altLang="en-US" sz="1400" i="1">
                        <a:latin typeface="Cambria Math" panose="02040503050406030204" pitchFamily="18" charset="0"/>
                      </a:rPr>
                      <m:t>𝑵</m:t>
                    </m:r>
                    <m:r>
                      <m:rPr>
                        <m:lit/>
                      </m:rPr>
                      <a:rPr lang="en-US" altLang="en-US" sz="1400" i="1">
                        <a:latin typeface="Cambria Math" panose="02040503050406030204" pitchFamily="18" charset="0"/>
                      </a:rPr>
                      <m:t>_</m:t>
                    </m:r>
                    <m:r>
                      <a:rPr lang="en-US" altLang="en-US" sz="1400" i="1">
                        <a:latin typeface="Cambria Math" panose="02040503050406030204" pitchFamily="18" charset="0"/>
                      </a:rPr>
                      <m:t>𝑴𝑻𝑷𝑻</m:t>
                    </m:r>
                    <m:r>
                      <a:rPr lang="en-US" altLang="en-US" sz="1400" b="0" i="1" smtClean="0">
                        <a:latin typeface="Cambria Math" panose="02040503050406030204" pitchFamily="18" charset="0"/>
                      </a:rPr>
                      <m:t>4</m:t>
                    </m:r>
                    <m:r>
                      <a:rPr lang="en-US" altLang="en-US" sz="1400" i="1">
                        <a:latin typeface="Cambria Math" panose="02040503050406030204" pitchFamily="18" charset="0"/>
                      </a:rPr>
                      <m:t>=</m:t>
                    </m:r>
                    <m:func>
                      <m:funcPr>
                        <m:ctrlPr>
                          <a:rPr lang="en-US" altLang="en-US" sz="1400" i="1">
                            <a:latin typeface="Cambria Math" panose="02040503050406030204" pitchFamily="18" charset="0"/>
                          </a:rPr>
                        </m:ctrlPr>
                      </m:funcPr>
                      <m:fName>
                        <m:r>
                          <a:rPr lang="en-US" altLang="en-US" sz="1400">
                            <a:latin typeface="Cambria Math" panose="02040503050406030204" pitchFamily="18" charset="0"/>
                          </a:rPr>
                          <m:t>𝐦𝐚𝐱</m:t>
                        </m:r>
                      </m:fName>
                      <m:e>
                        <m:d>
                          <m:dPr>
                            <m:ctrlPr>
                              <a:rPr lang="en-US" altLang="en-US" sz="1400" i="1">
                                <a:latin typeface="Cambria Math" panose="02040503050406030204" pitchFamily="18" charset="0"/>
                              </a:rPr>
                            </m:ctrlPr>
                          </m:dPr>
                          <m:e>
                            <m:r>
                              <a:rPr lang="en-US" altLang="en-US" sz="1400" i="1">
                                <a:latin typeface="Cambria Math" panose="02040503050406030204" pitchFamily="18" charset="0"/>
                              </a:rPr>
                              <m:t>𝟎</m:t>
                            </m:r>
                            <m:r>
                              <a:rPr lang="en-US" altLang="en-US" sz="1400" i="1">
                                <a:latin typeface="Cambria Math" panose="02040503050406030204" pitchFamily="18" charset="0"/>
                              </a:rPr>
                              <m:t>, </m:t>
                            </m:r>
                            <m:r>
                              <a:rPr lang="en-US" altLang="en-US" sz="1400" i="1">
                                <a:latin typeface="Cambria Math" panose="02040503050406030204" pitchFamily="18" charset="0"/>
                              </a:rPr>
                              <m:t>𝒄𝒆𝒊𝒍</m:t>
                            </m:r>
                            <m:r>
                              <a:rPr lang="en-US" altLang="en-US" sz="1400" i="1">
                                <a:latin typeface="Cambria Math" panose="02040503050406030204" pitchFamily="18" charset="0"/>
                              </a:rPr>
                              <m:t> </m:t>
                            </m:r>
                            <m:d>
                              <m:dPr>
                                <m:ctrlPr>
                                  <a:rPr lang="en-US" altLang="en-US" sz="1400" i="1">
                                    <a:latin typeface="Cambria Math" panose="02040503050406030204" pitchFamily="18" charset="0"/>
                                  </a:rPr>
                                </m:ctrlPr>
                              </m:dPr>
                              <m:e>
                                <m:f>
                                  <m:fPr>
                                    <m:ctrlPr>
                                      <a:rPr lang="en-US" altLang="en-US" sz="1400" i="1">
                                        <a:latin typeface="Cambria Math" panose="02040503050406030204" pitchFamily="18" charset="0"/>
                                      </a:rPr>
                                    </m:ctrlPr>
                                  </m:fPr>
                                  <m:num>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𝑳</m:t>
                                        </m:r>
                                      </m:e>
                                      <m:sub>
                                        <m:r>
                                          <a:rPr lang="en-US" altLang="en-US" sz="1400" i="1">
                                            <a:latin typeface="Cambria Math" panose="02040503050406030204" pitchFamily="18" charset="0"/>
                                          </a:rPr>
                                          <m:t>𝑳𝑫𝑷𝑪</m:t>
                                        </m:r>
                                      </m:sub>
                                    </m:sSub>
                                    <m:r>
                                      <a:rPr lang="en-US" altLang="en-US" sz="1400" i="1">
                                        <a:latin typeface="Cambria Math" panose="02040503050406030204" pitchFamily="18" charset="0"/>
                                      </a:rPr>
                                      <m:t>∗</m:t>
                                    </m:r>
                                    <m:r>
                                      <a:rPr lang="en-US" altLang="en-US" sz="1400" i="1">
                                        <a:latin typeface="Cambria Math" panose="02040503050406030204" pitchFamily="18" charset="0"/>
                                      </a:rPr>
                                      <m:t>𝑹</m:t>
                                    </m:r>
                                    <m:r>
                                      <a:rPr lang="en-US" altLang="en-US" sz="1400" i="1">
                                        <a:latin typeface="Cambria Math" panose="02040503050406030204" pitchFamily="18" charset="0"/>
                                      </a:rPr>
                                      <m:t>− </m:t>
                                    </m:r>
                                    <m:f>
                                      <m:fPr>
                                        <m:ctrlPr>
                                          <a:rPr lang="en-US" altLang="en-US" sz="1400" i="1">
                                            <a:latin typeface="Cambria Math" panose="02040503050406030204" pitchFamily="18" charset="0"/>
                                          </a:rPr>
                                        </m:ctrlPr>
                                      </m:fPr>
                                      <m:num>
                                        <m:r>
                                          <a:rPr lang="en-US" altLang="en-US" sz="1400" i="1">
                                            <a:latin typeface="Cambria Math" panose="02040503050406030204" pitchFamily="18" charset="0"/>
                                          </a:rPr>
                                          <m:t>𝑵</m:t>
                                        </m:r>
                                        <m:r>
                                          <m:rPr>
                                            <m:lit/>
                                          </m:rPr>
                                          <a:rPr lang="en-US" altLang="en-US" sz="1400" i="1">
                                            <a:latin typeface="Cambria Math" panose="02040503050406030204" pitchFamily="18" charset="0"/>
                                          </a:rPr>
                                          <m:t>_</m:t>
                                        </m:r>
                                        <m:r>
                                          <a:rPr lang="en-US" altLang="en-US" sz="1400" i="1">
                                            <a:latin typeface="Cambria Math" panose="02040503050406030204" pitchFamily="18" charset="0"/>
                                          </a:rPr>
                                          <m:t>𝑴𝑻𝑷𝑻</m:t>
                                        </m:r>
                                        <m:r>
                                          <a:rPr lang="en-US" altLang="en-US" sz="1400" i="1">
                                            <a:latin typeface="Cambria Math" panose="02040503050406030204" pitchFamily="18" charset="0"/>
                                          </a:rPr>
                                          <m:t>𝟏</m:t>
                                        </m:r>
                                      </m:num>
                                      <m:den>
                                        <m:d>
                                          <m:dPr>
                                            <m:ctrlPr>
                                              <a:rPr lang="en-US" altLang="en-US" sz="1400" i="1">
                                                <a:latin typeface="Cambria Math" panose="02040503050406030204" pitchFamily="18" charset="0"/>
                                              </a:rPr>
                                            </m:ctrlPr>
                                          </m:dPr>
                                          <m:e>
                                            <m:r>
                                              <a:rPr lang="en-US" altLang="en-US" sz="1400" i="1">
                                                <a:latin typeface="Cambria Math" panose="02040503050406030204" pitchFamily="18" charset="0"/>
                                              </a:rPr>
                                              <m:t>𝟏</m:t>
                                            </m:r>
                                            <m:r>
                                              <a:rPr lang="en-US" altLang="en-US" sz="1400" i="1">
                                                <a:latin typeface="Cambria Math" panose="02040503050406030204" pitchFamily="18" charset="0"/>
                                              </a:rPr>
                                              <m:t>−</m:t>
                                            </m:r>
                                            <m:f>
                                              <m:fPr>
                                                <m:ctrlPr>
                                                  <a:rPr lang="en-US" altLang="en-US" sz="1400" i="1">
                                                    <a:latin typeface="Cambria Math" panose="02040503050406030204" pitchFamily="18" charset="0"/>
                                                  </a:rPr>
                                                </m:ctrlPr>
                                              </m:fPr>
                                              <m:num>
                                                <m:r>
                                                  <a:rPr lang="en-US" altLang="en-US" sz="1400" i="1">
                                                    <a:latin typeface="Cambria Math" panose="02040503050406030204" pitchFamily="18" charset="0"/>
                                                  </a:rPr>
                                                  <m:t>𝟏</m:t>
                                                </m:r>
                                              </m:num>
                                              <m:den>
                                                <m:r>
                                                  <a:rPr lang="en-US" altLang="en-US" sz="1400" i="1">
                                                    <a:latin typeface="Cambria Math" panose="02040503050406030204" pitchFamily="18" charset="0"/>
                                                  </a:rPr>
                                                  <m:t>𝑵</m:t>
                                                </m:r>
                                                <m:r>
                                                  <a:rPr lang="en-US" altLang="en-US" sz="1400" i="1" baseline="-25000">
                                                    <a:latin typeface="Cambria Math" panose="02040503050406030204" pitchFamily="18" charset="0"/>
                                                  </a:rPr>
                                                  <m:t>𝒄𝒘</m:t>
                                                </m:r>
                                              </m:den>
                                            </m:f>
                                          </m:e>
                                        </m:d>
                                      </m:den>
                                    </m:f>
                                    <m:r>
                                      <a:rPr lang="en-US" altLang="en-US" sz="1400" i="1">
                                        <a:latin typeface="Cambria Math" panose="02040503050406030204" pitchFamily="18" charset="0"/>
                                      </a:rPr>
                                      <m:t>−</m:t>
                                    </m:r>
                                    <m:r>
                                      <a:rPr lang="en-US" altLang="en-US" sz="1400" i="1">
                                        <a:latin typeface="Cambria Math" panose="02040503050406030204" pitchFamily="18" charset="0"/>
                                      </a:rPr>
                                      <m:t>𝑵</m:t>
                                    </m:r>
                                    <m:r>
                                      <m:rPr>
                                        <m:lit/>
                                      </m:rPr>
                                      <a:rPr lang="en-US" altLang="en-US" sz="1400" i="1">
                                        <a:latin typeface="Cambria Math" panose="02040503050406030204" pitchFamily="18" charset="0"/>
                                      </a:rPr>
                                      <m:t>_</m:t>
                                    </m:r>
                                    <m:r>
                                      <a:rPr lang="en-US" altLang="en-US" sz="1400" i="1">
                                        <a:latin typeface="Cambria Math" panose="02040503050406030204" pitchFamily="18" charset="0"/>
                                      </a:rPr>
                                      <m:t>𝑴𝑻𝑷𝑻</m:t>
                                    </m:r>
                                    <m:r>
                                      <a:rPr lang="en-US" altLang="en-US" sz="1400" b="0" i="1" smtClean="0">
                                        <a:latin typeface="Cambria Math" panose="02040503050406030204" pitchFamily="18" charset="0"/>
                                      </a:rPr>
                                      <m:t>3</m:t>
                                    </m:r>
                                    <m:r>
                                      <a:rPr lang="en-US" altLang="en-US" sz="1400" i="1">
                                        <a:latin typeface="Cambria Math" panose="02040503050406030204" pitchFamily="18" charset="0"/>
                                      </a:rPr>
                                      <m:t>−</m:t>
                                    </m:r>
                                    <m:r>
                                      <a:rPr lang="en-US" altLang="en-US" sz="1400" i="1">
                                        <a:latin typeface="Cambria Math" panose="02040503050406030204" pitchFamily="18" charset="0"/>
                                      </a:rPr>
                                      <m:t>𝑵</m:t>
                                    </m:r>
                                    <m:r>
                                      <m:rPr>
                                        <m:lit/>
                                      </m:rPr>
                                      <a:rPr lang="en-US" altLang="en-US" sz="1400" i="1">
                                        <a:latin typeface="Cambria Math" panose="02040503050406030204" pitchFamily="18" charset="0"/>
                                      </a:rPr>
                                      <m:t>_</m:t>
                                    </m:r>
                                    <m:r>
                                      <a:rPr lang="en-US" altLang="en-US" sz="1400" i="1">
                                        <a:latin typeface="Cambria Math" panose="02040503050406030204" pitchFamily="18" charset="0"/>
                                      </a:rPr>
                                      <m:t>𝑴𝑻𝑷𝑻</m:t>
                                    </m:r>
                                    <m:r>
                                      <a:rPr lang="en-US" altLang="en-US" sz="1400" b="0" i="1" smtClean="0">
                                        <a:latin typeface="Cambria Math" panose="02040503050406030204" pitchFamily="18" charset="0"/>
                                      </a:rPr>
                                      <m:t>2</m:t>
                                    </m:r>
                                  </m:num>
                                  <m:den>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𝑵</m:t>
                                        </m:r>
                                      </m:e>
                                      <m:sub>
                                        <m:r>
                                          <a:rPr lang="en-US" altLang="en-US" sz="1400" i="1">
                                            <a:latin typeface="Cambria Math" panose="02040503050406030204" pitchFamily="18" charset="0"/>
                                          </a:rPr>
                                          <m:t>𝑫𝑩𝑷𝑺</m:t>
                                        </m:r>
                                      </m:sub>
                                    </m:sSub>
                                    <m:r>
                                      <a:rPr lang="en-US" altLang="en-US" sz="1400" i="1">
                                        <a:latin typeface="Cambria Math" panose="02040503050406030204" pitchFamily="18" charset="0"/>
                                      </a:rPr>
                                      <m:t>∗(</m:t>
                                    </m:r>
                                    <m:r>
                                      <a:rPr lang="en-US" altLang="en-US" sz="1400" i="1">
                                        <a:latin typeface="Cambria Math" panose="02040503050406030204" pitchFamily="18" charset="0"/>
                                      </a:rPr>
                                      <m:t>𝑺𝑻𝑩</m:t>
                                    </m:r>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𝑪</m:t>
                                        </m:r>
                                      </m:e>
                                      <m:sub>
                                        <m:r>
                                          <a:rPr lang="en-US" altLang="en-US" sz="1400" i="1">
                                            <a:latin typeface="Cambria Math" panose="02040503050406030204" pitchFamily="18" charset="0"/>
                                          </a:rPr>
                                          <m:t>𝒐𝒏</m:t>
                                        </m:r>
                                      </m:sub>
                                    </m:sSub>
                                    <m:r>
                                      <a:rPr lang="en-US" altLang="en-US" sz="1400" i="1">
                                        <a:latin typeface="Cambria Math" panose="02040503050406030204" pitchFamily="18" charset="0"/>
                                      </a:rPr>
                                      <m:t>+</m:t>
                                    </m:r>
                                    <m:r>
                                      <a:rPr lang="en-US" altLang="en-US" sz="1400" i="1">
                                        <a:latin typeface="Cambria Math" panose="02040503050406030204" pitchFamily="18" charset="0"/>
                                      </a:rPr>
                                      <m:t>𝟏</m:t>
                                    </m:r>
                                    <m:r>
                                      <a:rPr lang="en-US" altLang="en-US" sz="1400" i="1">
                                        <a:latin typeface="Cambria Math" panose="02040503050406030204" pitchFamily="18" charset="0"/>
                                      </a:rPr>
                                      <m:t>)</m:t>
                                    </m:r>
                                  </m:den>
                                </m:f>
                              </m:e>
                            </m:d>
                            <m:r>
                              <a:rPr lang="en-US" altLang="en-US" sz="1400" i="1">
                                <a:latin typeface="Cambria Math" panose="02040503050406030204" pitchFamily="18" charset="0"/>
                              </a:rPr>
                              <m:t>∗</m:t>
                            </m:r>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𝑵</m:t>
                                </m:r>
                              </m:e>
                              <m:sub>
                                <m:r>
                                  <a:rPr lang="en-US" altLang="en-US" sz="1400" i="1">
                                    <a:latin typeface="Cambria Math" panose="02040503050406030204" pitchFamily="18" charset="0"/>
                                  </a:rPr>
                                  <m:t>𝑫𝑩𝑷𝑺</m:t>
                                </m:r>
                              </m:sub>
                            </m:sSub>
                            <m:r>
                              <a:rPr lang="en-US" altLang="en-US" sz="1400" i="1">
                                <a:latin typeface="Cambria Math" panose="02040503050406030204" pitchFamily="18" charset="0"/>
                              </a:rPr>
                              <m:t>∗(</m:t>
                            </m:r>
                            <m:r>
                              <a:rPr lang="en-US" altLang="en-US" sz="1400" i="1">
                                <a:latin typeface="Cambria Math" panose="02040503050406030204" pitchFamily="18" charset="0"/>
                              </a:rPr>
                              <m:t>𝑺𝑻𝑩</m:t>
                            </m:r>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𝑪</m:t>
                                </m:r>
                              </m:e>
                              <m:sub>
                                <m:r>
                                  <a:rPr lang="en-US" altLang="en-US" sz="1400" i="1">
                                    <a:latin typeface="Cambria Math" panose="02040503050406030204" pitchFamily="18" charset="0"/>
                                  </a:rPr>
                                  <m:t>𝒐𝒏</m:t>
                                </m:r>
                              </m:sub>
                            </m:sSub>
                            <m:r>
                              <a:rPr lang="en-US" altLang="en-US" sz="1400" i="1">
                                <a:latin typeface="Cambria Math" panose="02040503050406030204" pitchFamily="18" charset="0"/>
                              </a:rPr>
                              <m:t>+</m:t>
                            </m:r>
                            <m:r>
                              <a:rPr lang="en-US" altLang="en-US" sz="1400" i="1">
                                <a:latin typeface="Cambria Math" panose="02040503050406030204" pitchFamily="18" charset="0"/>
                              </a:rPr>
                              <m:t>𝟏</m:t>
                            </m:r>
                            <m:r>
                              <a:rPr lang="en-US" altLang="en-US" sz="1400" i="1">
                                <a:latin typeface="Cambria Math" panose="02040503050406030204" pitchFamily="18" charset="0"/>
                              </a:rPr>
                              <m:t>)</m:t>
                            </m:r>
                          </m:e>
                        </m:d>
                      </m:e>
                    </m:func>
                  </m:oMath>
                </a14:m>
                <a:endParaRPr lang="en-US" altLang="en-US" sz="1200" i="1" dirty="0">
                  <a:latin typeface="Cambria Math" panose="020405030504060302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81000" y="1597024"/>
                <a:ext cx="7770813" cy="4113213"/>
              </a:xfrm>
              <a:blipFill rotWithShape="0">
                <a:blip r:embed="rId2"/>
                <a:stretch>
                  <a:fillRect l="-1099" t="-148" r="-10911"/>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Tree>
    <p:extLst>
      <p:ext uri="{BB962C8B-B14F-4D97-AF65-F5344CB8AC3E}">
        <p14:creationId xmlns:p14="http://schemas.microsoft.com/office/powerpoint/2010/main" val="3659400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228599"/>
          </a:xfrm>
        </p:spPr>
        <p:txBody>
          <a:bodyPr/>
          <a:lstStyle/>
          <a:p>
            <a:r>
              <a:rPr lang="en-US" sz="2800" b="0" dirty="0" smtClean="0"/>
              <a:t>CIDs</a:t>
            </a:r>
            <a:r>
              <a:rPr lang="en-US" sz="2800" dirty="0" smtClean="0"/>
              <a:t> on TF MAC Padding (1)</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10" name="Footer Placeholder 4"/>
          <p:cNvSpPr>
            <a:spLocks noGrp="1"/>
          </p:cNvSpPr>
          <p:nvPr>
            <p:ph type="ftr" idx="13"/>
          </p:nvPr>
        </p:nvSpPr>
        <p:spPr>
          <a:xfrm>
            <a:off x="5508229" y="6475413"/>
            <a:ext cx="3041644" cy="180975"/>
          </a:xfrm>
        </p:spPr>
        <p:txBody>
          <a:bodyPr/>
          <a:lstStyle/>
          <a:p>
            <a:r>
              <a:rPr lang="en-GB" dirty="0"/>
              <a:t>Hongyuan Zhang, Marvell, et al</a:t>
            </a:r>
          </a:p>
          <a:p>
            <a:endParaRPr lang="en-GB" dirty="0"/>
          </a:p>
        </p:txBody>
      </p:sp>
      <p:sp>
        <p:nvSpPr>
          <p:cNvPr id="11"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5E33C2D9-AF42-455F-8F0E-0A69E803E255}" type="datetime1">
              <a:rPr lang="en-US" smtClean="0"/>
              <a:t>11/8/2018</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566208155"/>
              </p:ext>
            </p:extLst>
          </p:nvPr>
        </p:nvGraphicFramePr>
        <p:xfrm>
          <a:off x="265906" y="1165664"/>
          <a:ext cx="8610600" cy="5309749"/>
        </p:xfrm>
        <a:graphic>
          <a:graphicData uri="http://schemas.openxmlformats.org/drawingml/2006/table">
            <a:tbl>
              <a:tblPr firstRow="1" firstCol="1" bandRow="1">
                <a:tableStyleId>{5C22544A-7EE6-4342-B048-85BDC9FD1C3A}</a:tableStyleId>
              </a:tblPr>
              <a:tblGrid>
                <a:gridCol w="648310"/>
                <a:gridCol w="876484"/>
                <a:gridCol w="761206"/>
                <a:gridCol w="533400"/>
                <a:gridCol w="4267994"/>
                <a:gridCol w="1523206"/>
              </a:tblGrid>
              <a:tr h="5309749">
                <a:tc>
                  <a:txBody>
                    <a:bodyPr/>
                    <a:lstStyle/>
                    <a:p>
                      <a:pPr marL="0" marR="0" algn="r">
                        <a:lnSpc>
                          <a:spcPct val="107000"/>
                        </a:lnSpc>
                        <a:spcBef>
                          <a:spcPts val="0"/>
                        </a:spcBef>
                        <a:spcAft>
                          <a:spcPts val="0"/>
                        </a:spcAft>
                      </a:pPr>
                      <a:r>
                        <a:rPr lang="en-US" sz="1400" b="0" dirty="0">
                          <a:solidFill>
                            <a:schemeClr val="tx1"/>
                          </a:solidFill>
                          <a:effectLst/>
                        </a:rPr>
                        <a:t>15662</a:t>
                      </a:r>
                      <a:endParaRPr lang="en-US"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200" b="0" dirty="0">
                          <a:solidFill>
                            <a:schemeClr val="tx1"/>
                          </a:solidFill>
                          <a:effectLst/>
                        </a:rPr>
                        <a:t>Hongyuan Zhang</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200" b="0" dirty="0">
                          <a:solidFill>
                            <a:schemeClr val="tx1"/>
                          </a:solidFill>
                          <a:effectLst/>
                        </a:rPr>
                        <a:t>27.5.3.2.2</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gn="r">
                        <a:lnSpc>
                          <a:spcPct val="107000"/>
                        </a:lnSpc>
                        <a:spcBef>
                          <a:spcPts val="0"/>
                        </a:spcBef>
                        <a:spcAft>
                          <a:spcPts val="0"/>
                        </a:spcAft>
                      </a:pPr>
                      <a:r>
                        <a:rPr lang="en-US" sz="1200" b="0" dirty="0">
                          <a:solidFill>
                            <a:schemeClr val="tx1"/>
                          </a:solidFill>
                          <a:effectLst/>
                        </a:rPr>
                        <a:t>282.22</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200" b="0" dirty="0">
                          <a:solidFill>
                            <a:schemeClr val="tx1"/>
                          </a:solidFill>
                          <a:effectLst/>
                        </a:rPr>
                        <a:t>"An AP transmitting a PPDU that contains a Trigger frame or frame containing a TRS Control subfield shall ensure that the duration of the PPDU that follows BSYM is greater than or equal </a:t>
                      </a:r>
                      <a:r>
                        <a:rPr lang="en-US" sz="1200" b="0" dirty="0" err="1">
                          <a:solidFill>
                            <a:schemeClr val="tx1"/>
                          </a:solidFill>
                          <a:effectLst/>
                        </a:rPr>
                        <a:t>MinTrigProcTime</a:t>
                      </a:r>
                      <a:r>
                        <a:rPr lang="en-US" sz="1200" b="0" dirty="0">
                          <a:solidFill>
                            <a:schemeClr val="tx1"/>
                          </a:solidFill>
                          <a:effectLst/>
                        </a:rPr>
                        <a:t> indicated by the soliciting non-AP STA (see Table 9-262z (Subfields of the HE MAC Capabilities Information field)).</a:t>
                      </a:r>
                      <a:br>
                        <a:rPr lang="en-US" sz="1200" b="0" dirty="0">
                          <a:solidFill>
                            <a:schemeClr val="tx1"/>
                          </a:solidFill>
                          <a:effectLst/>
                        </a:rPr>
                      </a:br>
                      <a:r>
                        <a:rPr lang="en-US" sz="1200" b="0" dirty="0">
                          <a:solidFill>
                            <a:schemeClr val="tx1"/>
                          </a:solidFill>
                          <a:effectLst/>
                        </a:rPr>
                        <a:t>BSYM is the OFDM symbol of the PPDU that contains either the last bit of SCH when BCC is used to encode the PSDU or the last coded bit of the LDPC </a:t>
                      </a:r>
                      <a:r>
                        <a:rPr lang="en-US" sz="1200" b="0" dirty="0" err="1">
                          <a:solidFill>
                            <a:schemeClr val="tx1"/>
                          </a:solidFill>
                          <a:effectLst/>
                        </a:rPr>
                        <a:t>codeword</a:t>
                      </a:r>
                      <a:r>
                        <a:rPr lang="en-US" sz="1200" b="0" dirty="0">
                          <a:solidFill>
                            <a:schemeClr val="tx1"/>
                          </a:solidFill>
                          <a:effectLst/>
                        </a:rPr>
                        <a:t> that encodes the last bit of SCH when LDPC is used to encode the PSDU," This sentence may have issues mathematically from PHY </a:t>
                      </a:r>
                      <a:r>
                        <a:rPr lang="en-US" sz="1200" b="0" dirty="0" err="1">
                          <a:solidFill>
                            <a:schemeClr val="tx1"/>
                          </a:solidFill>
                          <a:effectLst/>
                        </a:rPr>
                        <a:t>perspecitve</a:t>
                      </a:r>
                      <a:r>
                        <a:rPr lang="en-US" sz="1200" b="0" dirty="0">
                          <a:solidFill>
                            <a:schemeClr val="tx1"/>
                          </a:solidFill>
                          <a:effectLst/>
                        </a:rPr>
                        <a:t>. The description implies that the amount of MAC padding for trigger frame should be equivalent to the duration as defined in </a:t>
                      </a:r>
                      <a:r>
                        <a:rPr lang="en-US" sz="1200" b="0" dirty="0" err="1">
                          <a:solidFill>
                            <a:schemeClr val="tx1"/>
                          </a:solidFill>
                          <a:effectLst/>
                        </a:rPr>
                        <a:t>MinTRigProcTime</a:t>
                      </a:r>
                      <a:r>
                        <a:rPr lang="en-US" sz="1200" b="0" dirty="0">
                          <a:solidFill>
                            <a:schemeClr val="tx1"/>
                          </a:solidFill>
                          <a:effectLst/>
                        </a:rPr>
                        <a:t> AFTER the BSYM symbol boundary--meaning that MAC needs to find BSYM first. However this is contradictory to the math description of the number of octets in the MAC padding field as indicated by equations (9-0b) and (9-0c). We need to either (1) Adjust the text here to match the equations (9-0b) and (9-0c); or (2) Change the equations to reflect the text here. However, option(2) seems extremely difficult mathematically and too late for implementation, especially for the case of LDPC. This is because: First, it is awkward for MAC to compute the OFDM symbol boundary before even fully figuring out all the MAC fields; secondly and more importantly, the LDPC </a:t>
                      </a:r>
                      <a:r>
                        <a:rPr lang="en-US" sz="1200" b="0" dirty="0" err="1">
                          <a:solidFill>
                            <a:schemeClr val="tx1"/>
                          </a:solidFill>
                          <a:effectLst/>
                        </a:rPr>
                        <a:t>codeword</a:t>
                      </a:r>
                      <a:r>
                        <a:rPr lang="en-US" sz="1200" b="0" dirty="0">
                          <a:solidFill>
                            <a:schemeClr val="tx1"/>
                          </a:solidFill>
                          <a:effectLst/>
                        </a:rPr>
                        <a:t> length, extra symbol insertion, and other parameters are a function of the total number of data bits (see 19.3.11.7.5), while MAC padding field is part of the data bits to be encoded, so this ends up to a chicken and egg situation, and might be too late to address.</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200" b="0" dirty="0">
                          <a:solidFill>
                            <a:schemeClr val="tx1"/>
                          </a:solidFill>
                          <a:effectLst/>
                        </a:rPr>
                        <a:t>Revise the text to reflect the equations in (9-0b) and (9-0c), i.e. Option(1) in the comment.</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r>
            </a:tbl>
          </a:graphicData>
        </a:graphic>
      </p:graphicFrame>
    </p:spTree>
    <p:extLst>
      <p:ext uri="{BB962C8B-B14F-4D97-AF65-F5344CB8AC3E}">
        <p14:creationId xmlns:p14="http://schemas.microsoft.com/office/powerpoint/2010/main" val="910793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228599"/>
          </a:xfrm>
        </p:spPr>
        <p:txBody>
          <a:bodyPr/>
          <a:lstStyle/>
          <a:p>
            <a:r>
              <a:rPr lang="en-US" sz="2800" dirty="0" smtClean="0"/>
              <a:t>CIDs on TF MAC Padding (2)</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10" name="Footer Placeholder 4"/>
          <p:cNvSpPr>
            <a:spLocks noGrp="1"/>
          </p:cNvSpPr>
          <p:nvPr>
            <p:ph type="ftr" idx="13"/>
          </p:nvPr>
        </p:nvSpPr>
        <p:spPr>
          <a:xfrm>
            <a:off x="5508229" y="6475413"/>
            <a:ext cx="3041644" cy="180975"/>
          </a:xfrm>
        </p:spPr>
        <p:txBody>
          <a:bodyPr/>
          <a:lstStyle/>
          <a:p>
            <a:r>
              <a:rPr lang="en-GB" dirty="0"/>
              <a:t>Hongyuan Zhang, Marvell, et al</a:t>
            </a:r>
          </a:p>
          <a:p>
            <a:endParaRPr lang="en-GB" dirty="0"/>
          </a:p>
        </p:txBody>
      </p:sp>
      <p:sp>
        <p:nvSpPr>
          <p:cNvPr id="11"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5E33C2D9-AF42-455F-8F0E-0A69E803E255}" type="datetime1">
              <a:rPr lang="en-US" smtClean="0"/>
              <a:t>11/8/2018</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847493376"/>
              </p:ext>
            </p:extLst>
          </p:nvPr>
        </p:nvGraphicFramePr>
        <p:xfrm>
          <a:off x="265906" y="1143001"/>
          <a:ext cx="8610600" cy="5206366"/>
        </p:xfrm>
        <a:graphic>
          <a:graphicData uri="http://schemas.openxmlformats.org/drawingml/2006/table">
            <a:tbl>
              <a:tblPr firstRow="1" firstCol="1" bandRow="1">
                <a:tableStyleId>{5C22544A-7EE6-4342-B048-85BDC9FD1C3A}</a:tableStyleId>
              </a:tblPr>
              <a:tblGrid>
                <a:gridCol w="648310"/>
                <a:gridCol w="876484"/>
                <a:gridCol w="876300"/>
                <a:gridCol w="685800"/>
                <a:gridCol w="2743200"/>
                <a:gridCol w="2780506"/>
              </a:tblGrid>
              <a:tr h="2209801">
                <a:tc>
                  <a:txBody>
                    <a:bodyPr/>
                    <a:lstStyle/>
                    <a:p>
                      <a:pPr marL="0" marR="0" algn="r">
                        <a:lnSpc>
                          <a:spcPct val="107000"/>
                        </a:lnSpc>
                        <a:spcBef>
                          <a:spcPts val="0"/>
                        </a:spcBef>
                        <a:spcAft>
                          <a:spcPts val="0"/>
                        </a:spcAft>
                      </a:pPr>
                      <a:r>
                        <a:rPr lang="en-US" sz="1400" b="0" dirty="0" smtClean="0">
                          <a:solidFill>
                            <a:schemeClr val="tx1"/>
                          </a:solidFill>
                          <a:effectLst/>
                          <a:latin typeface="+mn-lt"/>
                          <a:ea typeface="SimSun" panose="02010600030101010101" pitchFamily="2" charset="-122"/>
                          <a:cs typeface="Times New Roman" panose="02020603050405020304" pitchFamily="18" charset="0"/>
                        </a:rPr>
                        <a:t>16983</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400" b="0" dirty="0" smtClean="0">
                          <a:solidFill>
                            <a:schemeClr val="tx1"/>
                          </a:solidFill>
                          <a:effectLst/>
                          <a:latin typeface="+mn-lt"/>
                        </a:rPr>
                        <a:t>Xiaogang Chen</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400" b="0" dirty="0" smtClean="0">
                          <a:solidFill>
                            <a:schemeClr val="tx1"/>
                          </a:solidFill>
                          <a:effectLst/>
                          <a:latin typeface="+mn-lt"/>
                        </a:rPr>
                        <a:t>9.3.1.23</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gn="r">
                        <a:lnSpc>
                          <a:spcPct val="107000"/>
                        </a:lnSpc>
                        <a:spcBef>
                          <a:spcPts val="0"/>
                        </a:spcBef>
                        <a:spcAft>
                          <a:spcPts val="0"/>
                        </a:spcAft>
                      </a:pPr>
                      <a:r>
                        <a:rPr lang="en-US" sz="1400" b="0" dirty="0" smtClean="0">
                          <a:solidFill>
                            <a:schemeClr val="tx1"/>
                          </a:solidFill>
                          <a:effectLst/>
                          <a:latin typeface="+mn-lt"/>
                        </a:rPr>
                        <a:t>104.15</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algn="l" fontAlgn="t"/>
                      <a:r>
                        <a:rPr lang="en-US" sz="1400" b="0" i="0" u="none" strike="noStrike" dirty="0" err="1">
                          <a:solidFill>
                            <a:schemeClr val="tx1"/>
                          </a:solidFill>
                          <a:effectLst/>
                          <a:latin typeface="+mn-lt"/>
                        </a:rPr>
                        <a:t>eq</a:t>
                      </a:r>
                      <a:r>
                        <a:rPr lang="en-US" sz="1400" b="0" i="0" u="none" strike="noStrike" dirty="0">
                          <a:solidFill>
                            <a:schemeClr val="tx1"/>
                          </a:solidFill>
                          <a:effectLst/>
                          <a:latin typeface="+mn-lt"/>
                        </a:rPr>
                        <a:t> 9-0b and </a:t>
                      </a:r>
                      <a:r>
                        <a:rPr lang="en-US" sz="1400" b="0" i="0" u="none" strike="noStrike" dirty="0" err="1">
                          <a:solidFill>
                            <a:schemeClr val="tx1"/>
                          </a:solidFill>
                          <a:effectLst/>
                          <a:latin typeface="+mn-lt"/>
                        </a:rPr>
                        <a:t>eq</a:t>
                      </a:r>
                      <a:r>
                        <a:rPr lang="en-US" sz="1400" b="0" i="0" u="none" strike="noStrike" dirty="0">
                          <a:solidFill>
                            <a:schemeClr val="tx1"/>
                          </a:solidFill>
                          <a:effectLst/>
                          <a:latin typeface="+mn-lt"/>
                        </a:rPr>
                        <a:t> 9-0c don't consider LDPC coding in which one CW </a:t>
                      </a:r>
                      <a:r>
                        <a:rPr lang="en-US" sz="1400" b="0" i="0" u="none" strike="noStrike" dirty="0" smtClean="0">
                          <a:solidFill>
                            <a:schemeClr val="tx1"/>
                          </a:solidFill>
                          <a:effectLst/>
                          <a:latin typeface="+mn-lt"/>
                        </a:rPr>
                        <a:t>could include </a:t>
                      </a:r>
                      <a:r>
                        <a:rPr lang="en-US" sz="1400" b="0" i="0" u="none" strike="noStrike" dirty="0">
                          <a:solidFill>
                            <a:schemeClr val="tx1"/>
                          </a:solidFill>
                          <a:effectLst/>
                          <a:latin typeface="+mn-lt"/>
                        </a:rPr>
                        <a:t>both user info field and padding field. such that the padding </a:t>
                      </a:r>
                      <a:r>
                        <a:rPr lang="en-US" sz="1400" b="0" i="0" u="none" strike="noStrike" dirty="0" smtClean="0">
                          <a:solidFill>
                            <a:schemeClr val="tx1"/>
                          </a:solidFill>
                          <a:effectLst/>
                          <a:latin typeface="+mn-lt"/>
                        </a:rPr>
                        <a:t>bits cannot </a:t>
                      </a:r>
                      <a:r>
                        <a:rPr lang="en-US" sz="1400" b="0" i="0" u="none" strike="noStrike" dirty="0">
                          <a:solidFill>
                            <a:schemeClr val="tx1"/>
                          </a:solidFill>
                          <a:effectLst/>
                          <a:latin typeface="+mn-lt"/>
                        </a:rPr>
                        <a:t>gain processing time to process the trigger frame.</a:t>
                      </a:r>
                    </a:p>
                  </a:txBody>
                  <a:tcPr marL="9525" marR="9525" marT="9525" marB="0">
                    <a:solidFill>
                      <a:schemeClr val="bg1"/>
                    </a:solidFill>
                  </a:tcPr>
                </a:tc>
                <a:tc>
                  <a:txBody>
                    <a:bodyPr/>
                    <a:lstStyle/>
                    <a:p>
                      <a:pPr algn="l" fontAlgn="t"/>
                      <a:r>
                        <a:rPr lang="en-US" sz="1400" b="0" i="0" u="none" strike="noStrike" dirty="0">
                          <a:solidFill>
                            <a:schemeClr val="tx1"/>
                          </a:solidFill>
                          <a:effectLst/>
                          <a:latin typeface="+mn-lt"/>
                        </a:rPr>
                        <a:t>Since the number of padding bits depends on MCS, and it's case by case regarding if</a:t>
                      </a:r>
                      <a:br>
                        <a:rPr lang="en-US" sz="1400" b="0" i="0" u="none" strike="noStrike" dirty="0">
                          <a:solidFill>
                            <a:schemeClr val="tx1"/>
                          </a:solidFill>
                          <a:effectLst/>
                          <a:latin typeface="+mn-lt"/>
                        </a:rPr>
                      </a:br>
                      <a:r>
                        <a:rPr lang="en-US" sz="1400" b="0" i="0" u="none" strike="noStrike" dirty="0">
                          <a:solidFill>
                            <a:schemeClr val="tx1"/>
                          </a:solidFill>
                          <a:effectLst/>
                          <a:latin typeface="+mn-lt"/>
                        </a:rPr>
                        <a:t>user info field and padding field belong to the same LDPC CW or not, it's better to</a:t>
                      </a:r>
                      <a:br>
                        <a:rPr lang="en-US" sz="1400" b="0" i="0" u="none" strike="noStrike" dirty="0">
                          <a:solidFill>
                            <a:schemeClr val="tx1"/>
                          </a:solidFill>
                          <a:effectLst/>
                          <a:latin typeface="+mn-lt"/>
                        </a:rPr>
                      </a:br>
                      <a:r>
                        <a:rPr lang="en-US" sz="1400" b="0" i="0" u="none" strike="noStrike" dirty="0">
                          <a:solidFill>
                            <a:schemeClr val="tx1"/>
                          </a:solidFill>
                          <a:effectLst/>
                          <a:latin typeface="+mn-lt"/>
                        </a:rPr>
                        <a:t>remove the equations and leave the padding bits to implementation.</a:t>
                      </a:r>
                    </a:p>
                  </a:txBody>
                  <a:tcPr marL="9525" marR="9525" marT="9525" marB="0">
                    <a:solidFill>
                      <a:schemeClr val="bg1"/>
                    </a:solidFill>
                  </a:tcPr>
                </a:tc>
              </a:tr>
              <a:tr h="2187136">
                <a:tc>
                  <a:txBody>
                    <a:bodyPr/>
                    <a:lstStyle/>
                    <a:p>
                      <a:pPr marL="0" marR="0" algn="r">
                        <a:lnSpc>
                          <a:spcPct val="107000"/>
                        </a:lnSpc>
                        <a:spcBef>
                          <a:spcPts val="0"/>
                        </a:spcBef>
                        <a:spcAft>
                          <a:spcPts val="0"/>
                        </a:spcAft>
                      </a:pPr>
                      <a:r>
                        <a:rPr lang="en-US" sz="1400" b="0" dirty="0" smtClean="0">
                          <a:solidFill>
                            <a:schemeClr val="tx1"/>
                          </a:solidFill>
                          <a:effectLst/>
                          <a:latin typeface="+mn-lt"/>
                          <a:ea typeface="SimSun" panose="02010600030101010101" pitchFamily="2" charset="-122"/>
                          <a:cs typeface="Times New Roman" panose="02020603050405020304" pitchFamily="18" charset="0"/>
                        </a:rPr>
                        <a:t>16984</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400" b="0" dirty="0" smtClean="0">
                          <a:solidFill>
                            <a:schemeClr val="tx1"/>
                          </a:solidFill>
                          <a:effectLst/>
                          <a:latin typeface="+mn-lt"/>
                          <a:ea typeface="SimSun" panose="02010600030101010101" pitchFamily="2" charset="-122"/>
                          <a:cs typeface="Times New Roman" panose="02020603050405020304" pitchFamily="18" charset="0"/>
                        </a:rPr>
                        <a:t>Xiaogang Chen</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smtClean="0">
                          <a:solidFill>
                            <a:schemeClr val="tx1"/>
                          </a:solidFill>
                          <a:effectLst/>
                          <a:latin typeface="+mn-lt"/>
                        </a:rPr>
                        <a:t>27.5.3.2.2</a:t>
                      </a:r>
                      <a:endParaRPr lang="en-US" sz="1400" b="0" dirty="0" smtClean="0">
                        <a:solidFill>
                          <a:schemeClr val="tx1"/>
                        </a:solidFill>
                        <a:effectLst/>
                        <a:latin typeface="+mn-lt"/>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gn="r">
                        <a:lnSpc>
                          <a:spcPct val="107000"/>
                        </a:lnSpc>
                        <a:spcBef>
                          <a:spcPts val="0"/>
                        </a:spcBef>
                        <a:spcAft>
                          <a:spcPts val="0"/>
                        </a:spcAft>
                      </a:pPr>
                      <a:r>
                        <a:rPr lang="en-US" sz="1400" b="0" dirty="0" smtClean="0">
                          <a:solidFill>
                            <a:schemeClr val="tx1"/>
                          </a:solidFill>
                          <a:effectLst/>
                          <a:latin typeface="+mn-lt"/>
                          <a:ea typeface="SimSun" panose="02010600030101010101" pitchFamily="2" charset="-122"/>
                          <a:cs typeface="Times New Roman" panose="02020603050405020304" pitchFamily="18" charset="0"/>
                        </a:rPr>
                        <a:t>282.25</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algn="l" fontAlgn="t"/>
                      <a:r>
                        <a:rPr lang="en-US" sz="1400" b="0" i="0" u="none" strike="noStrike" dirty="0" smtClean="0">
                          <a:effectLst/>
                          <a:latin typeface="+mn-lt"/>
                        </a:rPr>
                        <a:t>Shall ensure </a:t>
                      </a:r>
                      <a:r>
                        <a:rPr lang="en-US" sz="1400" b="0" i="0" u="none" strike="noStrike" dirty="0">
                          <a:effectLst/>
                          <a:latin typeface="+mn-lt"/>
                        </a:rPr>
                        <a:t>that the duration of the PPDU that follows BSYM is greater than or equal </a:t>
                      </a:r>
                      <a:r>
                        <a:rPr lang="en-US" sz="1400" b="0" i="0" u="none" strike="noStrike" dirty="0" err="1">
                          <a:effectLst/>
                          <a:latin typeface="+mn-lt"/>
                        </a:rPr>
                        <a:t>MinTrigProcTime</a:t>
                      </a:r>
                      <a:r>
                        <a:rPr lang="en-US" sz="1400" b="0" i="0" u="none" strike="noStrike" dirty="0">
                          <a:effectLst/>
                          <a:latin typeface="+mn-lt"/>
                        </a:rPr>
                        <a:t> </a:t>
                      </a:r>
                      <a:r>
                        <a:rPr lang="en-US" sz="1400" b="0" i="0" u="none" strike="noStrike" dirty="0" smtClean="0">
                          <a:effectLst/>
                          <a:latin typeface="+mn-lt"/>
                        </a:rPr>
                        <a:t>indicated by </a:t>
                      </a:r>
                      <a:r>
                        <a:rPr lang="en-US" sz="1400" b="0" i="0" u="none" strike="noStrike" dirty="0">
                          <a:effectLst/>
                          <a:latin typeface="+mn-lt"/>
                        </a:rPr>
                        <a:t>the soliciting non-AP STA.</a:t>
                      </a:r>
                      <a:br>
                        <a:rPr lang="en-US" sz="1400" b="0" i="0" u="none" strike="noStrike" dirty="0">
                          <a:effectLst/>
                          <a:latin typeface="+mn-lt"/>
                        </a:rPr>
                      </a:br>
                      <a:r>
                        <a:rPr lang="en-US" sz="1400" b="0" i="0" u="none" strike="noStrike" dirty="0" smtClean="0">
                          <a:effectLst/>
                          <a:latin typeface="+mn-lt"/>
                        </a:rPr>
                        <a:t>The </a:t>
                      </a:r>
                      <a:r>
                        <a:rPr lang="en-US" sz="1400" b="0" i="0" u="none" strike="noStrike" dirty="0">
                          <a:effectLst/>
                          <a:latin typeface="+mn-lt"/>
                        </a:rPr>
                        <a:t>decoding could end before the end of the BSYM because pre-FEC padding have 4 possible segments.</a:t>
                      </a:r>
                      <a:br>
                        <a:rPr lang="en-US" sz="1400" b="0" i="0" u="none" strike="noStrike" dirty="0">
                          <a:effectLst/>
                          <a:latin typeface="+mn-lt"/>
                        </a:rPr>
                      </a:br>
                      <a:r>
                        <a:rPr lang="en-US" sz="1400" b="0" i="0" u="none" strike="noStrike" dirty="0">
                          <a:effectLst/>
                          <a:latin typeface="+mn-lt"/>
                        </a:rPr>
                        <a:t>The post-FEC padding with in the symbol can be used to parse trigger frame. so if </a:t>
                      </a:r>
                      <a:r>
                        <a:rPr lang="en-US" sz="1400" b="0" i="0" u="none" strike="noStrike" dirty="0" smtClean="0">
                          <a:effectLst/>
                          <a:latin typeface="+mn-lt"/>
                        </a:rPr>
                        <a:t> </a:t>
                      </a:r>
                      <a:r>
                        <a:rPr lang="en-US" sz="1400" b="0" i="0" u="none" strike="noStrike" dirty="0" err="1" smtClean="0">
                          <a:effectLst/>
                          <a:latin typeface="+mn-lt"/>
                        </a:rPr>
                        <a:t>inTrigProcTime</a:t>
                      </a:r>
                      <a:r>
                        <a:rPr lang="en-US" sz="1400" b="0" i="0" u="none" strike="noStrike" dirty="0" smtClean="0">
                          <a:effectLst/>
                          <a:latin typeface="+mn-lt"/>
                        </a:rPr>
                        <a:t> </a:t>
                      </a:r>
                      <a:r>
                        <a:rPr lang="en-US" sz="1400" b="0" i="0" u="none" strike="noStrike" dirty="0">
                          <a:effectLst/>
                          <a:latin typeface="+mn-lt"/>
                        </a:rPr>
                        <a:t>is counted after BSYM, AP are </a:t>
                      </a:r>
                      <a:r>
                        <a:rPr lang="en-US" sz="1400" b="0" i="0" u="none" strike="noStrike" dirty="0" smtClean="0">
                          <a:effectLst/>
                          <a:latin typeface="+mn-lt"/>
                        </a:rPr>
                        <a:t>adding more </a:t>
                      </a:r>
                      <a:r>
                        <a:rPr lang="en-US" sz="1400" b="0" i="0" u="none" strike="noStrike" dirty="0">
                          <a:effectLst/>
                          <a:latin typeface="+mn-lt"/>
                        </a:rPr>
                        <a:t>padding than the non-AP STA needed.</a:t>
                      </a:r>
                    </a:p>
                  </a:txBody>
                  <a:tcPr marL="9525" marR="9525" marT="9525" marB="0">
                    <a:solidFill>
                      <a:schemeClr val="bg1"/>
                    </a:solidFill>
                  </a:tcPr>
                </a:tc>
                <a:tc>
                  <a:txBody>
                    <a:bodyPr/>
                    <a:lstStyle/>
                    <a:p>
                      <a:pPr algn="l" fontAlgn="t"/>
                      <a:r>
                        <a:rPr lang="en-US" sz="1400" b="0" i="0" u="none" strike="noStrike" dirty="0">
                          <a:effectLst/>
                          <a:latin typeface="+mn-lt"/>
                        </a:rPr>
                        <a:t>replace "BSYM is the OFDM symbol of the PPDU that contains either" with</a:t>
                      </a:r>
                      <a:br>
                        <a:rPr lang="en-US" sz="1400" b="0" i="0" u="none" strike="noStrike" dirty="0">
                          <a:effectLst/>
                          <a:latin typeface="+mn-lt"/>
                        </a:rPr>
                      </a:br>
                      <a:r>
                        <a:rPr lang="en-US" sz="1400" b="0" i="0" u="none" strike="noStrike" dirty="0">
                          <a:effectLst/>
                          <a:latin typeface="+mn-lt"/>
                        </a:rPr>
                        <a:t>"BSYM is the PPDU that contains either"</a:t>
                      </a:r>
                    </a:p>
                  </a:txBody>
                  <a:tcPr marL="9525" marR="9525" marT="9525" marB="0">
                    <a:solidFill>
                      <a:schemeClr val="bg1"/>
                    </a:solidFill>
                  </a:tcPr>
                </a:tc>
              </a:tr>
            </a:tbl>
          </a:graphicData>
        </a:graphic>
      </p:graphicFrame>
    </p:spTree>
    <p:extLst>
      <p:ext uri="{BB962C8B-B14F-4D97-AF65-F5344CB8AC3E}">
        <p14:creationId xmlns:p14="http://schemas.microsoft.com/office/powerpoint/2010/main" val="3771432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b="0" dirty="0"/>
              <a:t>TF Padding </a:t>
            </a:r>
            <a:r>
              <a:rPr lang="en-US" b="0" dirty="0" smtClean="0"/>
              <a:t>Issues</a:t>
            </a:r>
            <a:endParaRPr lang="en-US" dirty="0"/>
          </a:p>
        </p:txBody>
      </p:sp>
      <p:sp>
        <p:nvSpPr>
          <p:cNvPr id="3" name="Content Placeholder 2"/>
          <p:cNvSpPr>
            <a:spLocks noGrp="1"/>
          </p:cNvSpPr>
          <p:nvPr>
            <p:ph idx="1"/>
          </p:nvPr>
        </p:nvSpPr>
        <p:spPr>
          <a:xfrm>
            <a:off x="381396" y="1371600"/>
            <a:ext cx="8610204" cy="4113213"/>
          </a:xfrm>
        </p:spPr>
        <p:txBody>
          <a:bodyPr/>
          <a:lstStyle/>
          <a:p>
            <a:pPr>
              <a:buFont typeface="Arial" panose="020B0604020202020204" pitchFamily="34" charset="0"/>
              <a:buChar char="•"/>
            </a:pPr>
            <a:r>
              <a:rPr lang="en-US" sz="2000" b="0" dirty="0" smtClean="0"/>
              <a:t>Text </a:t>
            </a:r>
            <a:r>
              <a:rPr lang="en-US" sz="2000" b="0" dirty="0"/>
              <a:t>in 27.5.3.2.2 </a:t>
            </a:r>
            <a:r>
              <a:rPr lang="en-US" sz="2000" b="0" dirty="0" smtClean="0"/>
              <a:t>is ok with BCC, but it does not have the right assumption of LDPC encoding flow:</a:t>
            </a:r>
            <a:endParaRPr lang="en-US" sz="2000" b="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
        <p:nvSpPr>
          <p:cNvPr id="7" name="TextBox 6"/>
          <p:cNvSpPr txBox="1"/>
          <p:nvPr/>
        </p:nvSpPr>
        <p:spPr>
          <a:xfrm>
            <a:off x="274779" y="2015730"/>
            <a:ext cx="8916988" cy="400110"/>
          </a:xfrm>
          <a:prstGeom prst="rect">
            <a:avLst/>
          </a:prstGeom>
          <a:noFill/>
        </p:spPr>
        <p:txBody>
          <a:bodyPr wrap="square" rtlCol="0">
            <a:spAutoFit/>
          </a:bodyPr>
          <a:lstStyle/>
          <a:p>
            <a:r>
              <a:rPr lang="en-US" sz="2000" dirty="0" smtClean="0">
                <a:solidFill>
                  <a:srgbClr val="00B050"/>
                </a:solidFill>
              </a:rPr>
              <a:t>BCC is convolutional code (no concept of code words), so this padding flow is OK:</a:t>
            </a:r>
            <a:endParaRPr lang="en-US" dirty="0">
              <a:solidFill>
                <a:srgbClr val="00B050"/>
              </a:solidFill>
            </a:endParaRPr>
          </a:p>
        </p:txBody>
      </p:sp>
      <p:pic>
        <p:nvPicPr>
          <p:cNvPr id="8" name="Picture 7"/>
          <p:cNvPicPr>
            <a:picLocks noChangeAspect="1"/>
          </p:cNvPicPr>
          <p:nvPr/>
        </p:nvPicPr>
        <p:blipFill>
          <a:blip r:embed="rId2"/>
          <a:stretch>
            <a:fillRect/>
          </a:stretch>
        </p:blipFill>
        <p:spPr>
          <a:xfrm>
            <a:off x="413480" y="2484130"/>
            <a:ext cx="9067800" cy="1667527"/>
          </a:xfrm>
          <a:prstGeom prst="rect">
            <a:avLst/>
          </a:prstGeom>
        </p:spPr>
      </p:pic>
      <p:sp>
        <p:nvSpPr>
          <p:cNvPr id="9" name="TextBox 8"/>
          <p:cNvSpPr txBox="1"/>
          <p:nvPr/>
        </p:nvSpPr>
        <p:spPr>
          <a:xfrm>
            <a:off x="274779" y="4622384"/>
            <a:ext cx="8450262" cy="1631216"/>
          </a:xfrm>
          <a:prstGeom prst="rect">
            <a:avLst/>
          </a:prstGeom>
          <a:noFill/>
        </p:spPr>
        <p:txBody>
          <a:bodyPr wrap="square" rtlCol="0">
            <a:spAutoFit/>
          </a:bodyPr>
          <a:lstStyle/>
          <a:p>
            <a:r>
              <a:rPr lang="en-US" sz="2000" dirty="0" smtClean="0">
                <a:solidFill>
                  <a:srgbClr val="0070C0"/>
                </a:solidFill>
              </a:rPr>
              <a:t>LDPC’s is block code, and its parameters {L</a:t>
            </a:r>
            <a:r>
              <a:rPr lang="en-US" sz="1400" dirty="0" smtClean="0">
                <a:solidFill>
                  <a:srgbClr val="0070C0"/>
                </a:solidFill>
              </a:rPr>
              <a:t>LDPC</a:t>
            </a:r>
            <a:r>
              <a:rPr lang="en-US" sz="2000" dirty="0" smtClean="0">
                <a:solidFill>
                  <a:srgbClr val="0070C0"/>
                </a:solidFill>
              </a:rPr>
              <a:t>, N</a:t>
            </a:r>
            <a:r>
              <a:rPr lang="en-US" sz="1400" dirty="0" smtClean="0">
                <a:solidFill>
                  <a:srgbClr val="0070C0"/>
                </a:solidFill>
              </a:rPr>
              <a:t>CW</a:t>
            </a:r>
            <a:r>
              <a:rPr lang="en-US" sz="2000" dirty="0" smtClean="0">
                <a:solidFill>
                  <a:srgbClr val="0070C0"/>
                </a:solidFill>
              </a:rPr>
              <a:t>, </a:t>
            </a:r>
            <a:r>
              <a:rPr lang="en-US" sz="2000" dirty="0" err="1" smtClean="0">
                <a:solidFill>
                  <a:srgbClr val="0070C0"/>
                </a:solidFill>
              </a:rPr>
              <a:t>N</a:t>
            </a:r>
            <a:r>
              <a:rPr lang="en-US" sz="1600" dirty="0" err="1" smtClean="0">
                <a:solidFill>
                  <a:srgbClr val="0070C0"/>
                </a:solidFill>
              </a:rPr>
              <a:t>shrt</a:t>
            </a:r>
            <a:r>
              <a:rPr lang="en-US" sz="2000" dirty="0" smtClean="0">
                <a:solidFill>
                  <a:srgbClr val="0070C0"/>
                </a:solidFill>
              </a:rPr>
              <a:t>, </a:t>
            </a:r>
            <a:r>
              <a:rPr lang="en-US" sz="2000" dirty="0" err="1" smtClean="0">
                <a:solidFill>
                  <a:srgbClr val="0070C0"/>
                </a:solidFill>
              </a:rPr>
              <a:t>N</a:t>
            </a:r>
            <a:r>
              <a:rPr lang="en-US" sz="1600" dirty="0" err="1" smtClean="0">
                <a:solidFill>
                  <a:srgbClr val="0070C0"/>
                </a:solidFill>
              </a:rPr>
              <a:t>punc</a:t>
            </a:r>
            <a:r>
              <a:rPr lang="en-US" sz="2000" dirty="0" smtClean="0">
                <a:solidFill>
                  <a:srgbClr val="0070C0"/>
                </a:solidFill>
              </a:rPr>
              <a:t>, </a:t>
            </a:r>
            <a:r>
              <a:rPr lang="en-US" sz="2000" dirty="0" err="1" smtClean="0">
                <a:solidFill>
                  <a:srgbClr val="0070C0"/>
                </a:solidFill>
              </a:rPr>
              <a:t>N</a:t>
            </a:r>
            <a:r>
              <a:rPr lang="en-US" sz="1600" dirty="0" err="1" smtClean="0">
                <a:solidFill>
                  <a:srgbClr val="0070C0"/>
                </a:solidFill>
              </a:rPr>
              <a:t>rep</a:t>
            </a:r>
            <a:r>
              <a:rPr lang="en-US" sz="1600" dirty="0" smtClean="0">
                <a:solidFill>
                  <a:srgbClr val="0070C0"/>
                </a:solidFill>
              </a:rPr>
              <a:t>, </a:t>
            </a:r>
            <a:r>
              <a:rPr lang="en-US" sz="2000" dirty="0" smtClean="0">
                <a:solidFill>
                  <a:srgbClr val="0070C0"/>
                </a:solidFill>
              </a:rPr>
              <a:t>LDPC Extra Symbol} are all determined by the PSDU length and coded bit length (i.e. “</a:t>
            </a:r>
            <a:r>
              <a:rPr lang="en-US" sz="2000" dirty="0" err="1" smtClean="0">
                <a:solidFill>
                  <a:srgbClr val="0070C0"/>
                </a:solidFill>
              </a:rPr>
              <a:t>N</a:t>
            </a:r>
            <a:r>
              <a:rPr lang="en-US" sz="1600" dirty="0" err="1" smtClean="0">
                <a:solidFill>
                  <a:srgbClr val="0070C0"/>
                </a:solidFill>
              </a:rPr>
              <a:t>pld</a:t>
            </a:r>
            <a:r>
              <a:rPr lang="en-US" sz="2000" dirty="0" smtClean="0">
                <a:solidFill>
                  <a:srgbClr val="0070C0"/>
                </a:solidFill>
              </a:rPr>
              <a:t>” “</a:t>
            </a:r>
            <a:r>
              <a:rPr lang="en-US" sz="2000" dirty="0" err="1" smtClean="0">
                <a:solidFill>
                  <a:srgbClr val="0070C0"/>
                </a:solidFill>
              </a:rPr>
              <a:t>Navbits</a:t>
            </a:r>
            <a:r>
              <a:rPr lang="en-US" sz="2000" dirty="0" smtClean="0">
                <a:solidFill>
                  <a:srgbClr val="0070C0"/>
                </a:solidFill>
              </a:rPr>
              <a:t>”)—refer to </a:t>
            </a:r>
            <a:r>
              <a:rPr lang="en-US" sz="2000" dirty="0">
                <a:solidFill>
                  <a:srgbClr val="0070C0"/>
                </a:solidFill>
              </a:rPr>
              <a:t>19.3.11.7.5</a:t>
            </a:r>
            <a:r>
              <a:rPr lang="en-US" sz="2000" b="1" dirty="0">
                <a:solidFill>
                  <a:srgbClr val="0070C0"/>
                </a:solidFill>
              </a:rPr>
              <a:t> </a:t>
            </a:r>
            <a:r>
              <a:rPr lang="en-US" sz="2000" dirty="0" smtClean="0">
                <a:solidFill>
                  <a:srgbClr val="0070C0"/>
                </a:solidFill>
              </a:rPr>
              <a:t>in </a:t>
            </a:r>
            <a:r>
              <a:rPr lang="en-US" sz="2000" dirty="0" err="1" smtClean="0">
                <a:solidFill>
                  <a:srgbClr val="0070C0"/>
                </a:solidFill>
              </a:rPr>
              <a:t>Revmd</a:t>
            </a:r>
            <a:r>
              <a:rPr lang="en-US" sz="2000" dirty="0" smtClean="0">
                <a:solidFill>
                  <a:srgbClr val="0070C0"/>
                </a:solidFill>
              </a:rPr>
              <a:t> D1.0.</a:t>
            </a:r>
          </a:p>
          <a:p>
            <a:pPr marL="1085850" lvl="1" indent="-342900">
              <a:buFont typeface="Arial" panose="020B0604020202020204" pitchFamily="34" charset="0"/>
              <a:buChar char="•"/>
            </a:pPr>
            <a:r>
              <a:rPr lang="en-US" sz="2000" dirty="0" smtClean="0">
                <a:solidFill>
                  <a:srgbClr val="0070C0"/>
                </a:solidFill>
              </a:rPr>
              <a:t>However, MAC padding bits is also part of PSDU </a:t>
            </a:r>
          </a:p>
          <a:p>
            <a:pPr marL="1085850" lvl="1" indent="-342900">
              <a:buFont typeface="Arial" panose="020B0604020202020204" pitchFamily="34" charset="0"/>
              <a:buChar char="•"/>
            </a:pPr>
            <a:r>
              <a:rPr lang="en-US" sz="2000" dirty="0" smtClean="0">
                <a:solidFill>
                  <a:srgbClr val="0070C0"/>
                </a:solidFill>
              </a:rPr>
              <a:t>See illustration in next page</a:t>
            </a:r>
            <a:endParaRPr lang="en-US" sz="2000" dirty="0">
              <a:solidFill>
                <a:srgbClr val="0070C0"/>
              </a:solidFill>
            </a:endParaRPr>
          </a:p>
        </p:txBody>
      </p:sp>
    </p:spTree>
    <p:extLst>
      <p:ext uri="{BB962C8B-B14F-4D97-AF65-F5344CB8AC3E}">
        <p14:creationId xmlns:p14="http://schemas.microsoft.com/office/powerpoint/2010/main" val="2757895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2800" b="0" dirty="0" smtClean="0"/>
              <a:t>Cont’d</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pic>
        <p:nvPicPr>
          <p:cNvPr id="10" name="Picture 9"/>
          <p:cNvPicPr>
            <a:picLocks noChangeAspect="1"/>
          </p:cNvPicPr>
          <p:nvPr/>
        </p:nvPicPr>
        <p:blipFill>
          <a:blip r:embed="rId2"/>
          <a:stretch>
            <a:fillRect/>
          </a:stretch>
        </p:blipFill>
        <p:spPr>
          <a:xfrm>
            <a:off x="76200" y="1226388"/>
            <a:ext cx="8902181" cy="4728493"/>
          </a:xfrm>
          <a:prstGeom prst="rect">
            <a:avLst/>
          </a:prstGeom>
        </p:spPr>
      </p:pic>
    </p:spTree>
    <p:extLst>
      <p:ext uri="{BB962C8B-B14F-4D97-AF65-F5344CB8AC3E}">
        <p14:creationId xmlns:p14="http://schemas.microsoft.com/office/powerpoint/2010/main" val="3121182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smtClean="0"/>
              <a:t>Cont’d</a:t>
            </a:r>
            <a:endParaRPr lang="en-US" dirty="0"/>
          </a:p>
        </p:txBody>
      </p:sp>
      <p:sp>
        <p:nvSpPr>
          <p:cNvPr id="3" name="Content Placeholder 2"/>
          <p:cNvSpPr>
            <a:spLocks noGrp="1"/>
          </p:cNvSpPr>
          <p:nvPr>
            <p:ph idx="1"/>
          </p:nvPr>
        </p:nvSpPr>
        <p:spPr>
          <a:xfrm>
            <a:off x="459581" y="1524000"/>
            <a:ext cx="7770813" cy="4113213"/>
          </a:xfrm>
        </p:spPr>
        <p:txBody>
          <a:bodyPr/>
          <a:lstStyle/>
          <a:p>
            <a:pPr>
              <a:buFont typeface="Arial" panose="020B0604020202020204" pitchFamily="34" charset="0"/>
              <a:buChar char="•"/>
            </a:pPr>
            <a:r>
              <a:rPr lang="en-US" b="0" dirty="0" smtClean="0"/>
              <a:t>Without knowing number of MAC padding bits, even the LDPC CW Length cannot be determined.</a:t>
            </a:r>
          </a:p>
          <a:p>
            <a:pPr>
              <a:buFont typeface="Arial" panose="020B0604020202020204" pitchFamily="34" charset="0"/>
              <a:buChar char="•"/>
            </a:pPr>
            <a:endParaRPr lang="en-US" b="0" dirty="0" smtClean="0"/>
          </a:p>
          <a:p>
            <a:pPr>
              <a:buFont typeface="Arial" panose="020B0604020202020204" pitchFamily="34" charset="0"/>
              <a:buChar char="•"/>
            </a:pPr>
            <a:r>
              <a:rPr lang="en-US" b="0" dirty="0" smtClean="0"/>
              <a:t>The BSYM computation for each user info field is even more complex at the AP side.</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Tree>
    <p:extLst>
      <p:ext uri="{BB962C8B-B14F-4D97-AF65-F5344CB8AC3E}">
        <p14:creationId xmlns:p14="http://schemas.microsoft.com/office/powerpoint/2010/main" val="2152809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789709"/>
            <a:ext cx="7770813" cy="685800"/>
          </a:xfrm>
        </p:spPr>
        <p:txBody>
          <a:bodyPr/>
          <a:lstStyle/>
          <a:p>
            <a:r>
              <a:rPr lang="en-US" dirty="0"/>
              <a:t>LDPC Example</a:t>
            </a:r>
          </a:p>
        </p:txBody>
      </p:sp>
      <p:sp>
        <p:nvSpPr>
          <p:cNvPr id="3" name="Content Placeholder 2"/>
          <p:cNvSpPr>
            <a:spLocks noGrp="1"/>
          </p:cNvSpPr>
          <p:nvPr>
            <p:ph idx="1"/>
          </p:nvPr>
        </p:nvSpPr>
        <p:spPr>
          <a:xfrm>
            <a:off x="76200" y="1500043"/>
            <a:ext cx="8915399" cy="4113213"/>
          </a:xfrm>
        </p:spPr>
        <p:txBody>
          <a:bodyPr/>
          <a:lstStyle/>
          <a:p>
            <a:pPr>
              <a:buFont typeface="Arial" panose="020B0604020202020204" pitchFamily="34" charset="0"/>
              <a:buChar char="•"/>
            </a:pPr>
            <a:r>
              <a:rPr lang="en-US" b="0" dirty="0"/>
              <a:t>Consider a trigger frame with payload size ~260 bytes</a:t>
            </a:r>
          </a:p>
          <a:p>
            <a:pPr lvl="1">
              <a:buFont typeface="Arial" panose="020B0604020202020204" pitchFamily="34" charset="0"/>
              <a:buChar char="•"/>
            </a:pPr>
            <a:r>
              <a:rPr lang="en-US" dirty="0"/>
              <a:t>An example is a 6-user MU-BAR trigger frame</a:t>
            </a:r>
          </a:p>
          <a:p>
            <a:pPr lvl="1">
              <a:buFont typeface="Arial" panose="020B0604020202020204" pitchFamily="34" charset="0"/>
              <a:buChar char="•"/>
            </a:pPr>
            <a:r>
              <a:rPr lang="en-US" b="0" dirty="0"/>
              <a:t>8bytes </a:t>
            </a:r>
            <a:r>
              <a:rPr lang="en-US" b="0" dirty="0" err="1"/>
              <a:t>CommonInfo</a:t>
            </a:r>
            <a:r>
              <a:rPr lang="en-US" b="0" dirty="0"/>
              <a:t> + 41bytes </a:t>
            </a:r>
            <a:r>
              <a:rPr lang="en-US" b="0" dirty="0" err="1"/>
              <a:t>UserInfo</a:t>
            </a:r>
            <a:r>
              <a:rPr lang="en-US" b="0" dirty="0"/>
              <a:t>/user</a:t>
            </a:r>
          </a:p>
          <a:p>
            <a:pPr>
              <a:buFont typeface="Arial" panose="020B0604020202020204" pitchFamily="34" charset="0"/>
              <a:buChar char="•"/>
            </a:pPr>
            <a:r>
              <a:rPr lang="en-US" b="0" dirty="0"/>
              <a:t>Let’s assume the trigger frame payload is LDPC encoded and transmitted on a 20MHz VHT MCS0 PPDU</a:t>
            </a:r>
          </a:p>
          <a:p>
            <a:pPr>
              <a:buFont typeface="Arial" panose="020B0604020202020204" pitchFamily="34" charset="0"/>
              <a:buChar char="•"/>
            </a:pPr>
            <a:r>
              <a:rPr lang="en-US" b="0" dirty="0"/>
              <a:t>We consider the case with </a:t>
            </a:r>
            <a:r>
              <a:rPr lang="en-US" b="0" dirty="0" err="1"/>
              <a:t>MinTrigProcTime</a:t>
            </a:r>
            <a:r>
              <a:rPr lang="en-US" b="0" dirty="0"/>
              <a:t> = 16us</a:t>
            </a:r>
          </a:p>
          <a:p>
            <a:pPr>
              <a:buFont typeface="Arial" panose="020B0604020202020204" pitchFamily="34" charset="0"/>
              <a:buChar char="•"/>
            </a:pPr>
            <a:r>
              <a:rPr lang="en-US" b="0" dirty="0"/>
              <a:t>The procedure in Slide 5 results in an additional LDPC codeword to be added when recomputing the LDPC parameters</a:t>
            </a:r>
          </a:p>
          <a:p>
            <a:pPr>
              <a:buFont typeface="Arial" panose="020B0604020202020204" pitchFamily="34" charset="0"/>
              <a:buChar char="•"/>
            </a:pPr>
            <a:r>
              <a:rPr lang="en-US" b="0" dirty="0"/>
              <a:t>In total, about 40 (!) additional OFDM symbols worth of padding bits are </a:t>
            </a:r>
            <a:r>
              <a:rPr lang="en-US" b="0" dirty="0" smtClean="0"/>
              <a:t>needed, if AP really wants to satisfy the “BSYM requirement”.</a:t>
            </a:r>
            <a:endParaRPr lang="en-US" b="0" dirty="0"/>
          </a:p>
          <a:p>
            <a:pPr marL="857250" lvl="1" indent="-457200">
              <a:buFont typeface="+mj-lt"/>
              <a:buAutoNum type="arabicPeriod"/>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a:t>Hongyuan Zhang, Marvell, et al</a:t>
            </a:r>
          </a:p>
          <a:p>
            <a:endParaRPr lang="en-GB" dirty="0"/>
          </a:p>
        </p:txBody>
      </p:sp>
    </p:spTree>
    <p:extLst>
      <p:ext uri="{BB962C8B-B14F-4D97-AF65-F5344CB8AC3E}">
        <p14:creationId xmlns:p14="http://schemas.microsoft.com/office/powerpoint/2010/main" val="2177400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457199"/>
          </a:xfrm>
        </p:spPr>
        <p:txBody>
          <a:bodyPr/>
          <a:lstStyle/>
          <a:p>
            <a:r>
              <a:rPr lang="en-US" sz="2400" b="0" dirty="0" smtClean="0"/>
              <a:t>Possible Approaches</a:t>
            </a:r>
            <a:endParaRPr lang="en-US" sz="2400" b="0" dirty="0"/>
          </a:p>
        </p:txBody>
      </p:sp>
      <p:sp>
        <p:nvSpPr>
          <p:cNvPr id="3" name="Content Placeholder 2"/>
          <p:cNvSpPr>
            <a:spLocks noGrp="1"/>
          </p:cNvSpPr>
          <p:nvPr>
            <p:ph idx="1"/>
          </p:nvPr>
        </p:nvSpPr>
        <p:spPr>
          <a:xfrm>
            <a:off x="-5687" y="1063624"/>
            <a:ext cx="9163334" cy="4113213"/>
          </a:xfrm>
        </p:spPr>
        <p:txBody>
          <a:bodyPr/>
          <a:lstStyle/>
          <a:p>
            <a:pPr>
              <a:buFont typeface="Arial" panose="020B0604020202020204" pitchFamily="34" charset="0"/>
              <a:buChar char="•"/>
            </a:pPr>
            <a:r>
              <a:rPr lang="en-US" sz="2000" b="0" dirty="0" smtClean="0"/>
              <a:t>Option-1: provide a “closed form” method for LDPC to satisfy the “BSYM searching” text</a:t>
            </a:r>
          </a:p>
          <a:p>
            <a:pPr lvl="1">
              <a:buFont typeface="Arial" panose="020B0604020202020204" pitchFamily="34" charset="0"/>
              <a:buChar char="•"/>
            </a:pPr>
            <a:r>
              <a:rPr lang="en-US" sz="1800" dirty="0" smtClean="0"/>
              <a:t>One example in Appendix</a:t>
            </a:r>
          </a:p>
          <a:p>
            <a:pPr lvl="1">
              <a:buFont typeface="Arial" panose="020B0604020202020204" pitchFamily="34" charset="0"/>
              <a:buChar char="•"/>
            </a:pPr>
            <a:r>
              <a:rPr lang="en-US" sz="1800" b="0" dirty="0" smtClean="0"/>
              <a:t>Extremely complex for both spec writing and AP implementation.</a:t>
            </a:r>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smtClean="0"/>
              <a:t>Option-2:  </a:t>
            </a:r>
            <a:r>
              <a:rPr lang="en-US" sz="2000" b="0" dirty="0"/>
              <a:t>Limit the PPDU formats/coding when carrying TF:</a:t>
            </a:r>
          </a:p>
          <a:p>
            <a:pPr lvl="1">
              <a:buFont typeface="Arial" panose="020B0604020202020204" pitchFamily="34" charset="0"/>
              <a:buChar char="•"/>
            </a:pPr>
            <a:r>
              <a:rPr lang="en-US" sz="1800" dirty="0" smtClean="0"/>
              <a:t>Example: </a:t>
            </a:r>
            <a:r>
              <a:rPr lang="en-US" sz="1800" dirty="0"/>
              <a:t>Not allow 11n/11ac </a:t>
            </a:r>
            <a:r>
              <a:rPr lang="en-US" sz="1800" dirty="0" smtClean="0"/>
              <a:t>PPDU </a:t>
            </a:r>
            <a:r>
              <a:rPr lang="en-US" sz="1800" dirty="0" smtClean="0">
                <a:solidFill>
                  <a:srgbClr val="FF0000"/>
                </a:solidFill>
              </a:rPr>
              <a:t>+ LDPC</a:t>
            </a:r>
            <a:r>
              <a:rPr lang="en-US" sz="1800" dirty="0" smtClean="0"/>
              <a:t>. </a:t>
            </a:r>
            <a:endParaRPr lang="en-US" sz="1800" dirty="0" smtClean="0"/>
          </a:p>
          <a:p>
            <a:pPr lvl="2">
              <a:buFont typeface="Arial" panose="020B0604020202020204" pitchFamily="34" charset="0"/>
              <a:buChar char="•"/>
            </a:pPr>
            <a:r>
              <a:rPr lang="en-US" sz="1600" dirty="0" smtClean="0"/>
              <a:t>11ax </a:t>
            </a:r>
            <a:r>
              <a:rPr lang="en-US" sz="1600" dirty="0"/>
              <a:t>PPDU with LDPC </a:t>
            </a:r>
            <a:r>
              <a:rPr lang="en-US" sz="1600" dirty="0" smtClean="0"/>
              <a:t>may be ok, </a:t>
            </a:r>
            <a:r>
              <a:rPr lang="en-US" sz="1600" dirty="0" smtClean="0"/>
              <a:t>AP </a:t>
            </a:r>
            <a:r>
              <a:rPr lang="en-US" sz="1600" dirty="0" smtClean="0"/>
              <a:t>may </a:t>
            </a:r>
            <a:r>
              <a:rPr lang="en-US" sz="1600" dirty="0" smtClean="0"/>
              <a:t>chose to </a:t>
            </a:r>
            <a:r>
              <a:rPr lang="en-US" sz="1600" dirty="0" smtClean="0"/>
              <a:t>append </a:t>
            </a:r>
            <a:r>
              <a:rPr lang="en-US" sz="1600" dirty="0" smtClean="0"/>
              <a:t>PE duration long than STA’s PPE threshold, to provide more time for TF processing.</a:t>
            </a:r>
            <a:endParaRPr lang="en-US" sz="1600" dirty="0" smtClean="0"/>
          </a:p>
          <a:p>
            <a:pPr lvl="2">
              <a:buFont typeface="Arial" panose="020B0604020202020204" pitchFamily="34" charset="0"/>
              <a:buChar char="•"/>
            </a:pPr>
            <a:endParaRPr lang="en-US" sz="1600" dirty="0" smtClean="0"/>
          </a:p>
          <a:p>
            <a:pPr>
              <a:buFont typeface="Arial" panose="020B0604020202020204" pitchFamily="34" charset="0"/>
              <a:buChar char="•"/>
            </a:pPr>
            <a:r>
              <a:rPr lang="en-US" sz="2000" b="0" dirty="0" smtClean="0"/>
              <a:t>Option-3: remove the “BSYM searching” text from the spec and leave the padding method to AP implementation.</a:t>
            </a:r>
          </a:p>
          <a:p>
            <a:pPr lvl="1">
              <a:buFont typeface="Arial" panose="020B0604020202020204" pitchFamily="34" charset="0"/>
              <a:buChar char="•"/>
            </a:pPr>
            <a:r>
              <a:rPr lang="en-US" sz="1800" dirty="0" smtClean="0"/>
              <a:t>For LDPC, the issue described above may still exist depending on implementation, STA may need to optimize its TF processing timing for LDPC</a:t>
            </a:r>
            <a:r>
              <a:rPr lang="en-US" dirty="0" smtClean="0"/>
              <a:t>.</a:t>
            </a:r>
          </a:p>
          <a:p>
            <a:pPr lvl="1">
              <a:buFont typeface="Arial" panose="020B0604020202020204" pitchFamily="34" charset="0"/>
              <a:buChar char="•"/>
            </a:pPr>
            <a:r>
              <a:rPr lang="en-US" b="0" dirty="0" smtClean="0">
                <a:solidFill>
                  <a:srgbClr val="FF0000"/>
                </a:solidFill>
              </a:rPr>
              <a:t>May still apply Option-2 (TBD).</a:t>
            </a:r>
            <a:endParaRPr lang="en-US" b="0" dirty="0">
              <a:solidFill>
                <a:srgbClr val="FF0000"/>
              </a:solidFill>
            </a:endParaRP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Tree>
    <p:extLst>
      <p:ext uri="{BB962C8B-B14F-4D97-AF65-F5344CB8AC3E}">
        <p14:creationId xmlns:p14="http://schemas.microsoft.com/office/powerpoint/2010/main" val="7091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Which direction in slide 9 do you prefer?</a:t>
            </a:r>
          </a:p>
          <a:p>
            <a:pPr marL="800100" lvl="1" indent="-342900">
              <a:buFont typeface="Arial" panose="020B0604020202020204" pitchFamily="34" charset="0"/>
              <a:buChar char="•"/>
            </a:pPr>
            <a:r>
              <a:rPr lang="en-US" dirty="0" smtClean="0"/>
              <a:t>Op-1</a:t>
            </a:r>
          </a:p>
          <a:p>
            <a:pPr marL="800100" lvl="1" indent="-342900">
              <a:buFont typeface="Arial" panose="020B0604020202020204" pitchFamily="34" charset="0"/>
              <a:buChar char="•"/>
            </a:pPr>
            <a:r>
              <a:rPr lang="en-US" dirty="0" smtClean="0"/>
              <a:t>Op-2</a:t>
            </a:r>
          </a:p>
          <a:p>
            <a:pPr marL="800100" lvl="1" indent="-342900">
              <a:buFont typeface="Arial" panose="020B0604020202020204" pitchFamily="34" charset="0"/>
              <a:buChar char="•"/>
            </a:pPr>
            <a:r>
              <a:rPr lang="en-US" dirty="0" smtClean="0"/>
              <a:t>Op-3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Tree>
    <p:extLst>
      <p:ext uri="{BB962C8B-B14F-4D97-AF65-F5344CB8AC3E}">
        <p14:creationId xmlns:p14="http://schemas.microsoft.com/office/powerpoint/2010/main" val="1208507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61052</TotalTime>
  <Words>830</Words>
  <Application>Microsoft Office PowerPoint</Application>
  <PresentationFormat>On-screen Show (4:3)</PresentationFormat>
  <Paragraphs>110</Paragraphs>
  <Slides>11</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MS Gothic</vt:lpstr>
      <vt:lpstr>SimSun</vt:lpstr>
      <vt:lpstr>Arial</vt:lpstr>
      <vt:lpstr>Calibri</vt:lpstr>
      <vt:lpstr>Cambria Math</vt:lpstr>
      <vt:lpstr>Garamond</vt:lpstr>
      <vt:lpstr>Times New Roman</vt:lpstr>
      <vt:lpstr>Office Theme</vt:lpstr>
      <vt:lpstr>Document</vt:lpstr>
      <vt:lpstr>Discussions on Trigger Frame MAC Padding</vt:lpstr>
      <vt:lpstr>CIDs on TF MAC Padding (1)</vt:lpstr>
      <vt:lpstr>CIDs on TF MAC Padding (2)</vt:lpstr>
      <vt:lpstr>TF Padding Issues</vt:lpstr>
      <vt:lpstr>Cont’d</vt:lpstr>
      <vt:lpstr>Cont’d</vt:lpstr>
      <vt:lpstr>LDPC Example</vt:lpstr>
      <vt:lpstr>Possible Approaches</vt:lpstr>
      <vt:lpstr>Straw Poll</vt:lpstr>
      <vt:lpstr>Appendix: An example closed form LDPC Solution</vt:lpstr>
      <vt:lpstr>Maths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Hongyuan Zhang</cp:lastModifiedBy>
  <cp:revision>718</cp:revision>
  <cp:lastPrinted>1601-01-01T00:00:00Z</cp:lastPrinted>
  <dcterms:created xsi:type="dcterms:W3CDTF">2015-10-31T00:33:08Z</dcterms:created>
  <dcterms:modified xsi:type="dcterms:W3CDTF">2018-11-09T05:49:07Z</dcterms:modified>
</cp:coreProperties>
</file>