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93" r:id="rId6"/>
    <p:sldId id="291" r:id="rId7"/>
  </p:sldIdLst>
  <p:sldSz cx="12192000" cy="6858000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A1A19DCD-474F-49A0-BD6E-79F9A4CA8838}">
  <a:tblStyle styleId="{A1A19DCD-474F-49A0-BD6E-79F9A4CA883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>
      <p:cViewPr>
        <p:scale>
          <a:sx n="70" d="100"/>
          <a:sy n="70" d="100"/>
        </p:scale>
        <p:origin x="-24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16" y="-8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3C189-4302-4B95-A356-209735BB4331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0132C-FB33-4BA1-9E40-323B478D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27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Shape 4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5" name="Shape 5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Shape 6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2542484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0857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Shape 98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6224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4514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7518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240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281" name="Shape 281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282" name="Shape 282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283" name="Shape 283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4" name="Shape 284"/>
          <p:cNvSpPr>
            <a:spLocks noGrp="1" noRot="1" noChangeAspect="1"/>
          </p:cNvSpPr>
          <p:nvPr>
            <p:ph type="sldImg" idx="3"/>
          </p:nvPr>
        </p:nvSpPr>
        <p:spPr>
          <a:xfrm>
            <a:off x="384175" y="701675"/>
            <a:ext cx="6165850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8743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25" name="Shape 25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 lang="en-US" dirty="0"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50778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6195484" y="1981201"/>
            <a:ext cx="508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 rot="5400000">
            <a:off x="4038337" y="-1142734"/>
            <a:ext cx="4113213" cy="10361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 rot="5400000">
            <a:off x="7276837" y="2095765"/>
            <a:ext cx="5408613" cy="258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1994693" y="-394493"/>
            <a:ext cx="5408613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2018</a:t>
            </a:r>
            <a:endParaRPr lang="en-US" dirty="0"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914400" y="609600"/>
            <a:ext cx="103632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912285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914400" y="6477000"/>
            <a:ext cx="104648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Shape 22"/>
          <p:cNvSpPr txBox="1"/>
          <p:nvPr/>
        </p:nvSpPr>
        <p:spPr>
          <a:xfrm>
            <a:off x="6667504" y="357166"/>
            <a:ext cx="466728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6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doc.: IEEE 802.11-18/1888r0</a:t>
            </a:r>
            <a:endParaRPr sz="20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914400" y="663575"/>
            <a:ext cx="10363200" cy="8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3GPP </a:t>
            </a:r>
            <a:r>
              <a:rPr lang="en-US" sz="2800" dirty="0" smtClean="0"/>
              <a:t>RAN1 and RAN4 status </a:t>
            </a:r>
            <a:r>
              <a:rPr lang="en-US" sz="2800" dirty="0"/>
              <a:t>on </a:t>
            </a:r>
            <a:r>
              <a:rPr lang="en-US" sz="2800" dirty="0" smtClean="0"/>
              <a:t>NR-Unlicensed and LAA</a:t>
            </a:r>
            <a:endParaRPr sz="28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Shape 88"/>
          <p:cNvSpPr txBox="1">
            <a:spLocks noGrp="1"/>
          </p:cNvSpPr>
          <p:nvPr>
            <p:ph type="subTitle" idx="1"/>
          </p:nvPr>
        </p:nvSpPr>
        <p:spPr>
          <a:xfrm>
            <a:off x="1828800" y="1463675"/>
            <a:ext cx="85344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2018-11-1</a:t>
            </a:r>
            <a:r>
              <a:rPr lang="en-US" sz="2000" b="0" dirty="0" smtClean="0"/>
              <a:t>5</a:t>
            </a:r>
            <a:endParaRPr sz="20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 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993775" y="1972991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  <p:graphicFrame>
        <p:nvGraphicFramePr>
          <p:cNvPr id="92" name="Shape 92"/>
          <p:cNvGraphicFramePr/>
          <p:nvPr>
            <p:extLst>
              <p:ext uri="{D42A27DB-BD31-4B8C-83A1-F6EECF244321}">
                <p14:modId xmlns:p14="http://schemas.microsoft.com/office/powerpoint/2010/main" val="3105918406"/>
              </p:ext>
            </p:extLst>
          </p:nvPr>
        </p:nvGraphicFramePr>
        <p:xfrm>
          <a:off x="1044400" y="2471150"/>
          <a:ext cx="10826200" cy="2192250"/>
        </p:xfrm>
        <a:graphic>
          <a:graphicData uri="http://schemas.openxmlformats.org/drawingml/2006/table">
            <a:tbl>
              <a:tblPr>
                <a:noFill/>
                <a:tableStyleId>{A1A19DCD-474F-49A0-BD6E-79F9A4CA8838}</a:tableStyleId>
              </a:tblPr>
              <a:tblGrid>
                <a:gridCol w="2163300"/>
                <a:gridCol w="1840650"/>
                <a:gridCol w="2078525"/>
                <a:gridCol w="1314475"/>
                <a:gridCol w="3429250"/>
              </a:tblGrid>
              <a:tr h="1019575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 dirty="0"/>
                        <a:t>Name</a:t>
                      </a:r>
                      <a:endParaRPr sz="2300" b="1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Affiliations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Address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Phone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email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5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 smtClean="0"/>
                        <a:t>Shubhodeep Adhikari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Broadcom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</a:t>
                      </a:r>
                      <a:endParaRPr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</a:t>
                      </a:r>
                      <a:endParaRPr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smtClean="0"/>
                        <a:t>shubhodeep.adhikari@broadcom.com</a:t>
                      </a: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17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 smtClean="0"/>
                        <a:t>Sindhu</a:t>
                      </a:r>
                      <a:r>
                        <a:rPr lang="en-US" baseline="0" dirty="0" smtClean="0"/>
                        <a:t> Verma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Broadcom</a:t>
                      </a:r>
                      <a:endParaRPr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</a:t>
                      </a:r>
                      <a:endParaRPr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</a:t>
                      </a:r>
                      <a:endParaRPr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sindhu.verma@broadcom.com</a:t>
                      </a: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838200" y="1371600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</a:rPr>
              <a:t>This </a:t>
            </a:r>
            <a:r>
              <a:rPr lang="en-US" b="0" dirty="0"/>
              <a:t>presentation</a:t>
            </a:r>
            <a:r>
              <a:rPr lang="en-US" sz="2400" b="0" i="0" u="none" strike="noStrike" cap="none" dirty="0">
                <a:solidFill>
                  <a:srgbClr val="000000"/>
                </a:solidFill>
              </a:rPr>
              <a:t> provides 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</a:rPr>
              <a:t>updates from the latest 3GPP RAN1 and RAN4 meetings (RAN1#94bis/RAN1#95</a:t>
            </a:r>
            <a:r>
              <a:rPr lang="en-US" b="0" dirty="0" smtClean="0"/>
              <a:t>, RAN4#88bis/RAN4#89 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</a:rPr>
              <a:t>on the standardization of </a:t>
            </a:r>
            <a:r>
              <a:rPr lang="en-US" b="0" dirty="0" smtClean="0"/>
              <a:t>NR-Unlicensed and LAA, with a focus on fair coexistence with 802.11. </a:t>
            </a:r>
            <a:endParaRPr sz="2400" b="0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 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533401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Outline</a:t>
            </a:r>
            <a:endParaRPr sz="240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124425" y="1093213"/>
            <a:ext cx="10361100" cy="50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presentation discusses the following </a:t>
            </a:r>
            <a:r>
              <a:rPr lang="en-US" sz="20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topics</a:t>
            </a:r>
            <a:r>
              <a:rPr lang="en-US" sz="20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:</a:t>
            </a:r>
            <a:endParaRPr sz="20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sz="20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RAN1 (NR-U)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No-LBT </a:t>
            </a:r>
            <a:r>
              <a:rPr lang="en-US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or 25us LBT for transmission of control </a:t>
            </a:r>
            <a:r>
              <a:rPr lang="en-US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messages</a:t>
            </a:r>
            <a:endParaRPr lang="en-US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Multiple DL-UL-DL switches in a COT with and without pauses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No-LBT for UL transmissions within a COT with a gap of 16 us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Multiple LBT attempts by UL within a shared COT</a:t>
            </a:r>
            <a:endParaRPr lang="en-US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UE to </a:t>
            </a:r>
            <a:r>
              <a:rPr lang="en-US" b="0" dirty="0" err="1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gNB</a:t>
            </a:r>
            <a:r>
              <a:rPr lang="en-US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COT sharing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Shared COT for AUL transmissions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Multicarrier channel access</a:t>
            </a:r>
          </a:p>
          <a:p>
            <a:pPr marL="927100" lvl="1" indent="-342900">
              <a:spcBef>
                <a:spcPts val="0"/>
              </a:spcBef>
              <a:buSzPts val="1600"/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Adoption of 802.11 preamble</a:t>
            </a:r>
          </a:p>
          <a:p>
            <a:pPr marL="584200" lvl="1" indent="0">
              <a:spcBef>
                <a:spcPts val="0"/>
              </a:spcBef>
              <a:buSzPts val="1600"/>
            </a:pPr>
            <a:endParaRPr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SzPts val="1600"/>
              <a:buFont typeface="+mj-lt"/>
              <a:buAutoNum type="arabicPeriod"/>
            </a:pPr>
            <a:r>
              <a:rPr lang="en-US" sz="20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RAN4 </a:t>
            </a:r>
          </a:p>
          <a:p>
            <a:pPr marL="927100" lvl="1" indent="-342900">
              <a:spcBef>
                <a:spcPts val="0"/>
              </a:spcBef>
              <a:buSzPts val="1600"/>
              <a:buFont typeface="Arial" panose="020B0604020202020204" pitchFamily="34" charset="0"/>
              <a:buChar char="•"/>
            </a:pPr>
            <a:r>
              <a:rPr lang="en-US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Invalid band combinations in LAA</a:t>
            </a:r>
          </a:p>
          <a:p>
            <a:pPr marL="584200" lvl="1" indent="0" algn="l" rtl="0">
              <a:spcBef>
                <a:spcPts val="0"/>
              </a:spcBef>
              <a:spcAft>
                <a:spcPts val="0"/>
              </a:spcAft>
              <a:buSzPts val="1600"/>
            </a:pPr>
            <a:endParaRPr sz="16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 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609600"/>
            <a:ext cx="11275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RAN1: NR-Unlicensed</a:t>
            </a:r>
            <a:endParaRPr sz="2000" b="1" i="0" u="none" strike="noStrike" cap="none" dirty="0">
              <a:solidFill>
                <a:srgbClr val="000000"/>
              </a:solidFill>
              <a:sym typeface="Times New Roman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 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533400" y="990600"/>
            <a:ext cx="11430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469900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No-LBT or 25us LBT for transmission of control </a:t>
            </a:r>
            <a:r>
              <a:rPr lang="en-US" sz="20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messages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Status: 25us LBT for transmission of DRS</a:t>
            </a: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Multiple DL-UL-DL switches in a COT with and without </a:t>
            </a:r>
            <a:r>
              <a:rPr lang="en-US" sz="20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pauses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Status: 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Allowed</a:t>
            </a: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No-LBT for UL transmissions within a COT with a gap of 16 </a:t>
            </a:r>
            <a:r>
              <a:rPr lang="en-US" sz="20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us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Status: 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Allowed</a:t>
            </a: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Multiple LBT attempts by UL within a shared </a:t>
            </a:r>
            <a:r>
              <a:rPr lang="en-US" sz="20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COT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Status: </a:t>
            </a:r>
            <a:r>
              <a:rPr lang="en-US" sz="180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No decision</a:t>
            </a: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UE to </a:t>
            </a:r>
            <a:r>
              <a:rPr lang="en-US" sz="2000" b="0" dirty="0" err="1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gNB</a:t>
            </a:r>
            <a:r>
              <a:rPr lang="en-US" sz="20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COT </a:t>
            </a:r>
            <a:r>
              <a:rPr lang="en-US" sz="20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sharing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Status: 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No decision</a:t>
            </a: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Shared COT for AUL </a:t>
            </a:r>
            <a:r>
              <a:rPr lang="en-US" sz="20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transmissions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Status: 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No decision</a:t>
            </a: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Multicarrier channel </a:t>
            </a:r>
            <a:r>
              <a:rPr lang="en-US" sz="20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access</a:t>
            </a:r>
          </a:p>
          <a:p>
            <a:pPr marL="927100" lvl="1" indent="-342900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Status: 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No decision</a:t>
            </a: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SzPts val="1600"/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Adoption of 802.11 </a:t>
            </a:r>
            <a:r>
              <a:rPr lang="en-US" sz="20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preamble</a:t>
            </a:r>
          </a:p>
          <a:p>
            <a:pPr marL="927100" lvl="1" indent="-342900">
              <a:spcBef>
                <a:spcPts val="0"/>
              </a:spcBef>
              <a:buSzPts val="1600"/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Status: 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No decision</a:t>
            </a:r>
            <a:endParaRPr lang="en-US"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lvl="0"/>
            <a:endParaRPr lang="en-US" sz="1800" b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0" y="457200"/>
            <a:ext cx="115824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smtClean="0"/>
              <a:t>RAN4: Invalid band combinations defined for LAA in 5GHz</a:t>
            </a:r>
            <a:endParaRPr sz="2400" b="1" i="0" u="none" strike="noStrike" cap="none" dirty="0">
              <a:solidFill>
                <a:srgbClr val="000000"/>
              </a:solidFill>
              <a:sym typeface="Times New Roman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 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175575" y="1031950"/>
            <a:ext cx="11901600" cy="5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r>
              <a:rPr lang="en-US" sz="1600" b="0" dirty="0" smtClean="0"/>
              <a:t>Overview: The LAA standards specify that </a:t>
            </a:r>
            <a:r>
              <a:rPr lang="en-US" sz="1600" b="0" dirty="0"/>
              <a:t>if the maximum number of channels that LAA can simultaneously transmit is &lt;= 4, the maximum frequency separation between the center frequencies of any two carriers should be &lt;= 62MHz. </a:t>
            </a:r>
            <a:r>
              <a:rPr lang="en-US" sz="1600" b="0" dirty="0" smtClean="0"/>
              <a:t>This clause has been put to </a:t>
            </a:r>
            <a:r>
              <a:rPr lang="en-US" sz="1600" b="0" dirty="0"/>
              <a:t>ensure fair coexistence with </a:t>
            </a:r>
            <a:r>
              <a:rPr lang="en-US" sz="1600" b="0" dirty="0" smtClean="0"/>
              <a:t>802.11 </a:t>
            </a:r>
            <a:r>
              <a:rPr lang="en-US" sz="1600" b="0" dirty="0"/>
              <a:t>multi-carrier transmissions that use a fixed “channel bonded” structure as shown below. </a:t>
            </a:r>
          </a:p>
          <a:p>
            <a:r>
              <a:rPr lang="en-US" sz="1600" b="0" dirty="0"/>
              <a:t> </a:t>
            </a:r>
          </a:p>
          <a:p>
            <a:r>
              <a:rPr lang="en-US" sz="1600" b="0" dirty="0"/>
              <a:t> </a:t>
            </a:r>
          </a:p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600" b="0" dirty="0"/>
          </a:p>
          <a:p>
            <a:r>
              <a:rPr lang="en-US" sz="1600" b="0" dirty="0" smtClean="0"/>
              <a:t>The bonded </a:t>
            </a:r>
            <a:r>
              <a:rPr lang="en-US" sz="1600" b="0" dirty="0"/>
              <a:t>structure ensures the following: </a:t>
            </a:r>
            <a:endParaRPr lang="en-US" sz="1600" b="0" dirty="0" smtClean="0"/>
          </a:p>
          <a:p>
            <a:pPr marL="514350" lvl="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Concurrent </a:t>
            </a:r>
            <a:r>
              <a:rPr lang="en-US" sz="1600" b="0" dirty="0"/>
              <a:t>transmissions of the same bandwidth from two </a:t>
            </a:r>
            <a:r>
              <a:rPr lang="en-US" sz="1600" b="0" dirty="0" smtClean="0"/>
              <a:t>802.11 </a:t>
            </a:r>
            <a:r>
              <a:rPr lang="en-US" sz="1600" b="0" dirty="0"/>
              <a:t>nodes are either completely overlapping or completely disjoint. </a:t>
            </a:r>
          </a:p>
          <a:p>
            <a:pPr marL="514350" lvl="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All co-channel </a:t>
            </a:r>
            <a:r>
              <a:rPr lang="en-US" sz="1600" b="0" dirty="0" smtClean="0"/>
              <a:t>802.11 </a:t>
            </a:r>
            <a:r>
              <a:rPr lang="en-US" sz="1600" b="0" dirty="0"/>
              <a:t>nodes get similar priority to access their primary/secondary channels.  </a:t>
            </a:r>
            <a:endParaRPr lang="en-US" sz="1600" b="0" dirty="0" smtClean="0"/>
          </a:p>
          <a:p>
            <a:pPr marL="228600" lvl="0" indent="0"/>
            <a:r>
              <a:rPr lang="en-US" sz="1600" b="0" u="sng" dirty="0" smtClean="0"/>
              <a:t>The ETSI-BRAN regulations ([2]) also require that LAA must follow the above 802.11 bonded multi-carrier transmission scheme if the multi-carrier LBT scheme is the same as 802.11.</a:t>
            </a:r>
          </a:p>
          <a:p>
            <a:pPr marL="228600" lvl="0" indent="0"/>
            <a:r>
              <a:rPr lang="en-US" sz="1600" b="0" dirty="0" smtClean="0"/>
              <a:t>Status</a:t>
            </a:r>
            <a:r>
              <a:rPr lang="en-US" sz="1600" b="0" dirty="0" smtClean="0"/>
              <a:t>: A CR to make this change was agreed in RAN4 but companies </a:t>
            </a:r>
            <a:r>
              <a:rPr lang="en-US" sz="1600" b="0" dirty="0" smtClean="0"/>
              <a:t>disputed</a:t>
            </a:r>
            <a:r>
              <a:rPr lang="en-US" sz="1600" b="0" dirty="0" smtClean="0"/>
              <a:t> </a:t>
            </a:r>
            <a:r>
              <a:rPr lang="en-US" sz="1600" b="0" dirty="0" smtClean="0"/>
              <a:t>on their agreement in the </a:t>
            </a:r>
            <a:r>
              <a:rPr lang="en-US" sz="1600" b="0" dirty="0" smtClean="0"/>
              <a:t>RAN Plenary</a:t>
            </a:r>
            <a:r>
              <a:rPr lang="en-US" sz="1600" b="0" dirty="0" smtClean="0"/>
              <a:t>. </a:t>
            </a:r>
            <a:r>
              <a:rPr lang="en-US" sz="1600" b="0" dirty="0" smtClean="0"/>
              <a:t>A subsequent CR </a:t>
            </a:r>
            <a:r>
              <a:rPr lang="en-US" sz="1600" b="0" dirty="0" smtClean="0"/>
              <a:t>is being discussed in RAN4</a:t>
            </a:r>
            <a:endParaRPr lang="en-US" sz="1600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2321658"/>
            <a:ext cx="5629637" cy="1869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030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10361100" cy="5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  <a:endParaRPr dirty="0"/>
          </a:p>
        </p:txBody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09600" y="1295400"/>
            <a:ext cx="110025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>
              <a:spcBef>
                <a:spcPts val="0"/>
              </a:spcBef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 </a:t>
            </a:r>
            <a:r>
              <a:rPr lang="en-US" sz="1800" b="0" dirty="0"/>
              <a:t>Chairman’s notes RAN1 </a:t>
            </a:r>
            <a:r>
              <a:rPr lang="en-US" sz="1800" b="0" dirty="0" smtClean="0"/>
              <a:t>94bis final, </a:t>
            </a:r>
            <a:r>
              <a:rPr lang="de-DE" sz="1800" b="0" dirty="0" smtClean="0"/>
              <a:t>Chengdu, </a:t>
            </a:r>
            <a:r>
              <a:rPr lang="en-US" sz="1800" b="0" dirty="0" smtClean="0"/>
              <a:t>China</a:t>
            </a:r>
            <a:endParaRPr sz="18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/>
            <a:r>
              <a:rPr lang="en-US" sz="18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</a:t>
            </a:r>
            <a:r>
              <a:rPr lang="en-US" sz="1800" b="0" dirty="0"/>
              <a:t>] </a:t>
            </a:r>
            <a:r>
              <a:rPr lang="en-US" sz="1800" b="0" dirty="0" smtClean="0"/>
              <a:t>ETSI </a:t>
            </a:r>
            <a:r>
              <a:rPr lang="en-US" sz="1800" b="0" dirty="0"/>
              <a:t>EN 301 893, 5 GHz RLAN  </a:t>
            </a:r>
            <a:r>
              <a:rPr lang="en-US" sz="1800" b="0" dirty="0" err="1"/>
              <a:t>Harmonised</a:t>
            </a:r>
            <a:r>
              <a:rPr lang="en-US" sz="1800" b="0" dirty="0"/>
              <a:t> Standard covering the essential requirements of article 3.2 of Directive 2014/53/EU</a:t>
            </a:r>
            <a:r>
              <a:rPr lang="en-US" sz="1800" b="0" dirty="0" smtClean="0"/>
              <a:t>.</a:t>
            </a: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0" name="Shape 290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 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998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6273</TotalTime>
  <Words>425</Words>
  <Application>Microsoft Office PowerPoint</Application>
  <PresentationFormat>Custom</PresentationFormat>
  <Paragraphs>100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3GPP RAN1 and RAN4 status on NR-Unlicensed and LAA</vt:lpstr>
      <vt:lpstr>Abstract</vt:lpstr>
      <vt:lpstr>Outline</vt:lpstr>
      <vt:lpstr>RAN1: NR-Unlicensed</vt:lpstr>
      <vt:lpstr>RAN4: Invalid band combinations defined for LAA in 5GHz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RAN1 status on LAA and NR-Unlicensed</dc:title>
  <dc:creator>Shubhodeep Adhikari</dc:creator>
  <cp:lastModifiedBy>BLR</cp:lastModifiedBy>
  <cp:revision>165</cp:revision>
  <dcterms:modified xsi:type="dcterms:W3CDTF">2018-11-15T06:20:26Z</dcterms:modified>
</cp:coreProperties>
</file>