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2" r:id="rId3"/>
    <p:sldId id="353" r:id="rId4"/>
    <p:sldId id="354" r:id="rId5"/>
    <p:sldId id="358" r:id="rId6"/>
    <p:sldId id="355" r:id="rId7"/>
    <p:sldId id="359" r:id="rId8"/>
    <p:sldId id="357" r:id="rId9"/>
    <p:sldId id="360" r:id="rId10"/>
    <p:sldId id="361" r:id="rId11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31" autoAdjust="0"/>
    <p:restoredTop sz="94660"/>
  </p:normalViewPr>
  <p:slideViewPr>
    <p:cSldViewPr>
      <p:cViewPr varScale="1">
        <p:scale>
          <a:sx n="107" d="100"/>
          <a:sy n="107" d="100"/>
        </p:scale>
        <p:origin x="2310" y="10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Shellhammer, Qualcomm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802.11-18/1880r0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Shellhammer, Qualcomm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4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6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33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90880"/>
            <a:ext cx="9072563" cy="93472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000" dirty="0">
                <a:cs typeface="Calibri" panose="020F0502020204030204" pitchFamily="34" charset="0"/>
              </a:rPr>
              <a:t>Comment Resolution on Spectral Flatness Spec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625600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2018-11-08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8960" y="2069253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1812"/>
              </p:ext>
            </p:extLst>
          </p:nvPr>
        </p:nvGraphicFramePr>
        <p:xfrm>
          <a:off x="549275" y="2428875"/>
          <a:ext cx="8675688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" name="Document" r:id="rId4" imgW="8486910" imgH="2514302" progId="Word.Document.8">
                  <p:embed/>
                </p:oleObj>
              </mc:Choice>
              <mc:Fallback>
                <p:oleObj name="Document" r:id="rId4" imgW="8486910" imgH="2514302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428875"/>
                        <a:ext cx="8675688" cy="257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FBA6-EDB4-47F3-9917-F1B01CF9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06118"/>
          </a:xfrm>
        </p:spPr>
        <p:txBody>
          <a:bodyPr/>
          <a:lstStyle/>
          <a:p>
            <a:r>
              <a:rPr lang="en-US" sz="3600" dirty="0"/>
              <a:t>Recommended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C3ABF-F3DC-44BB-8CBE-F21B9FB04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33" y="1522310"/>
            <a:ext cx="8288868" cy="706117"/>
          </a:xfrm>
        </p:spPr>
        <p:txBody>
          <a:bodyPr/>
          <a:lstStyle/>
          <a:p>
            <a:r>
              <a:rPr lang="en-US" dirty="0"/>
              <a:t>Make the following change to Clause 32.2.11.2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890C9-3063-4103-8BD2-273E081910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BCB83-79D2-45FA-83D4-DBF7E3F2AB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C526D5-B8D1-4C98-A0AE-58431B4313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6963D5-8381-45B6-929A-3F60FBB11227}"/>
              </a:ext>
            </a:extLst>
          </p:cNvPr>
          <p:cNvSpPr txBox="1">
            <a:spLocks/>
          </p:cNvSpPr>
          <p:nvPr/>
        </p:nvSpPr>
        <p:spPr bwMode="auto">
          <a:xfrm>
            <a:off x="609600" y="2086742"/>
            <a:ext cx="8288868" cy="461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200" b="0" dirty="0"/>
              <a:t>The spectral flatness is measured by comparing the total transmitted power in the center 4 MHz of the 20 MHz channel with the transmitted power in any contiguous 1 MHz segment within the center 4 MHz</a:t>
            </a:r>
            <a:r>
              <a:rPr lang="en-US" sz="2200" b="0" dirty="0">
                <a:solidFill>
                  <a:srgbClr val="FF0000"/>
                </a:solidFill>
              </a:rPr>
              <a:t>.</a:t>
            </a:r>
            <a:r>
              <a:rPr lang="en-US" sz="2200" b="0" strike="sngStrike" dirty="0">
                <a:solidFill>
                  <a:srgbClr val="FF0000"/>
                </a:solidFill>
              </a:rPr>
              <a:t>, where the wake-up signal is transmitted at the maximum power</a:t>
            </a:r>
            <a:r>
              <a:rPr 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sz="2200" b="0" strike="sngStrike" dirty="0">
                <a:solidFill>
                  <a:srgbClr val="FF0000"/>
                </a:solidFill>
              </a:rPr>
              <a:t>The requirement is</a:t>
            </a:r>
            <a:r>
              <a:rPr lang="en-US" sz="2200" b="0" dirty="0">
                <a:solidFill>
                  <a:srgbClr val="FF0000"/>
                </a:solidFill>
              </a:rPr>
              <a:t> It is required </a:t>
            </a:r>
            <a:r>
              <a:rPr lang="en-US" sz="2200" b="0" dirty="0"/>
              <a:t>that the total transmitted power in the center 4 MHz is at least 3 dB higher than the maximum transmitted power in any contiguous 1 MHz segment as described above.</a:t>
            </a:r>
          </a:p>
          <a:p>
            <a:pPr marL="0" indent="0">
              <a:buNone/>
            </a:pPr>
            <a:r>
              <a:rPr lang="en-US" sz="2200" b="0" dirty="0">
                <a:solidFill>
                  <a:srgbClr val="FF0000"/>
                </a:solidFill>
              </a:rPr>
              <a:t>It is required that the total transmitted power in the center 4 MHz is less than 12 dB above than the minimum transmitted power in any contiguous 1 MHz segment as described above.</a:t>
            </a:r>
            <a:endParaRPr lang="en-US" sz="2200" b="0" kern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kern="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610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ABFB-466C-47B1-A52A-0A5D24CB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WG Letter Ballot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D253-9F94-4C80-B6BC-E5A2691F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13283"/>
            <a:ext cx="8288868" cy="477518"/>
          </a:xfrm>
        </p:spPr>
        <p:txBody>
          <a:bodyPr/>
          <a:lstStyle/>
          <a:p>
            <a:r>
              <a:rPr lang="en-US" dirty="0"/>
              <a:t>In WG Letter Ballot the following comment was submitted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D6226-A6B2-4A38-819D-DD4933D668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EADE-E055-474C-8F70-A5751A275A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1A5F52-1619-4787-B2B0-28836310D8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A9614A-48A9-41BC-8423-B41727AEF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120208"/>
              </p:ext>
            </p:extLst>
          </p:nvPr>
        </p:nvGraphicFramePr>
        <p:xfrm>
          <a:off x="702169" y="2804160"/>
          <a:ext cx="828833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62">
                  <a:extLst>
                    <a:ext uri="{9D8B030D-6E8A-4147-A177-3AD203B41FA5}">
                      <a16:colId xmlns:a16="http://schemas.microsoft.com/office/drawing/2014/main" val="3387937864"/>
                    </a:ext>
                  </a:extLst>
                </a:gridCol>
                <a:gridCol w="6810376">
                  <a:extLst>
                    <a:ext uri="{9D8B030D-6E8A-4147-A177-3AD203B41FA5}">
                      <a16:colId xmlns:a16="http://schemas.microsoft.com/office/drawing/2014/main" val="173376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5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Draft does not include a spectral flatness requirement that would prevent putting all the power on 2 MHz.  Since the intent of the standard is to use a 4 MHz waveform, I believe an additional Spectral Flatness requirement is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815640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0200A-8971-42C1-BF49-3299EEA6792D}"/>
              </a:ext>
            </a:extLst>
          </p:cNvPr>
          <p:cNvSpPr txBox="1">
            <a:spLocks/>
          </p:cNvSpPr>
          <p:nvPr/>
        </p:nvSpPr>
        <p:spPr bwMode="auto">
          <a:xfrm>
            <a:off x="533400" y="5105399"/>
            <a:ext cx="8288868" cy="1078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This contribution provides a recommended comment resolution for this comment, along with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37012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EF42-0A61-4CEB-9B3B-1FF83C93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640077"/>
          </a:xfrm>
        </p:spPr>
        <p:txBody>
          <a:bodyPr/>
          <a:lstStyle/>
          <a:p>
            <a:r>
              <a:rPr lang="en-US" sz="36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D393A-255C-4AD6-80F6-44DF8975F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6400"/>
            <a:ext cx="8077199" cy="5181600"/>
          </a:xfrm>
        </p:spPr>
        <p:txBody>
          <a:bodyPr/>
          <a:lstStyle/>
          <a:p>
            <a:r>
              <a:rPr lang="en-US" sz="2200" dirty="0"/>
              <a:t>Draft 1.0 includes a Spectral Flatness specification in Clause 32.2.11.2 stating </a:t>
            </a:r>
          </a:p>
          <a:p>
            <a:pPr lvl="1"/>
            <a:r>
              <a:rPr lang="en-US" sz="2000" i="1" dirty="0"/>
              <a:t>“The requirement is that the total transmitted power in the center 4 MHz is at least 3 dB higher than the maximum transmitted power in any contiguous 1 MHz segment as described above.”</a:t>
            </a:r>
          </a:p>
          <a:p>
            <a:r>
              <a:rPr lang="en-US" sz="2200" dirty="0"/>
              <a:t>This limits putting too much power within a 1 MHz segment of the center 4 MHz</a:t>
            </a:r>
          </a:p>
          <a:p>
            <a:r>
              <a:rPr lang="en-US" sz="2200" dirty="0"/>
              <a:t>However, this does not put a constraint on how little power is put on a 1 MHz segment of the 4 MHz channel</a:t>
            </a:r>
          </a:p>
          <a:p>
            <a:pPr lvl="1"/>
            <a:r>
              <a:rPr lang="en-US" sz="2000" dirty="0"/>
              <a:t>For example, It is possible to put virtually all the power in a 2 MHz segment, and almost no power in the other 2 MHz</a:t>
            </a:r>
          </a:p>
          <a:p>
            <a:r>
              <a:rPr lang="en-US" sz="2200" dirty="0"/>
              <a:t>Here we propose a specification for the ratio of the power in the center 4 MHz to the minimum power in any contiguous 1 MHz segment, to address this concern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DE289-70A5-456A-B3B4-E6012D57E5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5E23A-B3A3-4111-A184-615B4BD7B0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16D26C-9878-4E33-9121-6171EECD85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7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C9C1-CBC2-4133-8604-8A5FE0FF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779E-64FF-4987-8836-B8DD76CBC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analyze the ratio of the power in the center 4 MHz to the minimum power in a contiguous 1 MHz segment</a:t>
            </a:r>
          </a:p>
          <a:p>
            <a:pPr lvl="1"/>
            <a:r>
              <a:rPr lang="en-US" dirty="0"/>
              <a:t>We perform this analysis for all three example 2 µs MC-OOK symbols and all three example 4 µs MC-OOK symbols</a:t>
            </a:r>
          </a:p>
          <a:p>
            <a:pPr lvl="1"/>
            <a:r>
              <a:rPr lang="en-US" dirty="0"/>
              <a:t>For reference we also provide the ratio of the power in 4 MHz to the maximum power in a contiguous 1 MHz segment</a:t>
            </a:r>
          </a:p>
          <a:p>
            <a:pPr lvl="1"/>
            <a:r>
              <a:rPr lang="en-US" dirty="0"/>
              <a:t>We also provide PSD plots for the center 4 MHz</a:t>
            </a:r>
          </a:p>
          <a:p>
            <a:r>
              <a:rPr lang="en-US" dirty="0"/>
              <a:t>We provide recommended text for the specification on the ratio of the power in the center 4 MHz to the minimum power in a contiguous 1 MHz segment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4707E-A94E-41BA-8807-F352FBFB18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86A00-EBC9-4866-BF66-F1B921B8D0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15A6FD-BCF0-46DA-8DEA-8AEA6FDC402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97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3C84-151C-402F-8370-A21883B5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46855"/>
            <a:ext cx="8288868" cy="625298"/>
          </a:xfrm>
        </p:spPr>
        <p:txBody>
          <a:bodyPr/>
          <a:lstStyle/>
          <a:p>
            <a:r>
              <a:rPr lang="en-US" sz="3200" dirty="0"/>
              <a:t>Spectrum of HDR Data Field (2 </a:t>
            </a:r>
            <a:r>
              <a:rPr lang="en-US" sz="3200" dirty="0">
                <a:cs typeface="Calibri" panose="020F0502020204030204" pitchFamily="34" charset="0"/>
              </a:rPr>
              <a:t>µ</a:t>
            </a:r>
            <a:r>
              <a:rPr lang="en-US" sz="3200" dirty="0"/>
              <a:t>s symbols)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6230C-E701-469E-B23A-EE7A303555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C0FE-1119-4223-BE8C-CC7A8CCFC0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B9D2F9-428A-4809-952B-898786BB72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AE1CDEA-2582-43C3-9B87-52C838592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22" y="1303972"/>
            <a:ext cx="3934778" cy="27346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0627AAD-CED1-4098-B244-CF12D761D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5400" y="1295400"/>
            <a:ext cx="3934778" cy="273462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1A7A4F9-D0BE-46DE-B23E-906CD52D9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7022" y="4123372"/>
            <a:ext cx="3934778" cy="27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6C51-5862-46F4-941C-1A410F41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Power Ratios for 2 µs MC-OOK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D920CA8C-7069-4E8E-9F32-57CBB849F07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6709452"/>
                  </p:ext>
                </p:extLst>
              </p:nvPr>
            </p:nvGraphicFramePr>
            <p:xfrm>
              <a:off x="1124479" y="2116665"/>
              <a:ext cx="7486121" cy="176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4200">
                      <a:extLst>
                        <a:ext uri="{9D8B030D-6E8A-4147-A177-3AD203B41FA5}">
                          <a16:colId xmlns:a16="http://schemas.microsoft.com/office/drawing/2014/main" val="3951281973"/>
                        </a:ext>
                      </a:extLst>
                    </a:gridCol>
                    <a:gridCol w="3069747">
                      <a:extLst>
                        <a:ext uri="{9D8B030D-6E8A-4147-A177-3AD203B41FA5}">
                          <a16:colId xmlns:a16="http://schemas.microsoft.com/office/drawing/2014/main" val="3660742394"/>
                        </a:ext>
                      </a:extLst>
                    </a:gridCol>
                    <a:gridCol w="2752174">
                      <a:extLst>
                        <a:ext uri="{9D8B030D-6E8A-4147-A177-3AD203B41FA5}">
                          <a16:colId xmlns:a16="http://schemas.microsoft.com/office/drawing/2014/main" val="4039568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kern="1200" dirty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 µs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MC-OOK  </a:t>
                          </a:r>
                          <a:r>
                            <a:rPr lang="en-US" sz="1600" b="1" kern="1200" dirty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Example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Symbols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𝑷𝒐𝒘𝒆𝒓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𝒊𝒏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𝟒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𝑴𝑯𝒛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𝑴𝒂𝒙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𝑷𝒐𝒘𝒆𝒓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𝒊𝒏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𝑴𝑯𝒛</m:t>
                                    </m:r>
                                  </m:den>
                                </m:f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𝒅𝑩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𝑷𝒐𝒘𝒆𝒓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𝒊𝒏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𝟒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𝑴𝑯𝒛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𝑴𝒊𝒏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𝑷𝒐𝒘𝒆𝒓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𝒊𝒏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𝑴𝑯𝒛</m:t>
                                    </m:r>
                                  </m:den>
                                </m:f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𝒅𝑩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2125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4.90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9.95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0319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9.97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311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9.39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7951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D920CA8C-7069-4E8E-9F32-57CBB849F07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6709452"/>
                  </p:ext>
                </p:extLst>
              </p:nvPr>
            </p:nvGraphicFramePr>
            <p:xfrm>
              <a:off x="1124479" y="2116665"/>
              <a:ext cx="7486121" cy="176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4200">
                      <a:extLst>
                        <a:ext uri="{9D8B030D-6E8A-4147-A177-3AD203B41FA5}">
                          <a16:colId xmlns:a16="http://schemas.microsoft.com/office/drawing/2014/main" val="3951281973"/>
                        </a:ext>
                      </a:extLst>
                    </a:gridCol>
                    <a:gridCol w="3069747">
                      <a:extLst>
                        <a:ext uri="{9D8B030D-6E8A-4147-A177-3AD203B41FA5}">
                          <a16:colId xmlns:a16="http://schemas.microsoft.com/office/drawing/2014/main" val="3660742394"/>
                        </a:ext>
                      </a:extLst>
                    </a:gridCol>
                    <a:gridCol w="2752174">
                      <a:extLst>
                        <a:ext uri="{9D8B030D-6E8A-4147-A177-3AD203B41FA5}">
                          <a16:colId xmlns:a16="http://schemas.microsoft.com/office/drawing/2014/main" val="40395683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b="1" kern="1200" dirty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 µs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MC-OOK  </a:t>
                          </a:r>
                          <a:r>
                            <a:rPr lang="en-US" sz="1600" b="1" kern="1200" dirty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Example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Symbols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65" t="-3158" r="-90476" b="-2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2124" t="-3158" r="-885" b="-22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212527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4.90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9.95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03190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9.97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31102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9.39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7951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81BB1-2B6C-43B4-B8D8-F1C66D225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9F75-F526-47B0-BF48-20C56467DB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D3B880-F023-4EDC-A3BE-11E66D431A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BA89A2-05C4-4AE1-A15A-6B6593EDFDB9}"/>
              </a:ext>
            </a:extLst>
          </p:cNvPr>
          <p:cNvSpPr txBox="1">
            <a:spLocks/>
          </p:cNvSpPr>
          <p:nvPr/>
        </p:nvSpPr>
        <p:spPr bwMode="auto">
          <a:xfrm>
            <a:off x="731520" y="5029200"/>
            <a:ext cx="8288868" cy="1471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Note that the ratio of the power in the center 4 MHz divided by the Maximum power in 1 MHz is well above 3 dB in these cases</a:t>
            </a:r>
          </a:p>
          <a:p>
            <a:r>
              <a:rPr lang="en-US" sz="2200" kern="0" dirty="0"/>
              <a:t>The power in the center 4 MHz divided by the Minimum power in 1 MHz is around 9.4 to 10 dB</a:t>
            </a:r>
          </a:p>
        </p:txBody>
      </p:sp>
    </p:spTree>
    <p:extLst>
      <p:ext uri="{BB962C8B-B14F-4D97-AF65-F5344CB8AC3E}">
        <p14:creationId xmlns:p14="http://schemas.microsoft.com/office/powerpoint/2010/main" val="34823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3C84-151C-402F-8370-A21883B5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46855"/>
            <a:ext cx="8288868" cy="625298"/>
          </a:xfrm>
        </p:spPr>
        <p:txBody>
          <a:bodyPr/>
          <a:lstStyle/>
          <a:p>
            <a:r>
              <a:rPr lang="en-US" sz="3200" dirty="0"/>
              <a:t>Spectrum of LDR Data Field (4 </a:t>
            </a:r>
            <a:r>
              <a:rPr lang="en-US" sz="3200" dirty="0">
                <a:cs typeface="Calibri" panose="020F0502020204030204" pitchFamily="34" charset="0"/>
              </a:rPr>
              <a:t>µ</a:t>
            </a:r>
            <a:r>
              <a:rPr lang="en-US" sz="3200" dirty="0"/>
              <a:t>s symbols)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6230C-E701-469E-B23A-EE7A303555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C0FE-1119-4223-BE8C-CC7A8CCFC0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B9D2F9-428A-4809-952B-898786BB72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FF908D-C800-4649-B246-868146C67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222" y="1303972"/>
            <a:ext cx="3934778" cy="27346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04EFDA3-6BD3-4117-8C5A-8A1C3406E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3022" y="1303972"/>
            <a:ext cx="3934778" cy="273462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323D7A-3774-432D-ADB0-69184CD09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7022" y="4123372"/>
            <a:ext cx="3934778" cy="27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6C51-5862-46F4-941C-1A410F41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Power Ratios for 4 µs MC-OOK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D920CA8C-7069-4E8E-9F32-57CBB849F07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6980705"/>
                  </p:ext>
                </p:extLst>
              </p:nvPr>
            </p:nvGraphicFramePr>
            <p:xfrm>
              <a:off x="1124479" y="2116665"/>
              <a:ext cx="7486121" cy="176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4200">
                      <a:extLst>
                        <a:ext uri="{9D8B030D-6E8A-4147-A177-3AD203B41FA5}">
                          <a16:colId xmlns:a16="http://schemas.microsoft.com/office/drawing/2014/main" val="3951281973"/>
                        </a:ext>
                      </a:extLst>
                    </a:gridCol>
                    <a:gridCol w="3069747">
                      <a:extLst>
                        <a:ext uri="{9D8B030D-6E8A-4147-A177-3AD203B41FA5}">
                          <a16:colId xmlns:a16="http://schemas.microsoft.com/office/drawing/2014/main" val="3660742394"/>
                        </a:ext>
                      </a:extLst>
                    </a:gridCol>
                    <a:gridCol w="2752174">
                      <a:extLst>
                        <a:ext uri="{9D8B030D-6E8A-4147-A177-3AD203B41FA5}">
                          <a16:colId xmlns:a16="http://schemas.microsoft.com/office/drawing/2014/main" val="4039568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kern="1200" dirty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 µs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MC-OOK  </a:t>
                          </a:r>
                          <a:r>
                            <a:rPr lang="en-US" sz="1600" b="1" kern="1200" dirty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Example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Symbols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𝑷𝒐𝒘𝒆𝒓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𝒊𝒏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𝟒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𝑴𝑯𝒛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𝑴𝒂𝒙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𝑷𝒐𝒘𝒆𝒓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𝒊𝒏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𝑴𝑯𝒛</m:t>
                                    </m:r>
                                  </m:den>
                                </m:f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𝒅𝑩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𝑷𝒐𝒘𝒆𝒓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𝒊𝒏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𝟒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𝑴𝑯𝒛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𝑴𝒊𝒏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𝑷𝒐𝒘𝒆𝒓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𝒊𝒏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𝟏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𝑴𝑯𝒛</m:t>
                                    </m:r>
                                  </m:den>
                                </m:f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𝒅𝑩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2125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7.45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0319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7.34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311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7951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D920CA8C-7069-4E8E-9F32-57CBB849F07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6980705"/>
                  </p:ext>
                </p:extLst>
              </p:nvPr>
            </p:nvGraphicFramePr>
            <p:xfrm>
              <a:off x="1124479" y="2116665"/>
              <a:ext cx="7486121" cy="176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4200">
                      <a:extLst>
                        <a:ext uri="{9D8B030D-6E8A-4147-A177-3AD203B41FA5}">
                          <a16:colId xmlns:a16="http://schemas.microsoft.com/office/drawing/2014/main" val="3951281973"/>
                        </a:ext>
                      </a:extLst>
                    </a:gridCol>
                    <a:gridCol w="3069747">
                      <a:extLst>
                        <a:ext uri="{9D8B030D-6E8A-4147-A177-3AD203B41FA5}">
                          <a16:colId xmlns:a16="http://schemas.microsoft.com/office/drawing/2014/main" val="3660742394"/>
                        </a:ext>
                      </a:extLst>
                    </a:gridCol>
                    <a:gridCol w="2752174">
                      <a:extLst>
                        <a:ext uri="{9D8B030D-6E8A-4147-A177-3AD203B41FA5}">
                          <a16:colId xmlns:a16="http://schemas.microsoft.com/office/drawing/2014/main" val="40395683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b="1" kern="1200" dirty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 µs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MC-OOK  </a:t>
                          </a:r>
                          <a:r>
                            <a:rPr lang="en-US" sz="1600" b="1" kern="1200" dirty="0">
                              <a:solidFill>
                                <a:schemeClr val="lt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Example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Symbols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65" t="-3158" r="-90476" b="-2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2124" t="-3158" r="-885" b="-22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212527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7.45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03190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7.34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31102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Example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7951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81BB1-2B6C-43B4-B8D8-F1C66D225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9F75-F526-47B0-BF48-20C56467DB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D3B880-F023-4EDC-A3BE-11E66D431A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BA89A2-05C4-4AE1-A15A-6B6593EDFDB9}"/>
              </a:ext>
            </a:extLst>
          </p:cNvPr>
          <p:cNvSpPr txBox="1">
            <a:spLocks/>
          </p:cNvSpPr>
          <p:nvPr/>
        </p:nvSpPr>
        <p:spPr bwMode="auto">
          <a:xfrm>
            <a:off x="731520" y="4953000"/>
            <a:ext cx="8288868" cy="1547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Note that the ratio of the power in the center 4 MHz divided by the Maximum power in 1 MHz is well above 3 dB in these cases</a:t>
            </a:r>
          </a:p>
          <a:p>
            <a:r>
              <a:rPr lang="en-US" sz="2200" kern="0" dirty="0"/>
              <a:t>The power in the center 4 MHz divided by the Minimum power in 1 MHz is around 7.3 to 8.7 dB</a:t>
            </a:r>
          </a:p>
        </p:txBody>
      </p:sp>
    </p:spTree>
    <p:extLst>
      <p:ext uri="{BB962C8B-B14F-4D97-AF65-F5344CB8AC3E}">
        <p14:creationId xmlns:p14="http://schemas.microsoft.com/office/powerpoint/2010/main" val="358512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7C20-4943-45BB-AD10-A97D30B5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D352-9077-4AB1-A384-48B3BACD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13282"/>
            <a:ext cx="8288868" cy="4387427"/>
          </a:xfrm>
        </p:spPr>
        <p:txBody>
          <a:bodyPr/>
          <a:lstStyle/>
          <a:p>
            <a:r>
              <a:rPr lang="en-US" dirty="0"/>
              <a:t>The ratio of the power in 4 MHz divided by the minimum power in a contiguous 1 MHz segment varies in these examples from between around 7.3 to almost 10 dB</a:t>
            </a:r>
          </a:p>
          <a:p>
            <a:r>
              <a:rPr lang="en-US" dirty="0"/>
              <a:t>We want a few dB margin, so we recommend a limit of 12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EFD5E-DFC9-475B-A811-AFB96D5298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C444-D904-42AE-B602-D2793169F3F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02735F-776E-4050-9BE3-6CD882B9FB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01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2276</TotalTime>
  <Words>789</Words>
  <Application>Microsoft Office PowerPoint</Application>
  <PresentationFormat>Custom</PresentationFormat>
  <Paragraphs>101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Unicode MS</vt:lpstr>
      <vt:lpstr>MS Gothic</vt:lpstr>
      <vt:lpstr>Arial</vt:lpstr>
      <vt:lpstr>Calibri</vt:lpstr>
      <vt:lpstr>Cambria Math</vt:lpstr>
      <vt:lpstr>Courier New</vt:lpstr>
      <vt:lpstr>Times New Roman</vt:lpstr>
      <vt:lpstr>Office Theme</vt:lpstr>
      <vt:lpstr>Document</vt:lpstr>
      <vt:lpstr>Comment Resolution on Spectral Flatness Spec</vt:lpstr>
      <vt:lpstr>WG Letter Ballot Comment</vt:lpstr>
      <vt:lpstr>Background</vt:lpstr>
      <vt:lpstr>Presentation Outline</vt:lpstr>
      <vt:lpstr>Spectrum of HDR Data Field (2 µs symbols)</vt:lpstr>
      <vt:lpstr>Power Ratios for 2 µs MC-OOK Symbols</vt:lpstr>
      <vt:lpstr>Spectrum of LDR Data Field (4 µs symbols)</vt:lpstr>
      <vt:lpstr>Power Ratios for 4 µs MC-OOK Symbols</vt:lpstr>
      <vt:lpstr>Observations</vt:lpstr>
      <vt:lpstr>Recommended Text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505</cp:revision>
  <cp:lastPrinted>2017-11-22T00:49:17Z</cp:lastPrinted>
  <dcterms:created xsi:type="dcterms:W3CDTF">2014-10-30T17:06:39Z</dcterms:created>
  <dcterms:modified xsi:type="dcterms:W3CDTF">2018-11-08T22:09:34Z</dcterms:modified>
</cp:coreProperties>
</file>