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606" r:id="rId2"/>
    <p:sldId id="607" r:id="rId3"/>
    <p:sldId id="611" r:id="rId4"/>
    <p:sldId id="612" r:id="rId5"/>
    <p:sldId id="613" r:id="rId6"/>
    <p:sldId id="614" r:id="rId7"/>
    <p:sldId id="615" r:id="rId8"/>
    <p:sldId id="616" r:id="rId9"/>
    <p:sldId id="617" r:id="rId10"/>
    <p:sldId id="608" r:id="rId11"/>
    <p:sldId id="625" r:id="rId12"/>
    <p:sldId id="624" r:id="rId13"/>
    <p:sldId id="620" r:id="rId14"/>
    <p:sldId id="621" r:id="rId15"/>
    <p:sldId id="622" r:id="rId16"/>
    <p:sldId id="623" r:id="rId17"/>
    <p:sldId id="618" r:id="rId18"/>
    <p:sldId id="627" r:id="rId19"/>
    <p:sldId id="628" r:id="rId20"/>
    <p:sldId id="631" r:id="rId21"/>
    <p:sldId id="619" r:id="rId22"/>
    <p:sldId id="635" r:id="rId23"/>
    <p:sldId id="630" r:id="rId24"/>
    <p:sldId id="629" r:id="rId25"/>
    <p:sldId id="626" r:id="rId26"/>
    <p:sldId id="632" r:id="rId27"/>
    <p:sldId id="633" r:id="rId28"/>
    <p:sldId id="634" r:id="rId29"/>
    <p:sldId id="63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Nov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802.11-18/1877r2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Nov 2018 Ad-hoc Meeting PHY Agenda</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2018-11-07</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78"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Nov 8th</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Recess at </a:t>
            </a:r>
            <a:r>
              <a:rPr lang="en-CA" altLang="en-US" dirty="0"/>
              <a:t>6</a:t>
            </a:r>
            <a:r>
              <a:rPr lang="en-CA" altLang="en-US" dirty="0" smtClean="0"/>
              <a:t>:00pm</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Nov 8th</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9:00 – 9:10		Call the meeting to order and IPR slides</a:t>
            </a:r>
          </a:p>
          <a:p>
            <a:r>
              <a:rPr lang="en-US" altLang="zh-CN" dirty="0"/>
              <a:t>9:10 – 9:15		Call for Submissions</a:t>
            </a:r>
          </a:p>
          <a:p>
            <a:r>
              <a:rPr lang="en-US" altLang="zh-CN" dirty="0"/>
              <a:t>9:30 – 10:15	</a:t>
            </a:r>
            <a:r>
              <a:rPr lang="en-US" altLang="zh-CN" dirty="0" smtClean="0"/>
              <a:t>Comment </a:t>
            </a:r>
            <a:r>
              <a:rPr lang="en-US" altLang="zh-CN" dirty="0"/>
              <a:t>Resolution</a:t>
            </a:r>
          </a:p>
          <a:p>
            <a:r>
              <a:rPr lang="en-US" altLang="zh-CN" dirty="0"/>
              <a:t>10:15 - 10:30	</a:t>
            </a:r>
            <a:r>
              <a:rPr lang="en-US" altLang="zh-CN" dirty="0" smtClean="0"/>
              <a:t>Break</a:t>
            </a:r>
            <a:endParaRPr lang="en-US" altLang="zh-CN" dirty="0"/>
          </a:p>
          <a:p>
            <a:r>
              <a:rPr lang="en-US" altLang="zh-CN" dirty="0"/>
              <a:t>10:30 -12:00	</a:t>
            </a:r>
            <a:r>
              <a:rPr lang="en-US" altLang="zh-CN" dirty="0" smtClean="0"/>
              <a:t>Comment </a:t>
            </a:r>
            <a:r>
              <a:rPr lang="en-US" altLang="zh-CN" dirty="0"/>
              <a:t>Resolution</a:t>
            </a:r>
          </a:p>
          <a:p>
            <a:r>
              <a:rPr lang="en-US" altLang="zh-CN" dirty="0" smtClean="0"/>
              <a:t>12:00- </a:t>
            </a:r>
            <a:r>
              <a:rPr lang="en-US" altLang="zh-CN" dirty="0"/>
              <a:t>13:00 	Lunch</a:t>
            </a:r>
          </a:p>
          <a:p>
            <a:r>
              <a:rPr lang="en-US" altLang="zh-CN" dirty="0"/>
              <a:t>13:00 – </a:t>
            </a:r>
            <a:r>
              <a:rPr lang="en-US" altLang="zh-CN" dirty="0" smtClean="0"/>
              <a:t>15:15</a:t>
            </a:r>
            <a:r>
              <a:rPr lang="en-US" altLang="zh-CN" dirty="0"/>
              <a:t>	Comment Resolution</a:t>
            </a:r>
          </a:p>
          <a:p>
            <a:r>
              <a:rPr lang="en-US" altLang="zh-CN" dirty="0"/>
              <a:t>15:15 – </a:t>
            </a:r>
            <a:r>
              <a:rPr lang="en-US" altLang="zh-CN" dirty="0" smtClean="0"/>
              <a:t>15:45</a:t>
            </a:r>
            <a:r>
              <a:rPr lang="en-US" altLang="zh-CN" dirty="0"/>
              <a:t>	Break</a:t>
            </a:r>
          </a:p>
          <a:p>
            <a:r>
              <a:rPr lang="en-US" altLang="zh-CN" dirty="0"/>
              <a:t>15:45 – </a:t>
            </a:r>
            <a:r>
              <a:rPr lang="en-US" altLang="zh-CN" dirty="0" smtClean="0"/>
              <a:t>18:00</a:t>
            </a:r>
            <a:r>
              <a:rPr lang="en-US" altLang="zh-CN" dirty="0"/>
              <a:t>	Comment Resolution</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00500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Agenda items for PHY </a:t>
            </a:r>
            <a:r>
              <a:rPr lang="en-US" altLang="en-US" dirty="0" err="1"/>
              <a:t>adhoc</a:t>
            </a:r>
            <a:r>
              <a:rPr lang="en-US" altLang="en-US" dirty="0"/>
              <a:t> on Nov </a:t>
            </a:r>
            <a:r>
              <a:rPr lang="en-US" altLang="en-US" dirty="0" smtClean="0"/>
              <a:t>9th</a:t>
            </a:r>
            <a:endParaRPr lang="zh-CN" altLang="en-US" dirty="0"/>
          </a:p>
        </p:txBody>
      </p:sp>
      <p:sp>
        <p:nvSpPr>
          <p:cNvPr id="3" name="内容占位符 2"/>
          <p:cNvSpPr>
            <a:spLocks noGrp="1"/>
          </p:cNvSpPr>
          <p:nvPr>
            <p:ph idx="1"/>
          </p:nvPr>
        </p:nvSpPr>
        <p:spPr/>
        <p:txBody>
          <a:bodyPr/>
          <a:lstStyle/>
          <a:p>
            <a:r>
              <a:rPr lang="en-US" altLang="zh-CN" dirty="0"/>
              <a:t>9:00 – 9:10		Call the meeting to order and IPR slides</a:t>
            </a:r>
          </a:p>
          <a:p>
            <a:r>
              <a:rPr lang="en-US" altLang="zh-CN" dirty="0"/>
              <a:t>9:10 – 10:15	Comment Resolution</a:t>
            </a:r>
          </a:p>
          <a:p>
            <a:r>
              <a:rPr lang="en-US" altLang="zh-CN" dirty="0"/>
              <a:t>10:15 - 10:30	Break</a:t>
            </a:r>
          </a:p>
          <a:p>
            <a:r>
              <a:rPr lang="en-US" altLang="zh-CN" dirty="0"/>
              <a:t>10:30 -12:00	Comment Resolution</a:t>
            </a:r>
          </a:p>
          <a:p>
            <a:r>
              <a:rPr lang="en-US" altLang="zh-CN" dirty="0"/>
              <a:t>12:00- 13:00 	Lunch</a:t>
            </a:r>
          </a:p>
          <a:p>
            <a:r>
              <a:rPr lang="en-US" altLang="zh-CN" dirty="0"/>
              <a:t>13:00 – </a:t>
            </a:r>
            <a:r>
              <a:rPr lang="en-US" altLang="zh-CN" dirty="0" smtClean="0"/>
              <a:t>15:50</a:t>
            </a:r>
            <a:r>
              <a:rPr lang="en-US" altLang="zh-CN" dirty="0"/>
              <a:t>	Comment Resolution</a:t>
            </a:r>
          </a:p>
          <a:p>
            <a:r>
              <a:rPr lang="en-US" altLang="zh-CN" dirty="0" smtClean="0"/>
              <a:t>16:00	</a:t>
            </a:r>
            <a:r>
              <a:rPr lang="en-US" altLang="zh-CN" dirty="0"/>
              <a:t>	</a:t>
            </a:r>
            <a:r>
              <a:rPr lang="en-US" altLang="zh-CN" dirty="0" smtClean="0"/>
              <a:t>Adjourn</a:t>
            </a:r>
            <a:endParaRPr lang="en-US" altLang="zh-CN" dirty="0"/>
          </a:p>
          <a:p>
            <a:endParaRPr lang="zh-CN" altLang="en-US" dirty="0"/>
          </a:p>
        </p:txBody>
      </p:sp>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3863096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PHY </a:t>
            </a:r>
            <a:r>
              <a:rPr lang="en-US" altLang="zh-CN" sz="2800" dirty="0" err="1" smtClean="0"/>
              <a:t>Adhoc</a:t>
            </a:r>
            <a:r>
              <a:rPr lang="en-US" altLang="zh-CN" sz="2800" dirty="0" smtClean="0"/>
              <a:t> Comments Status After Sep Meeting</a:t>
            </a:r>
            <a:endParaRPr lang="zh-CN" altLang="en-US" sz="2800"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3494059892"/>
              </p:ext>
            </p:extLst>
          </p:nvPr>
        </p:nvGraphicFramePr>
        <p:xfrm>
          <a:off x="782638" y="2338316"/>
          <a:ext cx="7761287" cy="374904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31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9</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3.2,</a:t>
                      </a:r>
                      <a:r>
                        <a:rPr lang="en-US" altLang="zh-CN" sz="1200" baseline="0" dirty="0" smtClean="0"/>
                        <a:t> </a:t>
                      </a:r>
                      <a:r>
                        <a:rPr lang="en-US" altLang="zh-CN" sz="1200" dirty="0" smtClean="0"/>
                        <a:t>28.1,</a:t>
                      </a:r>
                      <a:r>
                        <a:rPr lang="en-US" altLang="zh-CN" sz="1200" baseline="0" dirty="0" smtClean="0"/>
                        <a:t> 28.2, 28.3, </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2</a:t>
                      </a:r>
                      <a:endParaRPr lang="zh-CN" altLang="en-US" sz="1200" dirty="0"/>
                    </a:p>
                  </a:txBody>
                  <a:tcPr/>
                </a:tc>
                <a:tc>
                  <a:txBody>
                    <a:bodyPr/>
                    <a:lstStyle/>
                    <a:p>
                      <a:endParaRPr lang="zh-CN" altLang="en-US" sz="1200" dirty="0"/>
                    </a:p>
                  </a:txBody>
                  <a:tcPr/>
                </a:tc>
                <a:tc>
                  <a:txBody>
                    <a:bodyPr/>
                    <a:lstStyle/>
                    <a:p>
                      <a:r>
                        <a:rPr lang="en-US" altLang="zh-CN" sz="1200" dirty="0" smtClean="0"/>
                        <a:t>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33</a:t>
                      </a:r>
                      <a:endParaRPr lang="zh-CN" altLang="en-US" sz="1200" dirty="0"/>
                    </a:p>
                  </a:txBody>
                  <a:tcPr/>
                </a:tc>
                <a:tc>
                  <a:txBody>
                    <a:bodyPr/>
                    <a:lstStyle/>
                    <a:p>
                      <a:r>
                        <a:rPr lang="en-US" altLang="zh-CN" sz="1200" dirty="0" smtClean="0"/>
                        <a:t>PHY</a:t>
                      </a:r>
                      <a:r>
                        <a:rPr lang="en-US" altLang="zh-CN" sz="1200" baseline="0" dirty="0" smtClean="0"/>
                        <a:t> intro/PHY Capability/PHY Subcarriers and RU</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Matt Fischer</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dirty="0" smtClean="0"/>
                        <a:t>15920, 16723</a:t>
                      </a:r>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a:t>
                      </a:r>
                      <a:endParaRPr lang="zh-CN" altLang="en-US" sz="1200" dirty="0"/>
                    </a:p>
                  </a:txBody>
                  <a:tcPr/>
                </a:tc>
                <a:tc>
                  <a:txBody>
                    <a:bodyPr/>
                    <a:lstStyle/>
                    <a:p>
                      <a:r>
                        <a:rPr lang="en-US" altLang="zh-CN" sz="1200" dirty="0" smtClean="0"/>
                        <a:t>15979, 16179</a:t>
                      </a:r>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1</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28.3.16</a:t>
                      </a:r>
                      <a:endParaRPr lang="zh-CN" altLang="en-US" sz="1200" dirty="0"/>
                    </a:p>
                  </a:txBody>
                  <a:tcPr/>
                </a:tc>
                <a:tc>
                  <a:txBody>
                    <a:bodyPr/>
                    <a:lstStyle/>
                    <a:p>
                      <a:r>
                        <a:rPr lang="en-US" altLang="zh-CN" sz="1200" dirty="0" smtClean="0"/>
                        <a:t>16981</a:t>
                      </a:r>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23</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a:t>
                      </a:r>
                      <a:r>
                        <a:rPr lang="en-US" altLang="zh-CN" sz="1200" dirty="0" err="1" smtClean="0"/>
                        <a:t>rx</a:t>
                      </a:r>
                      <a:r>
                        <a:rPr lang="en-US" altLang="zh-CN" sz="1200" dirty="0" smtClean="0"/>
                        <a:t>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Yujin</a:t>
                      </a:r>
                      <a:endParaRPr lang="zh-CN" altLang="en-US" sz="1200" dirty="0"/>
                    </a:p>
                  </a:txBody>
                  <a:tcPr/>
                </a:tc>
                <a:tc>
                  <a:txBody>
                    <a:bodyPr/>
                    <a:lstStyle/>
                    <a:p>
                      <a:r>
                        <a:rPr lang="en-US" altLang="zh-CN" sz="1200" dirty="0" smtClean="0"/>
                        <a:t>6</a:t>
                      </a:r>
                      <a:endParaRPr lang="zh-CN" altLang="en-US" sz="1200" dirty="0"/>
                    </a:p>
                  </a:txBody>
                  <a:tcPr/>
                </a:tc>
                <a:tc>
                  <a:txBody>
                    <a:bodyPr/>
                    <a:lstStyle/>
                    <a:p>
                      <a:r>
                        <a:rPr lang="en-US" altLang="zh-CN" sz="1200" dirty="0" smtClean="0"/>
                        <a:t>PHY Intro</a:t>
                      </a:r>
                      <a:endParaRPr lang="zh-CN" altLang="en-US" sz="1200" dirty="0"/>
                    </a:p>
                  </a:txBody>
                  <a:tcPr/>
                </a:tc>
                <a:tc>
                  <a:txBody>
                    <a:bodyPr/>
                    <a:lstStyle/>
                    <a:p>
                      <a:endParaRPr lang="zh-CN" altLang="en-US" sz="1200" dirty="0"/>
                    </a:p>
                  </a:txBody>
                  <a:tcPr/>
                </a:tc>
                <a:tc>
                  <a:txBody>
                    <a:bodyPr/>
                    <a:lstStyle/>
                    <a:p>
                      <a:endParaRPr lang="zh-CN" altLang="en-US" sz="1200" dirty="0"/>
                    </a:p>
                  </a:txBody>
                  <a:tcPr/>
                </a:tc>
              </a:tr>
              <a:tr h="135467">
                <a:tc>
                  <a:txBody>
                    <a:bodyPr/>
                    <a:lstStyle/>
                    <a:p>
                      <a:r>
                        <a:rPr lang="en-US" altLang="zh-CN" sz="1200" dirty="0" smtClean="0"/>
                        <a:t>Unassigned</a:t>
                      </a:r>
                      <a:endParaRPr lang="zh-CN" altLang="en-US" sz="1200" dirty="0"/>
                    </a:p>
                  </a:txBody>
                  <a:tcPr/>
                </a:tc>
                <a:tc>
                  <a:txBody>
                    <a:bodyPr/>
                    <a:lstStyle/>
                    <a:p>
                      <a:r>
                        <a:rPr lang="en-US" altLang="zh-CN" sz="1200" dirty="0" smtClean="0"/>
                        <a:t>11</a:t>
                      </a:r>
                      <a:endParaRPr lang="zh-CN" altLang="en-US" sz="1200" dirty="0"/>
                    </a:p>
                  </a:txBody>
                  <a:tcPr/>
                </a:tc>
                <a:tc>
                  <a:txBody>
                    <a:bodyPr/>
                    <a:lstStyle/>
                    <a:p>
                      <a:r>
                        <a:rPr lang="en-US" altLang="zh-CN" sz="1200" dirty="0" err="1" smtClean="0"/>
                        <a:t>Misc</a:t>
                      </a:r>
                      <a:r>
                        <a:rPr lang="en-US" altLang="zh-CN" sz="1200" dirty="0" smtClean="0"/>
                        <a:t>/PHY Packet</a:t>
                      </a:r>
                      <a:r>
                        <a:rPr lang="en-US" altLang="zh-CN" sz="1200" baseline="0" dirty="0" smtClean="0"/>
                        <a:t> Extension</a:t>
                      </a:r>
                      <a:endParaRPr lang="zh-CN" altLang="en-US" sz="1200" dirty="0"/>
                    </a:p>
                  </a:txBody>
                  <a:tcPr/>
                </a:tc>
                <a:tc>
                  <a:txBody>
                    <a:bodyPr/>
                    <a:lstStyle/>
                    <a:p>
                      <a:r>
                        <a:rPr lang="en-US" altLang="zh-CN" sz="1200" dirty="0" smtClean="0"/>
                        <a:t>9.4.2.23/others</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
        <p:nvSpPr>
          <p:cNvPr id="3" name="文本框 2"/>
          <p:cNvSpPr txBox="1"/>
          <p:nvPr/>
        </p:nvSpPr>
        <p:spPr>
          <a:xfrm>
            <a:off x="782638" y="1897663"/>
            <a:ext cx="5084762" cy="338554"/>
          </a:xfrm>
          <a:prstGeom prst="rect">
            <a:avLst/>
          </a:prstGeom>
          <a:noFill/>
        </p:spPr>
        <p:txBody>
          <a:bodyPr wrap="square" rtlCol="0">
            <a:spAutoFit/>
          </a:bodyPr>
          <a:lstStyle/>
          <a:p>
            <a:r>
              <a:rPr lang="en-US" altLang="zh-CN" sz="1600" b="1" u="sng" dirty="0" smtClean="0"/>
              <a:t>Totally 126 PHY CIDs left with 11 unassigned</a:t>
            </a:r>
            <a:endParaRPr lang="zh-CN" altLang="en-US" sz="1600" b="1" u="sng" dirty="0"/>
          </a:p>
        </p:txBody>
      </p:sp>
    </p:spTree>
    <p:extLst>
      <p:ext uri="{BB962C8B-B14F-4D97-AF65-F5344CB8AC3E}">
        <p14:creationId xmlns:p14="http://schemas.microsoft.com/office/powerpoint/2010/main" val="10889254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Assignment for Unassigned CIDs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1515128293"/>
              </p:ext>
            </p:extLst>
          </p:nvPr>
        </p:nvGraphicFramePr>
        <p:xfrm>
          <a:off x="228600" y="1524000"/>
          <a:ext cx="8610599" cy="4638040"/>
        </p:xfrm>
        <a:graphic>
          <a:graphicData uri="http://schemas.openxmlformats.org/drawingml/2006/table">
            <a:tbl>
              <a:tblPr firstRow="1" bandRow="1">
                <a:tableStyleId>{5C22544A-7EE6-4342-B048-85BDC9FD1C3A}</a:tableStyleId>
              </a:tblPr>
              <a:tblGrid>
                <a:gridCol w="685800"/>
                <a:gridCol w="762000"/>
                <a:gridCol w="609600"/>
                <a:gridCol w="3505200"/>
                <a:gridCol w="2133600"/>
                <a:gridCol w="914399"/>
              </a:tblGrid>
              <a:tr h="370840">
                <a:tc>
                  <a:txBody>
                    <a:bodyPr/>
                    <a:lstStyle/>
                    <a:p>
                      <a:pPr algn="ctr"/>
                      <a:r>
                        <a:rPr lang="en-US" altLang="zh-CN" sz="1200" dirty="0" smtClean="0"/>
                        <a:t>CID</a:t>
                      </a:r>
                      <a:endParaRPr lang="zh-CN" altLang="en-US" sz="1200" dirty="0"/>
                    </a:p>
                  </a:txBody>
                  <a:tcPr/>
                </a:tc>
                <a:tc>
                  <a:txBody>
                    <a:bodyPr/>
                    <a:lstStyle/>
                    <a:p>
                      <a:pPr algn="ctr"/>
                      <a:r>
                        <a:rPr lang="en-US" altLang="zh-CN" sz="1200" dirty="0" smtClean="0"/>
                        <a:t>Clause</a:t>
                      </a:r>
                      <a:endParaRPr lang="zh-CN" altLang="en-US" sz="1200" dirty="0"/>
                    </a:p>
                  </a:txBody>
                  <a:tcPr/>
                </a:tc>
                <a:tc>
                  <a:txBody>
                    <a:bodyPr/>
                    <a:lstStyle/>
                    <a:p>
                      <a:pPr algn="ctr"/>
                      <a:r>
                        <a:rPr lang="en-US" altLang="zh-CN" sz="1200" dirty="0" err="1" smtClean="0"/>
                        <a:t>Pg.Ln</a:t>
                      </a:r>
                      <a:endParaRPr lang="zh-CN" altLang="en-US" sz="1200" dirty="0"/>
                    </a:p>
                  </a:txBody>
                  <a:tcPr/>
                </a:tc>
                <a:tc>
                  <a:txBody>
                    <a:bodyPr/>
                    <a:lstStyle/>
                    <a:p>
                      <a:pPr algn="ctr"/>
                      <a:r>
                        <a:rPr lang="en-US" altLang="zh-CN" sz="1200" dirty="0" smtClean="0"/>
                        <a:t>Comment</a:t>
                      </a:r>
                      <a:endParaRPr lang="zh-CN" altLang="en-US" sz="1200" dirty="0"/>
                    </a:p>
                  </a:txBody>
                  <a:tcPr/>
                </a:tc>
                <a:tc>
                  <a:txBody>
                    <a:bodyPr/>
                    <a:lstStyle/>
                    <a:p>
                      <a:pPr algn="ctr"/>
                      <a:r>
                        <a:rPr lang="en-US" altLang="zh-CN" sz="1200" dirty="0" smtClean="0"/>
                        <a:t>Proposed</a:t>
                      </a:r>
                      <a:r>
                        <a:rPr lang="en-US" altLang="zh-CN" sz="1200" baseline="0" dirty="0" smtClean="0"/>
                        <a:t> Change</a:t>
                      </a:r>
                      <a:endParaRPr lang="zh-CN" altLang="en-US" sz="1200" dirty="0"/>
                    </a:p>
                  </a:txBody>
                  <a:tcPr/>
                </a:tc>
                <a:tc>
                  <a:txBody>
                    <a:bodyPr/>
                    <a:lstStyle/>
                    <a:p>
                      <a:pPr algn="ctr"/>
                      <a:r>
                        <a:rPr lang="en-US" altLang="zh-CN" sz="1200" dirty="0" smtClean="0"/>
                        <a:t>Assignee</a:t>
                      </a:r>
                      <a:endParaRPr lang="zh-CN" altLang="en-US" sz="1200" dirty="0"/>
                    </a:p>
                  </a:txBody>
                  <a:tcPr/>
                </a:tc>
              </a:tr>
              <a:tr h="370840">
                <a:tc>
                  <a:txBody>
                    <a:bodyPr/>
                    <a:lstStyle/>
                    <a:p>
                      <a:r>
                        <a:rPr lang="en-US" altLang="zh-CN" sz="1200" dirty="0" smtClean="0"/>
                        <a:t>16363</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000" dirty="0" smtClean="0"/>
                        <a:t>Preamble puncturing is inadequately defined and described.  Needs to be clearer that it's basically about using OFDMA and restricting the allocated RUs</a:t>
                      </a:r>
                      <a:endParaRPr lang="zh-CN" altLang="en-US" sz="1000" dirty="0"/>
                    </a:p>
                  </a:txBody>
                  <a:tcPr/>
                </a:tc>
                <a:tc>
                  <a:txBody>
                    <a:bodyPr/>
                    <a:lstStyle/>
                    <a:p>
                      <a:r>
                        <a:rPr lang="en-US" altLang="zh-CN" sz="1200" dirty="0" smtClean="0"/>
                        <a:t>As it says in the comment</a:t>
                      </a:r>
                      <a:endParaRPr lang="zh-CN" altLang="en-US" sz="1200" dirty="0"/>
                    </a:p>
                  </a:txBody>
                  <a:tcPr/>
                </a:tc>
                <a:tc>
                  <a:txBody>
                    <a:bodyPr/>
                    <a:lstStyle/>
                    <a:p>
                      <a:r>
                        <a:rPr lang="en-US" altLang="zh-CN" sz="1200" dirty="0" err="1" smtClean="0"/>
                        <a:t>Xiaogang</a:t>
                      </a:r>
                      <a:endParaRPr lang="zh-CN" altLang="en-US" sz="1200" dirty="0"/>
                    </a:p>
                  </a:txBody>
                  <a:tcPr/>
                </a:tc>
              </a:tr>
              <a:tr h="370840">
                <a:tc>
                  <a:txBody>
                    <a:bodyPr/>
                    <a:lstStyle/>
                    <a:p>
                      <a:r>
                        <a:rPr lang="en-US" altLang="zh-CN" sz="1200" dirty="0" smtClean="0"/>
                        <a:t>16171</a:t>
                      </a:r>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000" dirty="0" smtClean="0"/>
                        <a:t>"long GI" from the baseline needs to be changed since it is now the shortest of the three GIs for ax</a:t>
                      </a:r>
                      <a:endParaRPr lang="zh-CN" altLang="en-US" sz="1000" dirty="0"/>
                    </a:p>
                  </a:txBody>
                  <a:tcPr/>
                </a:tc>
                <a:tc>
                  <a:txBody>
                    <a:bodyPr/>
                    <a:lstStyle/>
                    <a:p>
                      <a:r>
                        <a:rPr lang="en-US" altLang="zh-CN" sz="1200" dirty="0" smtClean="0"/>
                        <a:t>In the baseline, change "short GI" to "400 ns GI" and "long GI" to "800 ns GI" throughout</a:t>
                      </a:r>
                      <a:endParaRPr lang="zh-CN" altLang="en-US" sz="1200" dirty="0"/>
                    </a:p>
                  </a:txBody>
                  <a:tcPr/>
                </a:tc>
                <a:tc>
                  <a:txBody>
                    <a:bodyPr/>
                    <a:lstStyle/>
                    <a:p>
                      <a:r>
                        <a:rPr lang="en-US" altLang="zh-CN" sz="1200" dirty="0" smtClean="0"/>
                        <a:t>Bo</a:t>
                      </a:r>
                      <a:r>
                        <a:rPr lang="en-US" altLang="zh-CN" sz="1200" baseline="0" dirty="0" smtClean="0"/>
                        <a:t> Sun</a:t>
                      </a:r>
                      <a:endParaRPr lang="zh-CN" altLang="en-US" sz="1200" dirty="0"/>
                    </a:p>
                  </a:txBody>
                  <a:tcPr/>
                </a:tc>
              </a:tr>
              <a:tr h="370840">
                <a:tc>
                  <a:txBody>
                    <a:bodyPr/>
                    <a:lstStyle/>
                    <a:p>
                      <a:r>
                        <a:rPr lang="en-US" altLang="zh-CN" sz="1200" dirty="0" smtClean="0"/>
                        <a:t>16025</a:t>
                      </a:r>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r>
                        <a:rPr lang="en-US" altLang="zh-CN" sz="1000" dirty="0" smtClean="0"/>
                        <a:t>"power boost factor" is generally about the &lt;alpha&gt;r thing.  However, in a couple of instances it is used for something else.  To avoid confusion, those other two instances should be reworded to use a different term.  "the received power measured based on the non-HE portion of the HE PPDU preamble and captured in the RXVECTOR parameter RSSI_LEGACY in the PHY-</a:t>
                      </a:r>
                      <a:r>
                        <a:rPr lang="en-US" altLang="zh-CN" sz="1000" dirty="0" err="1" smtClean="0"/>
                        <a:t>RXSTART.indication</a:t>
                      </a:r>
                      <a:r>
                        <a:rPr lang="en-US" altLang="zh-CN" sz="1000" dirty="0" smtClean="0"/>
                        <a:t> primitive shall be decreased by 3 dB to compensate for the power boost factor when compared to the OBSS PD level." in 27.9.2.2 and "</a:t>
                      </a:r>
                      <a:r>
                        <a:rPr lang="en-US" altLang="zh-CN" sz="1000" dirty="0" err="1" smtClean="0"/>
                        <a:t>eta_field,k</a:t>
                      </a:r>
                      <a:r>
                        <a:rPr lang="en-US" altLang="zh-CN" sz="1000" dirty="0" smtClean="0"/>
                        <a:t> is the power boost factor of the k-</a:t>
                      </a:r>
                      <a:r>
                        <a:rPr lang="en-US" altLang="zh-CN" sz="1000" dirty="0" err="1" smtClean="0"/>
                        <a:t>th</a:t>
                      </a:r>
                      <a:r>
                        <a:rPr lang="en-US" altLang="zh-CN" sz="1000" dirty="0" smtClean="0"/>
                        <a:t> subcarrier of a given field within an OFDM symbol," in 28.3.9</a:t>
                      </a:r>
                      <a:endParaRPr lang="zh-CN" altLang="en-US" sz="1000" dirty="0"/>
                    </a:p>
                  </a:txBody>
                  <a:tcPr/>
                </a:tc>
                <a:tc>
                  <a:txBody>
                    <a:bodyPr/>
                    <a:lstStyle/>
                    <a:p>
                      <a:r>
                        <a:rPr lang="en-US" altLang="zh-CN" sz="1200" dirty="0" smtClean="0"/>
                        <a:t>Change the term from "power boost factor" to "power difference" in the two pieces of cited text</a:t>
                      </a:r>
                      <a:endParaRPr lang="zh-CN" altLang="en-US" sz="1200" dirty="0"/>
                    </a:p>
                  </a:txBody>
                  <a:tcPr/>
                </a:tc>
                <a:tc>
                  <a:txBody>
                    <a:bodyPr/>
                    <a:lstStyle/>
                    <a:p>
                      <a:r>
                        <a:rPr lang="en-US" altLang="zh-CN" sz="1200" dirty="0" err="1" smtClean="0"/>
                        <a:t>Youhan</a:t>
                      </a:r>
                      <a:endParaRPr lang="zh-CN" altLang="en-US" sz="1200" dirty="0"/>
                    </a:p>
                  </a:txBody>
                  <a:tcPr/>
                </a:tc>
              </a:tr>
              <a:tr h="370840">
                <a:tc>
                  <a:txBody>
                    <a:bodyPr/>
                    <a:lstStyle/>
                    <a:p>
                      <a:r>
                        <a:rPr lang="en-US" altLang="zh-CN" sz="1200" dirty="0" smtClean="0"/>
                        <a:t>16857</a:t>
                      </a:r>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r>
                        <a:rPr lang="en-US" altLang="zh-CN" sz="1000" dirty="0" smtClean="0"/>
                        <a:t>The document approaches to maturing (very good shape).  Because of that, the consistency/accuracy throughout the document is critical.  If not done so yet, I suggest we should consider to have at least two independent coders develop the test vectors to verify all the equations given the TXVECTOR as the input.  One of them can be the one close to the editing team, and the other one is preferably an outsider.  He/she codes it simply from reading the draft standard.</a:t>
                      </a:r>
                      <a:endParaRPr lang="zh-CN" altLang="en-US" sz="1000" dirty="0"/>
                    </a:p>
                  </a:txBody>
                  <a:tcPr/>
                </a:tc>
                <a:tc>
                  <a:txBody>
                    <a:bodyPr/>
                    <a:lstStyle/>
                    <a:p>
                      <a:endParaRPr lang="zh-CN" altLang="en-US" sz="1200" dirty="0"/>
                    </a:p>
                  </a:txBody>
                  <a:tcPr/>
                </a:tc>
                <a:tc>
                  <a:txBody>
                    <a:bodyPr/>
                    <a:lstStyle/>
                    <a:p>
                      <a:r>
                        <a:rPr lang="en-US" altLang="zh-CN" sz="1200" dirty="0" smtClean="0"/>
                        <a:t>Bo</a:t>
                      </a:r>
                      <a:r>
                        <a:rPr lang="en-US" altLang="zh-CN" sz="1200" baseline="0" dirty="0" smtClean="0"/>
                        <a:t> Sun</a:t>
                      </a:r>
                      <a:endParaRPr lang="zh-CN" altLang="en-US" sz="12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463378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Assignment for Unassigned CIDs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911925665"/>
              </p:ext>
            </p:extLst>
          </p:nvPr>
        </p:nvGraphicFramePr>
        <p:xfrm>
          <a:off x="304801" y="1600200"/>
          <a:ext cx="8610599" cy="4485640"/>
        </p:xfrm>
        <a:graphic>
          <a:graphicData uri="http://schemas.openxmlformats.org/drawingml/2006/table">
            <a:tbl>
              <a:tblPr firstRow="1" bandRow="1">
                <a:tableStyleId>{5C22544A-7EE6-4342-B048-85BDC9FD1C3A}</a:tableStyleId>
              </a:tblPr>
              <a:tblGrid>
                <a:gridCol w="609600"/>
                <a:gridCol w="838200"/>
                <a:gridCol w="609600"/>
                <a:gridCol w="3682999"/>
                <a:gridCol w="2184401"/>
                <a:gridCol w="685799"/>
              </a:tblGrid>
              <a:tr h="370840">
                <a:tc>
                  <a:txBody>
                    <a:bodyPr/>
                    <a:lstStyle/>
                    <a:p>
                      <a:pPr algn="ctr"/>
                      <a:r>
                        <a:rPr lang="en-US" altLang="zh-CN" sz="1000" dirty="0" smtClean="0"/>
                        <a:t>CID</a:t>
                      </a:r>
                      <a:endParaRPr lang="zh-CN" altLang="en-US" sz="1000" dirty="0"/>
                    </a:p>
                  </a:txBody>
                  <a:tcPr/>
                </a:tc>
                <a:tc>
                  <a:txBody>
                    <a:bodyPr/>
                    <a:lstStyle/>
                    <a:p>
                      <a:pPr algn="ctr"/>
                      <a:r>
                        <a:rPr lang="en-US" altLang="zh-CN" sz="1000" dirty="0" smtClean="0"/>
                        <a:t>Clause</a:t>
                      </a:r>
                      <a:endParaRPr lang="zh-CN" altLang="en-US" sz="1000" dirty="0"/>
                    </a:p>
                  </a:txBody>
                  <a:tcPr/>
                </a:tc>
                <a:tc>
                  <a:txBody>
                    <a:bodyPr/>
                    <a:lstStyle/>
                    <a:p>
                      <a:pPr algn="ctr"/>
                      <a:r>
                        <a:rPr lang="en-US" altLang="zh-CN" sz="1000" dirty="0" err="1" smtClean="0"/>
                        <a:t>Pg.Ln</a:t>
                      </a:r>
                      <a:endParaRPr lang="zh-CN" altLang="en-US" sz="1000" dirty="0"/>
                    </a:p>
                  </a:txBody>
                  <a:tcPr/>
                </a:tc>
                <a:tc>
                  <a:txBody>
                    <a:bodyPr/>
                    <a:lstStyle/>
                    <a:p>
                      <a:pPr algn="ctr"/>
                      <a:r>
                        <a:rPr lang="en-US" altLang="zh-CN" sz="1000" dirty="0" smtClean="0"/>
                        <a:t>Comment</a:t>
                      </a:r>
                      <a:endParaRPr lang="zh-CN" altLang="en-US" sz="1000" dirty="0"/>
                    </a:p>
                  </a:txBody>
                  <a:tcPr/>
                </a:tc>
                <a:tc>
                  <a:txBody>
                    <a:bodyPr/>
                    <a:lstStyle/>
                    <a:p>
                      <a:pPr algn="ctr"/>
                      <a:r>
                        <a:rPr lang="en-US" altLang="zh-CN" sz="1000" dirty="0" smtClean="0"/>
                        <a:t>Proposed</a:t>
                      </a:r>
                      <a:r>
                        <a:rPr lang="en-US" altLang="zh-CN" sz="1000" baseline="0" dirty="0" smtClean="0"/>
                        <a:t> Change</a:t>
                      </a:r>
                      <a:endParaRPr lang="zh-CN" altLang="en-US" sz="1000" dirty="0"/>
                    </a:p>
                  </a:txBody>
                  <a:tcPr/>
                </a:tc>
                <a:tc>
                  <a:txBody>
                    <a:bodyPr/>
                    <a:lstStyle/>
                    <a:p>
                      <a:pPr algn="ctr"/>
                      <a:r>
                        <a:rPr lang="en-US" altLang="zh-CN" sz="1000" dirty="0" smtClean="0"/>
                        <a:t>Assignee</a:t>
                      </a:r>
                      <a:endParaRPr lang="zh-CN" altLang="en-US" sz="1000" dirty="0"/>
                    </a:p>
                  </a:txBody>
                  <a:tcPr/>
                </a:tc>
              </a:tr>
              <a:tr h="370840">
                <a:tc>
                  <a:txBody>
                    <a:bodyPr/>
                    <a:lstStyle/>
                    <a:p>
                      <a:r>
                        <a:rPr lang="en-US" altLang="zh-CN" sz="1000" dirty="0" smtClean="0"/>
                        <a:t>15666</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165.51</a:t>
                      </a:r>
                      <a:endParaRPr lang="zh-CN" altLang="en-US" sz="1000" dirty="0"/>
                    </a:p>
                  </a:txBody>
                  <a:tcPr/>
                </a:tc>
                <a:tc>
                  <a:txBody>
                    <a:bodyPr/>
                    <a:lstStyle/>
                    <a:p>
                      <a:r>
                        <a:rPr lang="en-US" altLang="zh-CN" sz="1000" dirty="0" smtClean="0"/>
                        <a:t>"The PPE Thresholds field determines the minimal packet extension value (see 28.3.12 (Packet Extension))...", according to other places of the spec such as 27.12 and 28.3.12, this is not for "minimal packet </a:t>
                      </a:r>
                      <a:r>
                        <a:rPr lang="en-US" altLang="zh-CN" sz="1000" dirty="0" err="1" smtClean="0"/>
                        <a:t>extention</a:t>
                      </a:r>
                      <a:r>
                        <a:rPr lang="en-US" altLang="zh-CN" sz="1000" dirty="0" smtClean="0"/>
                        <a:t> value", but rather the maximum of </a:t>
                      </a:r>
                      <a:r>
                        <a:rPr lang="en-US" altLang="zh-CN" sz="1000" dirty="0" err="1" smtClean="0"/>
                        <a:t>norminal</a:t>
                      </a:r>
                      <a:r>
                        <a:rPr lang="en-US" altLang="zh-CN" sz="1000" dirty="0" smtClean="0"/>
                        <a:t> packet extension duration.</a:t>
                      </a:r>
                      <a:endParaRPr lang="zh-CN" altLang="en-US" sz="1000" dirty="0"/>
                    </a:p>
                  </a:txBody>
                  <a:tcPr/>
                </a:tc>
                <a:tc>
                  <a:txBody>
                    <a:bodyPr/>
                    <a:lstStyle/>
                    <a:p>
                      <a:r>
                        <a:rPr lang="en-US" altLang="zh-CN" sz="1000" dirty="0" smtClean="0"/>
                        <a:t>Clarify</a:t>
                      </a:r>
                      <a:endParaRPr lang="zh-CN" altLang="en-US" sz="1000" dirty="0"/>
                    </a:p>
                  </a:txBody>
                  <a:tcPr/>
                </a:tc>
                <a:tc>
                  <a:txBody>
                    <a:bodyPr/>
                    <a:lstStyle/>
                    <a:p>
                      <a:r>
                        <a:rPr lang="en-US" altLang="zh-CN" sz="1000" dirty="0" err="1" smtClean="0"/>
                        <a:t>Youhan</a:t>
                      </a:r>
                      <a:endParaRPr lang="zh-CN" altLang="en-US" sz="1000" dirty="0"/>
                    </a:p>
                  </a:txBody>
                  <a:tcPr/>
                </a:tc>
              </a:tr>
              <a:tr h="370840">
                <a:tc>
                  <a:txBody>
                    <a:bodyPr/>
                    <a:lstStyle/>
                    <a:p>
                      <a:r>
                        <a:rPr lang="en-US" altLang="zh-CN" sz="1000" dirty="0" smtClean="0"/>
                        <a:t>15667</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166.1</a:t>
                      </a:r>
                      <a:endParaRPr lang="zh-CN" altLang="en-US" sz="1000" dirty="0"/>
                    </a:p>
                  </a:txBody>
                  <a:tcPr/>
                </a:tc>
                <a:tc>
                  <a:txBody>
                    <a:bodyPr/>
                    <a:lstStyle/>
                    <a:p>
                      <a:r>
                        <a:rPr lang="en-US" altLang="zh-CN" sz="1000" dirty="0" smtClean="0"/>
                        <a:t>"The NSTS subfield contains an unsigned integer that is the number of NSTS values minus 1 for which </a:t>
                      </a:r>
                      <a:r>
                        <a:rPr lang="en-US" altLang="zh-CN" sz="1000" dirty="0" err="1" smtClean="0"/>
                        <a:t>PPEthreshold</a:t>
                      </a:r>
                      <a:r>
                        <a:rPr lang="en-US" altLang="zh-CN" sz="1000" dirty="0" smtClean="0"/>
                        <a:t> values are included in the PPE Thresholds Info subfield."--what if the NSTS subfield here has a value smaller than the maximum NSTS value as indicated by the Rx HE-MCS Map table? Does it mean for those NSTS, PPET8 and PPET16 are all zero?</a:t>
                      </a:r>
                      <a:endParaRPr lang="zh-CN" altLang="en-US" sz="1000" dirty="0"/>
                    </a:p>
                  </a:txBody>
                  <a:tcPr/>
                </a:tc>
                <a:tc>
                  <a:txBody>
                    <a:bodyPr/>
                    <a:lstStyle/>
                    <a:p>
                      <a:r>
                        <a:rPr lang="en-US" altLang="zh-CN" sz="1000" dirty="0" smtClean="0"/>
                        <a:t>Clarify</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r h="370840">
                <a:tc>
                  <a:txBody>
                    <a:bodyPr/>
                    <a:lstStyle/>
                    <a:p>
                      <a:r>
                        <a:rPr lang="en-US" altLang="zh-CN" sz="1000" dirty="0" smtClean="0"/>
                        <a:t>16002</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166.11</a:t>
                      </a:r>
                      <a:endParaRPr lang="zh-CN" altLang="en-US" sz="1000" dirty="0"/>
                    </a:p>
                  </a:txBody>
                  <a:tcPr/>
                </a:tc>
                <a:tc>
                  <a:txBody>
                    <a:bodyPr/>
                    <a:lstStyle/>
                    <a:p>
                      <a:r>
                        <a:rPr lang="en-US" altLang="zh-CN" sz="1000" dirty="0" smtClean="0"/>
                        <a:t>"6 x (NSTS + 1) bits" -- need to be clear this is the field value rather than the NSTS itself (which is one more than the field value)</a:t>
                      </a:r>
                      <a:endParaRPr lang="zh-CN" altLang="en-US" sz="1000" dirty="0"/>
                    </a:p>
                  </a:txBody>
                  <a:tcPr/>
                </a:tc>
                <a:tc>
                  <a:txBody>
                    <a:bodyPr/>
                    <a:lstStyle/>
                    <a:p>
                      <a:r>
                        <a:rPr lang="en-US" altLang="zh-CN" sz="1000" dirty="0" smtClean="0"/>
                        <a:t>After the cited text at the referenced location add ", where NSTS is the value in the NSTS field,"</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r h="370840">
                <a:tc>
                  <a:txBody>
                    <a:bodyPr/>
                    <a:lstStyle/>
                    <a:p>
                      <a:r>
                        <a:rPr lang="en-US" altLang="zh-CN" sz="1000" dirty="0" smtClean="0"/>
                        <a:t>15663</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167.1</a:t>
                      </a:r>
                      <a:endParaRPr lang="zh-CN" altLang="en-US" sz="1000" dirty="0"/>
                    </a:p>
                  </a:txBody>
                  <a:tcPr/>
                </a:tc>
                <a:tc>
                  <a:txBody>
                    <a:bodyPr/>
                    <a:lstStyle/>
                    <a:p>
                      <a:r>
                        <a:rPr lang="en-US" altLang="zh-CN" sz="1000" dirty="0" smtClean="0"/>
                        <a:t>"Each PPET8 </a:t>
                      </a:r>
                      <a:r>
                        <a:rPr lang="en-US" altLang="zh-CN" sz="1000" dirty="0" err="1" smtClean="0"/>
                        <a:t>NSTSn</a:t>
                      </a:r>
                      <a:r>
                        <a:rPr lang="en-US" altLang="zh-CN" sz="1000" dirty="0" smtClean="0"/>
                        <a:t> </a:t>
                      </a:r>
                      <a:r>
                        <a:rPr lang="en-US" altLang="zh-CN" sz="1000" dirty="0" err="1" smtClean="0"/>
                        <a:t>RUb</a:t>
                      </a:r>
                      <a:r>
                        <a:rPr lang="en-US" altLang="zh-CN" sz="1000" dirty="0" smtClean="0"/>
                        <a:t> and PPET16 </a:t>
                      </a:r>
                      <a:r>
                        <a:rPr lang="en-US" altLang="zh-CN" sz="1000" dirty="0" err="1" smtClean="0"/>
                        <a:t>NSTSn</a:t>
                      </a:r>
                      <a:r>
                        <a:rPr lang="en-US" altLang="zh-CN" sz="1000" dirty="0" smtClean="0"/>
                        <a:t> </a:t>
                      </a:r>
                      <a:r>
                        <a:rPr lang="en-US" altLang="zh-CN" sz="1000" dirty="0" err="1" smtClean="0"/>
                        <a:t>RUb</a:t>
                      </a:r>
                      <a:r>
                        <a:rPr lang="en-US" altLang="zh-CN" sz="1000" dirty="0" smtClean="0"/>
                        <a:t> subfield contains an integer that corresponds to a constellation index value related to the minimal transmission constellation of an HE PPDU as defined </a:t>
                      </a:r>
                      <a:r>
                        <a:rPr lang="en-US" altLang="zh-CN" sz="1000" dirty="0" err="1" smtClean="0"/>
                        <a:t>inTable</a:t>
                      </a:r>
                      <a:r>
                        <a:rPr lang="en-US" altLang="zh-CN" sz="1000" dirty="0" smtClean="0"/>
                        <a:t> 9-262ac (Constellation index)."--the minimal transmission constellation for what? Also what "transmission" mean? </a:t>
                      </a:r>
                      <a:r>
                        <a:rPr lang="en-US" altLang="zh-CN" sz="1000" dirty="0" err="1" smtClean="0"/>
                        <a:t>SHould</a:t>
                      </a:r>
                      <a:r>
                        <a:rPr lang="en-US" altLang="zh-CN" sz="1000" dirty="0" smtClean="0"/>
                        <a:t> this be for reception capability?</a:t>
                      </a:r>
                      <a:endParaRPr lang="zh-CN" altLang="en-US" sz="1000" dirty="0"/>
                    </a:p>
                  </a:txBody>
                  <a:tcPr/>
                </a:tc>
                <a:tc>
                  <a:txBody>
                    <a:bodyPr/>
                    <a:lstStyle/>
                    <a:p>
                      <a:r>
                        <a:rPr lang="en-US" altLang="zh-CN" sz="1000" dirty="0" smtClean="0"/>
                        <a:t>Change to: ..minimal reception constellation of an HE PPDU that supports the maximum Nominal Packet Extension duration (TPE) when pre-FEC padding factor equals to 4 being 8 us and 16 us respectively, as defined in...</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r h="370840">
                <a:tc>
                  <a:txBody>
                    <a:bodyPr/>
                    <a:lstStyle/>
                    <a:p>
                      <a:r>
                        <a:rPr lang="en-US" altLang="zh-CN" sz="1000" dirty="0" smtClean="0"/>
                        <a:t>16325</a:t>
                      </a:r>
                      <a:endParaRPr lang="zh-CN" altLang="en-US" sz="1000" dirty="0"/>
                    </a:p>
                  </a:txBody>
                  <a:tcPr/>
                </a:tc>
                <a:tc>
                  <a:txBody>
                    <a:bodyPr/>
                    <a:lstStyle/>
                    <a:p>
                      <a:r>
                        <a:rPr lang="en-US" altLang="zh-CN" sz="1000" dirty="0" smtClean="0"/>
                        <a:t>9.4.2.237.5</a:t>
                      </a:r>
                      <a:endParaRPr lang="zh-CN" altLang="en-US" sz="1000" dirty="0"/>
                    </a:p>
                  </a:txBody>
                  <a:tcPr/>
                </a:tc>
                <a:tc>
                  <a:txBody>
                    <a:bodyPr/>
                    <a:lstStyle/>
                    <a:p>
                      <a:r>
                        <a:rPr lang="en-US" altLang="zh-CN" sz="1000" dirty="0" smtClean="0"/>
                        <a:t>167.33</a:t>
                      </a:r>
                      <a:endParaRPr lang="zh-CN" altLang="en-US" sz="1000" dirty="0"/>
                    </a:p>
                  </a:txBody>
                  <a:tcPr/>
                </a:tc>
                <a:tc>
                  <a:txBody>
                    <a:bodyPr/>
                    <a:lstStyle/>
                    <a:p>
                      <a:r>
                        <a:rPr lang="en-US" altLang="zh-CN" sz="1000" dirty="0" smtClean="0"/>
                        <a:t>"The value of the PPET8 </a:t>
                      </a:r>
                      <a:r>
                        <a:rPr lang="en-US" altLang="zh-CN" sz="1000" dirty="0" err="1" smtClean="0"/>
                        <a:t>NSTSn</a:t>
                      </a:r>
                      <a:r>
                        <a:rPr lang="en-US" altLang="zh-CN" sz="1000" dirty="0" smtClean="0"/>
                        <a:t> </a:t>
                      </a:r>
                      <a:r>
                        <a:rPr lang="en-US" altLang="zh-CN" sz="1000" dirty="0" err="1" smtClean="0"/>
                        <a:t>RUb</a:t>
                      </a:r>
                      <a:r>
                        <a:rPr lang="en-US" altLang="zh-CN" sz="1000" dirty="0" smtClean="0"/>
                        <a:t> subfield is always less than the value of the PPET16 </a:t>
                      </a:r>
                      <a:r>
                        <a:rPr lang="en-US" altLang="zh-CN" sz="1000" dirty="0" err="1" smtClean="0"/>
                        <a:t>NSTSn</a:t>
                      </a:r>
                      <a:r>
                        <a:rPr lang="en-US" altLang="zh-CN" sz="1000" dirty="0" smtClean="0"/>
                        <a:t> </a:t>
                      </a:r>
                      <a:r>
                        <a:rPr lang="en-US" altLang="zh-CN" sz="1000" dirty="0" err="1" smtClean="0"/>
                        <a:t>RUb</a:t>
                      </a:r>
                      <a:r>
                        <a:rPr lang="en-US" altLang="zh-CN" sz="1000" dirty="0" smtClean="0"/>
                        <a:t> subfield, except if the PPET8 subfield is 7." -- there are other constraints</a:t>
                      </a:r>
                      <a:endParaRPr lang="zh-CN" altLang="en-US" sz="1000" dirty="0"/>
                    </a:p>
                  </a:txBody>
                  <a:tcPr/>
                </a:tc>
                <a:tc>
                  <a:txBody>
                    <a:bodyPr/>
                    <a:lstStyle/>
                    <a:p>
                      <a:r>
                        <a:rPr lang="en-US" altLang="zh-CN" sz="1000" dirty="0" smtClean="0"/>
                        <a:t>Add the other constraints, e.g. value for </a:t>
                      </a:r>
                      <a:r>
                        <a:rPr lang="en-US" altLang="zh-CN" sz="1000" dirty="0" err="1" smtClean="0"/>
                        <a:t>NSSi</a:t>
                      </a:r>
                      <a:r>
                        <a:rPr lang="en-US" altLang="zh-CN" sz="1000" dirty="0" smtClean="0"/>
                        <a:t> must be no more than for </a:t>
                      </a:r>
                      <a:r>
                        <a:rPr lang="en-US" altLang="zh-CN" sz="1000" dirty="0" err="1" smtClean="0"/>
                        <a:t>NSSj</a:t>
                      </a:r>
                      <a:r>
                        <a:rPr lang="en-US" altLang="zh-CN" sz="1000" dirty="0" smtClean="0"/>
                        <a:t> for given </a:t>
                      </a:r>
                      <a:r>
                        <a:rPr lang="en-US" altLang="zh-CN" sz="1000" dirty="0" err="1" smtClean="0"/>
                        <a:t>RUm</a:t>
                      </a:r>
                      <a:r>
                        <a:rPr lang="en-US" altLang="zh-CN" sz="1000" dirty="0" smtClean="0"/>
                        <a:t>, if </a:t>
                      </a:r>
                      <a:r>
                        <a:rPr lang="en-US" altLang="zh-CN" sz="1000" dirty="0" err="1" smtClean="0"/>
                        <a:t>i</a:t>
                      </a:r>
                      <a:r>
                        <a:rPr lang="en-US" altLang="zh-CN" sz="1000" dirty="0" smtClean="0"/>
                        <a:t> &gt; j</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err="1" smtClean="0"/>
                        <a:t>Youhan</a:t>
                      </a:r>
                      <a:endParaRPr lang="zh-CN" altLang="en-US" sz="1000" dirty="0" smtClean="0"/>
                    </a:p>
                    <a:p>
                      <a:endParaRPr lang="zh-CN" altLang="en-US" sz="10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2348226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Assignment for Unassigned CIDs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998194607"/>
              </p:ext>
            </p:extLst>
          </p:nvPr>
        </p:nvGraphicFramePr>
        <p:xfrm>
          <a:off x="304800" y="2209800"/>
          <a:ext cx="8610599" cy="2687320"/>
        </p:xfrm>
        <a:graphic>
          <a:graphicData uri="http://schemas.openxmlformats.org/drawingml/2006/table">
            <a:tbl>
              <a:tblPr firstRow="1" bandRow="1">
                <a:tableStyleId>{5C22544A-7EE6-4342-B048-85BDC9FD1C3A}</a:tableStyleId>
              </a:tblPr>
              <a:tblGrid>
                <a:gridCol w="914400"/>
                <a:gridCol w="762000"/>
                <a:gridCol w="762000"/>
                <a:gridCol w="2590800"/>
                <a:gridCol w="2667000"/>
                <a:gridCol w="914399"/>
              </a:tblGrid>
              <a:tr h="370840">
                <a:tc>
                  <a:txBody>
                    <a:bodyPr/>
                    <a:lstStyle/>
                    <a:p>
                      <a:pPr algn="ctr"/>
                      <a:r>
                        <a:rPr lang="en-US" altLang="zh-CN" sz="1400" dirty="0" smtClean="0"/>
                        <a:t>CID</a:t>
                      </a:r>
                      <a:endParaRPr lang="zh-CN" altLang="en-US" sz="1400" dirty="0"/>
                    </a:p>
                  </a:txBody>
                  <a:tcPr/>
                </a:tc>
                <a:tc>
                  <a:txBody>
                    <a:bodyPr/>
                    <a:lstStyle/>
                    <a:p>
                      <a:pPr algn="ctr"/>
                      <a:r>
                        <a:rPr lang="en-US" altLang="zh-CN" sz="1400" dirty="0" smtClean="0"/>
                        <a:t>Clause</a:t>
                      </a:r>
                      <a:endParaRPr lang="zh-CN" altLang="en-US" sz="1400" dirty="0"/>
                    </a:p>
                  </a:txBody>
                  <a:tcPr/>
                </a:tc>
                <a:tc>
                  <a:txBody>
                    <a:bodyPr/>
                    <a:lstStyle/>
                    <a:p>
                      <a:pPr algn="ctr"/>
                      <a:r>
                        <a:rPr lang="en-US" altLang="zh-CN" sz="1400" dirty="0" err="1" smtClean="0"/>
                        <a:t>Pg.Ln</a:t>
                      </a:r>
                      <a:endParaRPr lang="zh-CN" altLang="en-US" sz="1400" dirty="0"/>
                    </a:p>
                  </a:txBody>
                  <a:tcPr/>
                </a:tc>
                <a:tc>
                  <a:txBody>
                    <a:bodyPr/>
                    <a:lstStyle/>
                    <a:p>
                      <a:pPr algn="ctr"/>
                      <a:r>
                        <a:rPr lang="en-US" altLang="zh-CN" sz="1400" dirty="0" smtClean="0"/>
                        <a:t>Comment</a:t>
                      </a:r>
                      <a:endParaRPr lang="zh-CN" altLang="en-US" sz="1400" dirty="0"/>
                    </a:p>
                  </a:txBody>
                  <a:tcPr/>
                </a:tc>
                <a:tc>
                  <a:txBody>
                    <a:bodyPr/>
                    <a:lstStyle/>
                    <a:p>
                      <a:pPr algn="ctr"/>
                      <a:r>
                        <a:rPr lang="en-US" altLang="zh-CN" sz="1400" dirty="0" smtClean="0"/>
                        <a:t>Proposed</a:t>
                      </a:r>
                      <a:r>
                        <a:rPr lang="en-US" altLang="zh-CN" sz="1400" baseline="0" dirty="0" smtClean="0"/>
                        <a:t> Change</a:t>
                      </a:r>
                      <a:endParaRPr lang="zh-CN" altLang="en-US" sz="1400" dirty="0"/>
                    </a:p>
                  </a:txBody>
                  <a:tcPr/>
                </a:tc>
                <a:tc>
                  <a:txBody>
                    <a:bodyPr/>
                    <a:lstStyle/>
                    <a:p>
                      <a:pPr algn="ctr"/>
                      <a:r>
                        <a:rPr lang="en-US" altLang="zh-CN" sz="1400" dirty="0" smtClean="0"/>
                        <a:t>Assignee</a:t>
                      </a:r>
                      <a:endParaRPr lang="zh-CN" altLang="en-US" sz="1400" dirty="0"/>
                    </a:p>
                  </a:txBody>
                  <a:tcPr/>
                </a:tc>
              </a:tr>
              <a:tr h="370840">
                <a:tc>
                  <a:txBody>
                    <a:bodyPr/>
                    <a:lstStyle/>
                    <a:p>
                      <a:r>
                        <a:rPr lang="en-US" altLang="zh-CN" sz="1400" dirty="0" smtClean="0"/>
                        <a:t>16323</a:t>
                      </a:r>
                      <a:endParaRPr lang="zh-CN" altLang="en-US" sz="1400" dirty="0"/>
                    </a:p>
                  </a:txBody>
                  <a:tcPr/>
                </a:tc>
                <a:tc>
                  <a:txBody>
                    <a:bodyPr/>
                    <a:lstStyle/>
                    <a:p>
                      <a:r>
                        <a:rPr lang="en-US" altLang="zh-CN" sz="1400" dirty="0" smtClean="0"/>
                        <a:t>27.12</a:t>
                      </a:r>
                      <a:endParaRPr lang="zh-CN" altLang="en-US" sz="1400" dirty="0"/>
                    </a:p>
                  </a:txBody>
                  <a:tcPr/>
                </a:tc>
                <a:tc>
                  <a:txBody>
                    <a:bodyPr/>
                    <a:lstStyle/>
                    <a:p>
                      <a:r>
                        <a:rPr lang="en-US" altLang="zh-CN" sz="1400" dirty="0" smtClean="0"/>
                        <a:t>358.33</a:t>
                      </a:r>
                      <a:endParaRPr lang="zh-CN" altLang="en-US" sz="1400" dirty="0"/>
                    </a:p>
                  </a:txBody>
                  <a:tcPr/>
                </a:tc>
                <a:tc>
                  <a:txBody>
                    <a:bodyPr/>
                    <a:lstStyle/>
                    <a:p>
                      <a:r>
                        <a:rPr lang="en-US" altLang="zh-CN" sz="1400" dirty="0" smtClean="0"/>
                        <a:t>It is not clear what to do if the PPET8 and PPET16 comparisons in Table 27-12 give different rows</a:t>
                      </a:r>
                      <a:endParaRPr lang="zh-CN" altLang="en-US" sz="1400" dirty="0"/>
                    </a:p>
                  </a:txBody>
                  <a:tcPr/>
                </a:tc>
                <a:tc>
                  <a:txBody>
                    <a:bodyPr/>
                    <a:lstStyle/>
                    <a:p>
                      <a:r>
                        <a:rPr lang="en-US" altLang="zh-CN" sz="1400" dirty="0" smtClean="0"/>
                        <a:t>Express as a list: if &lt;list of conditions&gt; then the Nominal Packet Padding value is 16 us, otherwise if &lt;another list of conditions&gt; then 8 us, otherwise 0 us.</a:t>
                      </a:r>
                      <a:endParaRPr lang="zh-CN" altLang="en-US" sz="1400" dirty="0"/>
                    </a:p>
                  </a:txBody>
                  <a:tcPr/>
                </a:tc>
                <a:tc>
                  <a:txBody>
                    <a:bodyPr/>
                    <a:lstStyle/>
                    <a:p>
                      <a:r>
                        <a:rPr lang="en-US" altLang="zh-CN" sz="1400" dirty="0" err="1" smtClean="0"/>
                        <a:t>Youhan</a:t>
                      </a:r>
                      <a:endParaRPr lang="zh-CN" altLang="en-US" sz="1400" dirty="0"/>
                    </a:p>
                  </a:txBody>
                  <a:tcPr/>
                </a:tc>
              </a:tr>
              <a:tr h="370840">
                <a:tc>
                  <a:txBody>
                    <a:bodyPr/>
                    <a:lstStyle/>
                    <a:p>
                      <a:r>
                        <a:rPr lang="en-US" altLang="zh-CN" sz="1400" dirty="0" smtClean="0"/>
                        <a:t>16067</a:t>
                      </a:r>
                      <a:endParaRPr lang="zh-CN" altLang="en-US" sz="1400" dirty="0"/>
                    </a:p>
                  </a:txBody>
                  <a:tcPr/>
                </a:tc>
                <a:tc>
                  <a:txBody>
                    <a:bodyPr/>
                    <a:lstStyle/>
                    <a:p>
                      <a:r>
                        <a:rPr lang="en-US" altLang="zh-CN" sz="1400" dirty="0" smtClean="0"/>
                        <a:t>AA</a:t>
                      </a:r>
                      <a:endParaRPr lang="zh-CN" altLang="en-US" sz="1400" dirty="0"/>
                    </a:p>
                  </a:txBody>
                  <a:tcPr/>
                </a:tc>
                <a:tc>
                  <a:txBody>
                    <a:bodyPr/>
                    <a:lstStyle/>
                    <a:p>
                      <a:r>
                        <a:rPr lang="en-US" altLang="zh-CN" sz="1400" dirty="0" smtClean="0"/>
                        <a:t>679.4</a:t>
                      </a:r>
                      <a:endParaRPr lang="zh-CN" altLang="en-US" sz="1400" dirty="0"/>
                    </a:p>
                  </a:txBody>
                  <a:tcPr/>
                </a:tc>
                <a:tc>
                  <a:txBody>
                    <a:bodyPr/>
                    <a:lstStyle/>
                    <a:p>
                      <a:r>
                        <a:rPr lang="en-US" altLang="zh-CN" sz="1400" dirty="0" smtClean="0"/>
                        <a:t>There should be an example where non-MU-MIMO RUs are skipped over (i.e. unused) by using STA-ID 2046</a:t>
                      </a:r>
                      <a:endParaRPr lang="zh-CN" altLang="en-US" sz="1400" dirty="0"/>
                    </a:p>
                  </a:txBody>
                  <a:tcPr/>
                </a:tc>
                <a:tc>
                  <a:txBody>
                    <a:bodyPr/>
                    <a:lstStyle/>
                    <a:p>
                      <a:r>
                        <a:rPr lang="en-US" altLang="zh-CN" sz="1400" dirty="0" smtClean="0"/>
                        <a:t>As it says in the comment</a:t>
                      </a:r>
                      <a:endParaRPr lang="zh-CN" altLang="en-US" sz="1400" dirty="0"/>
                    </a:p>
                  </a:txBody>
                  <a:tcPr/>
                </a:tc>
                <a:tc>
                  <a:txBody>
                    <a:bodyPr/>
                    <a:lstStyle/>
                    <a:p>
                      <a:r>
                        <a:rPr lang="en-US" altLang="zh-CN" sz="1400" dirty="0" err="1" smtClean="0"/>
                        <a:t>Tianyu</a:t>
                      </a:r>
                      <a:endParaRPr lang="zh-CN" altLang="en-US" sz="1400" dirty="0"/>
                    </a:p>
                  </a:txBody>
                  <a:tcPr/>
                </a:tc>
              </a:tr>
            </a:tbl>
          </a:graphicData>
        </a:graphic>
      </p:graphicFrame>
      <p:sp>
        <p:nvSpPr>
          <p:cNvPr id="4" name="日期占位符 3"/>
          <p:cNvSpPr>
            <a:spLocks noGrp="1"/>
          </p:cNvSpPr>
          <p:nvPr>
            <p:ph type="dt" sz="half" idx="10"/>
          </p:nvPr>
        </p:nvSpPr>
        <p:spPr/>
        <p:txBody>
          <a:bodyPr/>
          <a:lstStyle/>
          <a:p>
            <a:pPr>
              <a:defRPr/>
            </a:pPr>
            <a:r>
              <a:rPr lang="en-US" smtClean="0"/>
              <a:t>Nov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1496117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1303905963"/>
              </p:ext>
            </p:extLst>
          </p:nvPr>
        </p:nvGraphicFramePr>
        <p:xfrm>
          <a:off x="914399" y="2640342"/>
          <a:ext cx="7629525" cy="3747117"/>
        </p:xfrm>
        <a:graphic>
          <a:graphicData uri="http://schemas.openxmlformats.org/drawingml/2006/table">
            <a:tbl>
              <a:tblPr>
                <a:tableStyleId>{0E3FDE45-AF77-4B5C-9715-49D594BDF05E}</a:tableStyleId>
              </a:tblPr>
              <a:tblGrid>
                <a:gridCol w="990601"/>
                <a:gridCol w="3981449"/>
                <a:gridCol w="2657475"/>
              </a:tblGrid>
              <a:tr h="158352">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00B050"/>
                          </a:solidFill>
                          <a:effectLst/>
                          <a:latin typeface="+mn-lt"/>
                          <a:ea typeface="+mn-ea"/>
                          <a:cs typeface="+mn-cs"/>
                        </a:rPr>
                        <a:t>11-18/1534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cr</a:t>
                      </a:r>
                      <a:r>
                        <a:rPr lang="en-US" sz="1400" u="none" strike="noStrike" kern="1200" dirty="0" smtClean="0">
                          <a:solidFill>
                            <a:srgbClr val="00B050"/>
                          </a:solidFill>
                          <a:effectLst/>
                          <a:latin typeface="+mn-lt"/>
                          <a:ea typeface="+mn-ea"/>
                          <a:cs typeface="+mn-cs"/>
                        </a:rPr>
                        <a:t>-for-</a:t>
                      </a:r>
                      <a:r>
                        <a:rPr lang="en-US" sz="1400" u="none" strike="noStrike" kern="1200" dirty="0" err="1" smtClean="0">
                          <a:solidFill>
                            <a:srgbClr val="00B050"/>
                          </a:solidFill>
                          <a:effectLst/>
                          <a:latin typeface="+mn-lt"/>
                          <a:ea typeface="+mn-ea"/>
                          <a:cs typeface="+mn-cs"/>
                        </a:rPr>
                        <a:t>ppdu</a:t>
                      </a:r>
                      <a:r>
                        <a:rPr lang="en-US" sz="1400" u="none" strike="noStrike" kern="1200" dirty="0" smtClean="0">
                          <a:solidFill>
                            <a:srgbClr val="00B050"/>
                          </a:solidFill>
                          <a:effectLst/>
                          <a:latin typeface="+mn-lt"/>
                          <a:ea typeface="+mn-ea"/>
                          <a:cs typeface="+mn-cs"/>
                        </a:rPr>
                        <a:t>-formats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Tianyu</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11-18/1759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comment-resolutions-for-</a:t>
                      </a:r>
                      <a:r>
                        <a:rPr lang="en-US" altLang="zh-CN" sz="1400" b="0" i="0" kern="1200" dirty="0" err="1" smtClean="0">
                          <a:solidFill>
                            <a:srgbClr val="00B050"/>
                          </a:solidFill>
                          <a:effectLst/>
                          <a:latin typeface="+mn-lt"/>
                          <a:ea typeface="+mn-ea"/>
                          <a:cs typeface="+mn-cs"/>
                        </a:rPr>
                        <a:t>xVECTORs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Bo Sun (ZTE)</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11-18/1832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D3.0 comment resolution on </a:t>
                      </a:r>
                      <a:r>
                        <a:rPr lang="en-US" altLang="zh-CN" sz="1400" b="0" i="0" kern="1200" dirty="0" err="1" smtClean="0">
                          <a:solidFill>
                            <a:srgbClr val="00B050"/>
                          </a:solidFill>
                          <a:effectLst/>
                          <a:latin typeface="+mn-lt"/>
                          <a:ea typeface="+mn-ea"/>
                          <a:cs typeface="+mn-cs"/>
                        </a:rPr>
                        <a:t>cids</a:t>
                      </a:r>
                      <a:r>
                        <a:rPr lang="en-US" altLang="zh-CN" sz="1400" b="0" i="0" kern="1200" dirty="0" smtClean="0">
                          <a:solidFill>
                            <a:srgbClr val="00B050"/>
                          </a:solidFill>
                          <a:effectLst/>
                          <a:latin typeface="+mn-lt"/>
                          <a:ea typeface="+mn-ea"/>
                          <a:cs typeface="+mn-cs"/>
                        </a:rPr>
                        <a:t> for 28-4-3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err="1" smtClean="0">
                          <a:solidFill>
                            <a:srgbClr val="00B050"/>
                          </a:solidFill>
                        </a:rPr>
                        <a:t>Jianhan</a:t>
                      </a:r>
                      <a:r>
                        <a:rPr lang="en-US" altLang="zh-CN" sz="1400" baseline="0" dirty="0" smtClean="0">
                          <a:solidFill>
                            <a:srgbClr val="00B050"/>
                          </a:solidFill>
                        </a:rPr>
                        <a:t> Liu (MTK)</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11-18/1764</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b="0" i="0" kern="1200" dirty="0" smtClean="0">
                          <a:solidFill>
                            <a:srgbClr val="00B050"/>
                          </a:solidFill>
                          <a:effectLst/>
                          <a:latin typeface="+mn-lt"/>
                          <a:ea typeface="+mn-ea"/>
                          <a:cs typeface="+mn-cs"/>
                        </a:rPr>
                        <a:t>HE-SIG-CR-Part6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dirty="0" smtClean="0">
                          <a:solidFill>
                            <a:srgbClr val="00B050"/>
                          </a:solidFill>
                        </a:rPr>
                        <a:t>Ross</a:t>
                      </a:r>
                      <a:r>
                        <a:rPr lang="en-US" altLang="zh-CN" sz="1400" baseline="0" dirty="0" smtClean="0">
                          <a:solidFill>
                            <a:srgbClr val="00B050"/>
                          </a:solidFill>
                        </a:rPr>
                        <a:t>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00B050"/>
                          </a:solidFill>
                          <a:effectLst/>
                          <a:latin typeface="+mn-lt"/>
                          <a:ea typeface="+mn-ea"/>
                          <a:cs typeface="+mn-cs"/>
                        </a:rPr>
                        <a:t>11-18/1841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Comment Resolution on PHY Introduction</a:t>
                      </a:r>
                      <a:endParaRPr lang="zh-CN" altLang="en-US" sz="1400" b="0" i="0" kern="1200" dirty="0">
                        <a:solidFill>
                          <a:srgbClr val="00B050"/>
                        </a:solidFill>
                        <a:effectLst/>
                        <a:latin typeface="+mn-lt"/>
                        <a:ea typeface="+mn-ea"/>
                        <a:cs typeface="+mn-cs"/>
                      </a:endParaRPr>
                    </a:p>
                  </a:txBody>
                  <a:tcPr marL="9525" marR="9525" marT="9525" marB="0" anchor="ctr"/>
                </a:tc>
                <a:tc>
                  <a:txBody>
                    <a:bodyPr/>
                    <a:lstStyle/>
                    <a:p>
                      <a:pPr algn="l"/>
                      <a:r>
                        <a:rPr lang="en-US" altLang="zh-CN" sz="1400" b="0" i="0" kern="1200" dirty="0" smtClean="0">
                          <a:solidFill>
                            <a:srgbClr val="00B050"/>
                          </a:solidFill>
                          <a:effectLst/>
                          <a:latin typeface="+mn-lt"/>
                          <a:ea typeface="+mn-ea"/>
                          <a:cs typeface="+mn-cs"/>
                        </a:rPr>
                        <a:t>Bin</a:t>
                      </a:r>
                      <a:endParaRPr lang="zh-CN" altLang="en-US" sz="1400" b="0" i="0"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11-18/1842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altLang="zh-CN" sz="1400" b="0" i="0" kern="1200" dirty="0" smtClean="0">
                          <a:solidFill>
                            <a:srgbClr val="00B050"/>
                          </a:solidFill>
                          <a:effectLst/>
                          <a:latin typeface="+mn-lt"/>
                          <a:ea typeface="+mn-ea"/>
                          <a:cs typeface="+mn-cs"/>
                        </a:rPr>
                        <a:t>Comment Resolution on PHY Miscellaneous</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Bin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11-18/1848</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CID17100</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11-18/1849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00B050"/>
                          </a:solidFill>
                          <a:effectLst/>
                          <a:latin typeface="+mn-lt"/>
                          <a:ea typeface="+mn-ea"/>
                          <a:cs typeface="+mn-cs"/>
                        </a:rPr>
                        <a:t>D3.0 Comment Resolution Part 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Youhan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11-18/1850</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altLang="zh-CN" sz="1400" b="0" i="0" kern="1200" dirty="0" smtClean="0">
                          <a:solidFill>
                            <a:srgbClr val="FFC000"/>
                          </a:solidFill>
                          <a:effectLst/>
                          <a:latin typeface="+mn-lt"/>
                          <a:ea typeface="+mn-ea"/>
                          <a:cs typeface="+mn-cs"/>
                        </a:rPr>
                        <a:t>D3.0 Comment Resolution Part 4</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Youhan</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PHY subcarriers and RU part 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11-18/1735</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Intro</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Yujin</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11-18/1733</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CID16364 on Packet Extension</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Yujin</a:t>
                      </a:r>
                      <a:endParaRPr lang="en-US" sz="1400" u="none" strike="noStrike" kern="1200" dirty="0">
                        <a:solidFill>
                          <a:srgbClr val="FFC000"/>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11-18/1790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altLang="zh-CN" sz="1400" b="0" i="0" kern="1200" dirty="0" smtClean="0">
                          <a:solidFill>
                            <a:srgbClr val="00B050"/>
                          </a:solidFill>
                          <a:effectLst/>
                          <a:latin typeface="+mn-lt"/>
                          <a:ea typeface="+mn-ea"/>
                          <a:cs typeface="+mn-cs"/>
                        </a:rPr>
                        <a:t>CR on PHY Miscellaneous</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Yujin</a:t>
                      </a:r>
                      <a:endParaRPr lang="en-US" sz="1400" b="0" i="0" u="none" strike="noStrike" kern="1200" dirty="0">
                        <a:solidFill>
                          <a:srgbClr val="00B05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11-18/1891</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B050"/>
                          </a:solidFill>
                          <a:effectLst/>
                          <a:latin typeface="+mn-lt"/>
                          <a:ea typeface="+mn-ea"/>
                          <a:cs typeface="+mn-cs"/>
                        </a:rPr>
                        <a:t>Trigger</a:t>
                      </a:r>
                      <a:r>
                        <a:rPr lang="en-US" sz="1400" b="0" i="0" u="none" strike="noStrike" kern="1200" baseline="0" dirty="0" smtClean="0">
                          <a:solidFill>
                            <a:srgbClr val="00B050"/>
                          </a:solidFill>
                          <a:effectLst/>
                          <a:latin typeface="+mn-lt"/>
                          <a:ea typeface="+mn-ea"/>
                          <a:cs typeface="+mn-cs"/>
                        </a:rPr>
                        <a:t> frame padding</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B050"/>
                          </a:solidFill>
                          <a:effectLst/>
                          <a:latin typeface="+mn-lt"/>
                          <a:ea typeface="+mn-ea"/>
                          <a:cs typeface="+mn-cs"/>
                        </a:rPr>
                        <a:t>Hongyuan</a:t>
                      </a:r>
                      <a:endParaRPr lang="en-US" sz="1400" b="0" i="0" u="none" strike="noStrike" kern="1200" dirty="0">
                        <a:solidFill>
                          <a:srgbClr val="00B05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11-18/1774</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resolution-to-cid-16624-hesigb</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Brian Hart</a:t>
                      </a:r>
                      <a:endParaRPr lang="en-US" sz="1400" b="0" i="0" u="none" strike="noStrike" kern="1200" dirty="0">
                        <a:solidFill>
                          <a:srgbClr val="000000"/>
                        </a:solidFill>
                        <a:effectLst/>
                        <a:latin typeface="+mn-lt"/>
                        <a:ea typeface="+mn-ea"/>
                        <a:cs typeface="+mn-cs"/>
                      </a:endParaRPr>
                    </a:p>
                  </a:txBody>
                  <a:tcPr marL="7617" marR="7617" marT="7617" marB="0" anchor="ctr"/>
                </a:tc>
              </a:tr>
              <a:tr h="183688">
                <a:tc>
                  <a:txBody>
                    <a:bodyPr/>
                    <a:lstStyle/>
                    <a:p>
                      <a:pPr marL="0" algn="l" defTabSz="914400" rtl="0" eaLnBrk="1" fontAlgn="b" latinLnBrk="0" hangingPunct="1"/>
                      <a:r>
                        <a:rPr lang="en-US" sz="1400" b="0" i="0" u="none" strike="noStrike" kern="1200" dirty="0" smtClean="0">
                          <a:solidFill>
                            <a:srgbClr val="000000"/>
                          </a:solidFill>
                          <a:effectLst/>
                          <a:latin typeface="+mn-lt"/>
                          <a:ea typeface="+mn-ea"/>
                          <a:cs typeface="+mn-cs"/>
                        </a:rPr>
                        <a:t>11-18/1901</a:t>
                      </a:r>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fr-FR" altLang="zh-CN" sz="1400" b="0" i="0" kern="1200" dirty="0" smtClean="0">
                          <a:solidFill>
                            <a:schemeClr val="tx1"/>
                          </a:solidFill>
                          <a:effectLst/>
                          <a:latin typeface="+mn-lt"/>
                          <a:ea typeface="+mn-ea"/>
                          <a:cs typeface="+mn-cs"/>
                        </a:rPr>
                        <a:t>D3.0 Comment Resolution Part 5</a:t>
                      </a:r>
                      <a:endParaRPr lang="en-US" altLang="zh-CN" sz="1400" u="none" strike="noStrike" kern="1200" dirty="0" smtClean="0">
                        <a:solidFill>
                          <a:schemeClr val="tx1"/>
                        </a:solidFill>
                        <a:effectLst/>
                        <a:latin typeface="+mn-lt"/>
                        <a:ea typeface="+mn-ea"/>
                        <a:cs typeface="+mn-cs"/>
                      </a:endParaRPr>
                    </a:p>
                  </a:txBody>
                  <a:tcPr marL="7617" marR="7617" marT="7617" marB="0" anchor="ctr"/>
                </a:tc>
                <a:tc>
                  <a:txBody>
                    <a:bodyPr/>
                    <a:lstStyle/>
                    <a:p>
                      <a:pPr marL="0" algn="l" defTabSz="914400" rtl="0" eaLnBrk="1" fontAlgn="b" latinLnBrk="0" hangingPunct="1"/>
                      <a:r>
                        <a:rPr lang="en-US" sz="1400" b="0" i="0" u="none" strike="noStrike" kern="1200" dirty="0" err="1" smtClean="0">
                          <a:solidFill>
                            <a:srgbClr val="000000"/>
                          </a:solidFill>
                          <a:effectLst/>
                          <a:latin typeface="+mn-lt"/>
                          <a:ea typeface="+mn-ea"/>
                          <a:cs typeface="+mn-cs"/>
                        </a:rPr>
                        <a:t>Youhan</a:t>
                      </a:r>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11" name="文本框 10"/>
          <p:cNvSpPr txBox="1"/>
          <p:nvPr/>
        </p:nvSpPr>
        <p:spPr>
          <a:xfrm>
            <a:off x="6819900" y="5243899"/>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
        <p:nvSpPr>
          <p:cNvPr id="13" name="文本框 12"/>
          <p:cNvSpPr txBox="1"/>
          <p:nvPr/>
        </p:nvSpPr>
        <p:spPr>
          <a:xfrm>
            <a:off x="6819900" y="4613336"/>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
        <p:nvSpPr>
          <p:cNvPr id="14" name="文本框 13"/>
          <p:cNvSpPr txBox="1"/>
          <p:nvPr/>
        </p:nvSpPr>
        <p:spPr>
          <a:xfrm>
            <a:off x="6819900" y="5936396"/>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
        <p:nvSpPr>
          <p:cNvPr id="15" name="文本框 14"/>
          <p:cNvSpPr txBox="1"/>
          <p:nvPr/>
        </p:nvSpPr>
        <p:spPr>
          <a:xfrm>
            <a:off x="6819900" y="6165361"/>
            <a:ext cx="1447800" cy="276999"/>
          </a:xfrm>
          <a:prstGeom prst="rect">
            <a:avLst/>
          </a:prstGeom>
          <a:noFill/>
        </p:spPr>
        <p:txBody>
          <a:bodyPr wrap="square" rtlCol="0">
            <a:spAutoFit/>
          </a:bodyPr>
          <a:lstStyle/>
          <a:p>
            <a:r>
              <a:rPr lang="en-US" altLang="zh-CN" b="1" dirty="0" smtClean="0">
                <a:solidFill>
                  <a:srgbClr val="FF0000"/>
                </a:solidFill>
              </a:rPr>
              <a:t>Defer to next week</a:t>
            </a:r>
            <a:endParaRPr lang="zh-CN" altLang="en-US" b="1" dirty="0">
              <a:solidFill>
                <a:srgbClr val="FF0000"/>
              </a:solidFill>
            </a:endParaRPr>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11-18/1832r0)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11-18/1832r0?</a:t>
            </a:r>
          </a:p>
          <a:p>
            <a:pPr lvl="1"/>
            <a:r>
              <a:rPr lang="en-US" altLang="zh-CN" dirty="0" smtClean="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043192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11-18/1764r0)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11-18/1764r0?</a:t>
            </a:r>
          </a:p>
          <a:p>
            <a:pPr lvl="1"/>
            <a:r>
              <a:rPr lang="en-US" altLang="zh-CN" dirty="0" smtClean="0"/>
              <a:t>CID </a:t>
            </a:r>
            <a:r>
              <a:rPr lang="en-GB" altLang="zh-CN" dirty="0"/>
              <a:t>16179, </a:t>
            </a:r>
            <a:r>
              <a:rPr lang="en-GB" altLang="zh-CN" dirty="0" smtClean="0"/>
              <a:t>15979</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1761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26670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br>
              <a:rPr lang="en-US" altLang="en-US" dirty="0" smtClean="0">
                <a:solidFill>
                  <a:srgbClr val="0000FF"/>
                </a:solidFill>
                <a:latin typeface="Arial Black" pitchFamily="34" charset="0"/>
              </a:rPr>
            </a:br>
            <a:r>
              <a:rPr lang="en-US" altLang="en-US" sz="2000" dirty="0" smtClean="0">
                <a:solidFill>
                  <a:srgbClr val="0000FF"/>
                </a:solidFill>
                <a:latin typeface="Arial Black" pitchFamily="34" charset="0"/>
              </a:rPr>
              <a:t>Hotel Amber Plaza, Shenzhen, China</a:t>
            </a:r>
            <a:br>
              <a:rPr lang="en-US" altLang="en-US" sz="2000" dirty="0" smtClean="0">
                <a:solidFill>
                  <a:srgbClr val="0000FF"/>
                </a:solidFill>
                <a:latin typeface="Arial Black" pitchFamily="34" charset="0"/>
              </a:rPr>
            </a:br>
            <a:r>
              <a:rPr lang="en-US" altLang="en-US" sz="2000" dirty="0" smtClean="0">
                <a:solidFill>
                  <a:srgbClr val="0000FF"/>
                </a:solidFill>
                <a:latin typeface="Arial Black" pitchFamily="34" charset="0"/>
              </a:rPr>
              <a:t>Meeting Room: Granada</a:t>
            </a:r>
            <a:br>
              <a:rPr lang="en-US" altLang="en-US" sz="2000" dirty="0" smtClean="0">
                <a:solidFill>
                  <a:srgbClr val="0000FF"/>
                </a:solidFill>
                <a:latin typeface="Arial Black" pitchFamily="34" charset="0"/>
              </a:rPr>
            </a:br>
            <a:r>
              <a:rPr lang="en-US" altLang="en-US" sz="2000" dirty="0" smtClean="0">
                <a:solidFill>
                  <a:srgbClr val="0000FF"/>
                </a:solidFill>
                <a:latin typeface="Arial Black" pitchFamily="34" charset="0"/>
              </a:rPr>
              <a:t>Nov 8-9, 2018</a:t>
            </a:r>
            <a:endParaRPr lang="en-CA" altLang="en-US" sz="2000" dirty="0" smtClean="0"/>
          </a:p>
        </p:txBody>
      </p:sp>
      <p:sp>
        <p:nvSpPr>
          <p:cNvPr id="8" name="Content Placeholder 2"/>
          <p:cNvSpPr>
            <a:spLocks noGrp="1"/>
          </p:cNvSpPr>
          <p:nvPr>
            <p:ph idx="1"/>
          </p:nvPr>
        </p:nvSpPr>
        <p:spPr>
          <a:xfrm>
            <a:off x="533400" y="3581400"/>
            <a:ext cx="8305800" cy="1981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a:t>3</a:t>
            </a:r>
            <a:r>
              <a:rPr lang="en-US" altLang="zh-CN" dirty="0" smtClean="0"/>
              <a:t> (</a:t>
            </a:r>
            <a:r>
              <a:rPr lang="en-US" altLang="zh-CN" dirty="0" err="1" smtClean="0"/>
              <a:t>cr</a:t>
            </a:r>
            <a:r>
              <a:rPr lang="en-US" altLang="zh-CN" dirty="0" smtClean="0"/>
              <a:t>, 11-18/1735r0)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11-18/1735r0?</a:t>
            </a:r>
          </a:p>
          <a:p>
            <a:pPr lvl="1"/>
            <a:r>
              <a:rPr lang="en-US" altLang="zh-CN" dirty="0" smtClean="0"/>
              <a:t>CID 16773, 16572, 15917, 16553, 16554, 16550, 16552, 16724, 16520, 16555, 16705</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2810437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11-18/1759r1)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CIDs </a:t>
            </a:r>
            <a:r>
              <a:rPr lang="en-US" altLang="zh-CN" dirty="0" smtClean="0"/>
              <a:t>without those marked in red and </a:t>
            </a:r>
            <a:r>
              <a:rPr lang="en-US" altLang="zh-CN" dirty="0"/>
              <a:t>corresponding modification to 11ax spec draft D3.2 as </a:t>
            </a:r>
            <a:r>
              <a:rPr lang="en-US" altLang="zh-CN" dirty="0" smtClean="0"/>
              <a:t>in 11-18/1759r1?</a:t>
            </a:r>
          </a:p>
          <a:p>
            <a:pPr lvl="1"/>
            <a:r>
              <a:rPr lang="en-US" altLang="zh-CN" dirty="0" smtClean="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a:t>
            </a:r>
            <a:r>
              <a:rPr lang="en-US" altLang="zh-CN" dirty="0" smtClean="0"/>
              <a:t>16855, </a:t>
            </a:r>
            <a:r>
              <a:rPr lang="en-US" altLang="zh-CN" dirty="0"/>
              <a:t>15951, 16065, 16306, 16778, </a:t>
            </a:r>
            <a:r>
              <a:rPr lang="en-US" altLang="zh-CN" dirty="0" smtClean="0"/>
              <a:t>16834, </a:t>
            </a:r>
            <a:r>
              <a:rPr lang="en-US" altLang="zh-CN" dirty="0"/>
              <a:t>16828, 16736, 16831, 15969, </a:t>
            </a:r>
            <a:r>
              <a:rPr lang="en-US" altLang="zh-CN" strike="sngStrike" dirty="0">
                <a:solidFill>
                  <a:srgbClr val="FF0000"/>
                </a:solidFill>
              </a:rPr>
              <a:t>16004,</a:t>
            </a:r>
            <a:r>
              <a:rPr lang="en-US" altLang="zh-CN" strike="sngStrike" dirty="0"/>
              <a:t> </a:t>
            </a:r>
            <a:r>
              <a:rPr lang="en-US" altLang="zh-CN" dirty="0"/>
              <a:t>16780, 16781, 16782, 16784</a:t>
            </a:r>
          </a:p>
          <a:p>
            <a:pPr lvl="1"/>
            <a:endParaRPr lang="en-US" altLang="zh-CN" dirty="0" smtClean="0"/>
          </a:p>
          <a:p>
            <a:pPr lvl="1"/>
            <a:endParaRPr lang="en-GB" altLang="zh-CN" dirty="0" smtClean="0"/>
          </a:p>
          <a:p>
            <a:pPr>
              <a:buNone/>
            </a:pPr>
            <a:r>
              <a:rPr lang="en-US" altLang="zh-CN" dirty="0">
                <a:solidFill>
                  <a:srgbClr val="00B050"/>
                </a:solidFill>
              </a:rPr>
              <a:t>SP : Passed without objection </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 </a:t>
            </a:r>
            <a:r>
              <a:rPr lang="en-US" altLang="zh-CN" dirty="0" smtClean="0"/>
              <a:t>11-18/1849r1)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a:t>
            </a:r>
            <a:r>
              <a:rPr lang="en-US" altLang="zh-CN" dirty="0" smtClean="0"/>
              <a:t>11-18/1849r1?</a:t>
            </a:r>
            <a:endParaRPr lang="en-US" altLang="zh-CN" dirty="0" smtClean="0"/>
          </a:p>
          <a:p>
            <a:pPr lvl="1"/>
            <a:r>
              <a:rPr lang="en-US" altLang="zh-CN" dirty="0" smtClean="0"/>
              <a:t>CID </a:t>
            </a:r>
            <a:r>
              <a:rPr lang="en-GB" altLang="zh-CN" dirty="0"/>
              <a:t>17095, 16699, 16025, 15793, 15600, 15601, 16826</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9880800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11-18/1841r1)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a:t>
            </a:r>
            <a:r>
              <a:rPr lang="en-US" altLang="zh-CN" dirty="0" smtClean="0"/>
              <a:t>as </a:t>
            </a:r>
            <a:r>
              <a:rPr lang="en-US" altLang="zh-CN" dirty="0" smtClean="0"/>
              <a:t>in </a:t>
            </a:r>
            <a:r>
              <a:rPr lang="en-US" altLang="zh-CN" dirty="0" smtClean="0"/>
              <a:t>11-18/1841r1?</a:t>
            </a:r>
            <a:endParaRPr lang="en-US" altLang="zh-CN" dirty="0" smtClean="0"/>
          </a:p>
          <a:p>
            <a:pPr lvl="1"/>
            <a:r>
              <a:rPr lang="en-US" altLang="zh-CN" dirty="0" smtClean="0"/>
              <a:t>CID </a:t>
            </a:r>
            <a:r>
              <a:rPr lang="en-GB" altLang="zh-CN" dirty="0"/>
              <a:t>15660, 16259, 16314, 16315, </a:t>
            </a:r>
            <a:r>
              <a:rPr lang="en-GB" altLang="zh-CN" dirty="0" smtClean="0"/>
              <a:t>16341, 16522</a:t>
            </a:r>
            <a:r>
              <a:rPr lang="en-GB" altLang="zh-CN" dirty="0"/>
              <a:t>, 16524, 16726, 16725, </a:t>
            </a:r>
            <a:r>
              <a:rPr lang="en-GB" altLang="zh-CN" dirty="0" smtClean="0"/>
              <a:t>16772, 16774</a:t>
            </a:r>
            <a:r>
              <a:rPr lang="en-GB" altLang="zh-CN" dirty="0"/>
              <a:t>, 16776, 16777, 16964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8249177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11-18/1842r2)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a:t>
            </a:r>
            <a:r>
              <a:rPr lang="en-US" altLang="zh-CN" dirty="0" smtClean="0"/>
              <a:t>D3.2 </a:t>
            </a:r>
            <a:r>
              <a:rPr lang="en-US" altLang="zh-CN" dirty="0" smtClean="0"/>
              <a:t>as in </a:t>
            </a:r>
            <a:r>
              <a:rPr lang="en-US" altLang="zh-CN" dirty="0" smtClean="0"/>
              <a:t>11-18/1842r2?</a:t>
            </a:r>
            <a:endParaRPr lang="en-US" altLang="zh-CN" dirty="0" smtClean="0"/>
          </a:p>
          <a:p>
            <a:pPr lvl="1"/>
            <a:r>
              <a:rPr lang="en-US" altLang="zh-CN" dirty="0" smtClean="0"/>
              <a:t>CID </a:t>
            </a:r>
            <a:r>
              <a:rPr lang="en-GB" altLang="zh-CN" dirty="0"/>
              <a:t>15596, 15599, 16189, 16336, 16418, </a:t>
            </a:r>
            <a:r>
              <a:rPr lang="en-GB" altLang="zh-CN" dirty="0" smtClean="0"/>
              <a:t>6838</a:t>
            </a:r>
            <a:r>
              <a:rPr lang="en-GB" altLang="zh-CN" dirty="0"/>
              <a:t>, 16669, 15954</a:t>
            </a:r>
            <a:r>
              <a:rPr lang="en-GB" altLang="zh-CN" dirty="0" smtClean="0"/>
              <a:t>,  7102</a:t>
            </a:r>
            <a:r>
              <a:rPr lang="en-GB" altLang="zh-CN" dirty="0"/>
              <a:t>, </a:t>
            </a:r>
            <a:r>
              <a:rPr lang="en-GB" altLang="zh-CN" dirty="0"/>
              <a:t>16043, 15665</a:t>
            </a:r>
            <a:r>
              <a:rPr lang="en-GB" altLang="zh-CN" dirty="0"/>
              <a:t>, 15980</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1684746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8 </a:t>
            </a:r>
            <a:r>
              <a:rPr lang="en-US" altLang="zh-CN" dirty="0" smtClean="0"/>
              <a:t>(</a:t>
            </a:r>
            <a:r>
              <a:rPr lang="en-US" altLang="zh-CN" dirty="0" err="1" smtClean="0"/>
              <a:t>cr</a:t>
            </a:r>
            <a:r>
              <a:rPr lang="en-US" altLang="zh-CN" dirty="0" smtClean="0"/>
              <a:t>, </a:t>
            </a:r>
            <a:r>
              <a:rPr lang="en-US" altLang="zh-CN" dirty="0" smtClean="0"/>
              <a:t>11-18/1534r3)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t>
            </a:r>
            <a:r>
              <a:rPr lang="en-US" altLang="zh-CN" dirty="0" smtClean="0"/>
              <a:t>and corresponding modification to 11ax spec draft D3.2 as </a:t>
            </a:r>
            <a:r>
              <a:rPr lang="en-US" altLang="zh-CN" dirty="0" smtClean="0"/>
              <a:t>in </a:t>
            </a:r>
            <a:r>
              <a:rPr lang="en-US" altLang="zh-CN" dirty="0" smtClean="0"/>
              <a:t>11-18/1534r3?</a:t>
            </a:r>
            <a:endParaRPr lang="en-US" altLang="zh-CN" dirty="0" smtClean="0"/>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71131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9 </a:t>
            </a:r>
            <a:r>
              <a:rPr lang="en-US" altLang="zh-CN" dirty="0" smtClean="0"/>
              <a:t>(</a:t>
            </a:r>
            <a:r>
              <a:rPr lang="en-US" altLang="zh-CN" dirty="0" err="1" smtClean="0"/>
              <a:t>cr</a:t>
            </a:r>
            <a:r>
              <a:rPr lang="en-US" altLang="zh-CN" dirty="0" smtClean="0"/>
              <a:t>, 11-18/1848r1)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9126148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10 </a:t>
            </a:r>
            <a:r>
              <a:rPr lang="en-US" altLang="zh-CN" dirty="0" smtClean="0"/>
              <a:t>(</a:t>
            </a:r>
            <a:r>
              <a:rPr lang="en-US" altLang="zh-CN" dirty="0" err="1" smtClean="0"/>
              <a:t>cr</a:t>
            </a:r>
            <a:r>
              <a:rPr lang="en-US" altLang="zh-CN" dirty="0" smtClean="0"/>
              <a:t>, 11-18/1734r1)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11-18/1734r1?</a:t>
            </a:r>
          </a:p>
          <a:p>
            <a:pPr lvl="1"/>
            <a:r>
              <a:rPr lang="en-US" altLang="zh-CN" dirty="0" smtClean="0"/>
              <a:t>CID </a:t>
            </a:r>
            <a:r>
              <a:rPr lang="en-US" altLang="zh-CN" dirty="0" smtClean="0"/>
              <a:t>16632, 16692</a:t>
            </a:r>
            <a:r>
              <a:rPr lang="en-US" altLang="zh-CN" dirty="0" smtClean="0"/>
              <a:t>,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7053298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11 </a:t>
            </a:r>
            <a:r>
              <a:rPr lang="en-US" altLang="zh-CN" dirty="0" smtClean="0"/>
              <a:t>(</a:t>
            </a:r>
            <a:r>
              <a:rPr lang="en-US" altLang="zh-CN" dirty="0" err="1" smtClean="0"/>
              <a:t>cr</a:t>
            </a:r>
            <a:r>
              <a:rPr lang="en-US" altLang="zh-CN" dirty="0" smtClean="0"/>
              <a:t>, </a:t>
            </a:r>
            <a:r>
              <a:rPr lang="en-US" altLang="zh-CN" dirty="0" smtClean="0"/>
              <a:t>11-18/1790r1)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corresponding modification to 11ax spec draft D3.2 as in </a:t>
            </a:r>
            <a:r>
              <a:rPr lang="en-US" altLang="zh-CN" dirty="0" smtClean="0"/>
              <a:t>11-18/1790r1?</a:t>
            </a:r>
            <a:endParaRPr lang="en-US" altLang="zh-CN" dirty="0" smtClean="0"/>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6446679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12 </a:t>
            </a:r>
            <a:r>
              <a:rPr lang="en-US" altLang="zh-CN" dirty="0" smtClean="0"/>
              <a:t>(</a:t>
            </a:r>
            <a:r>
              <a:rPr lang="en-US" altLang="zh-CN" dirty="0" err="1" smtClean="0"/>
              <a:t>cr</a:t>
            </a:r>
            <a:r>
              <a:rPr lang="en-US" altLang="zh-CN" dirty="0" smtClean="0"/>
              <a:t>, </a:t>
            </a:r>
            <a:r>
              <a:rPr lang="en-US" altLang="zh-CN" dirty="0" smtClean="0"/>
              <a:t>11-18/1759r2)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CID </a:t>
            </a:r>
            <a:r>
              <a:rPr lang="en-US" altLang="zh-CN" dirty="0" smtClean="0"/>
              <a:t>and corresponding modification to 11ax spec draft D3.2 as in </a:t>
            </a:r>
            <a:r>
              <a:rPr lang="en-US" altLang="zh-CN" dirty="0" smtClean="0"/>
              <a:t>11-18/1759r2?</a:t>
            </a:r>
            <a:endParaRPr lang="en-US" altLang="zh-CN" dirty="0" smtClean="0"/>
          </a:p>
          <a:p>
            <a:pPr lvl="1"/>
            <a:r>
              <a:rPr lang="en-US" altLang="zh-CN" dirty="0" smtClean="0"/>
              <a:t>CID </a:t>
            </a:r>
            <a:r>
              <a:rPr lang="en-US" altLang="zh-CN" dirty="0" smtClean="0"/>
              <a:t>17128</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416938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1"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0"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9" name="日期占位符 3"/>
          <p:cNvSpPr>
            <a:spLocks noGrp="1"/>
          </p:cNvSpPr>
          <p:nvPr>
            <p:ph type="dt" sz="half" idx="10"/>
          </p:nvPr>
        </p:nvSpPr>
        <p:spPr>
          <a:xfrm>
            <a:off x="696913" y="332601"/>
            <a:ext cx="916918" cy="276999"/>
          </a:xfrm>
        </p:spPr>
        <p:txBody>
          <a:bodyPr/>
          <a:lstStyle/>
          <a:p>
            <a:pPr>
              <a:defRPr/>
            </a:pPr>
            <a:r>
              <a:rPr lang="en-US" dirty="0" smtClean="0"/>
              <a:t>Nov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54917</TotalTime>
  <Words>2722</Words>
  <Application>Microsoft Office PowerPoint</Application>
  <PresentationFormat>全屏显示(4:3)</PresentationFormat>
  <Paragraphs>452</Paragraphs>
  <Slides>29</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39" baseType="lpstr">
      <vt:lpstr>MS PGothic</vt:lpstr>
      <vt:lpstr>MS PGothic</vt:lpstr>
      <vt:lpstr>宋体</vt:lpstr>
      <vt:lpstr>Arial</vt:lpstr>
      <vt:lpstr>Arial Black</vt:lpstr>
      <vt:lpstr>Calibri</vt:lpstr>
      <vt:lpstr>Monotype Sorts</vt:lpstr>
      <vt:lpstr>Times New Roman</vt:lpstr>
      <vt:lpstr>802-11-Submission</vt:lpstr>
      <vt:lpstr>Document</vt:lpstr>
      <vt:lpstr>PowerPoint 演示文稿</vt:lpstr>
      <vt:lpstr>IEEE 802.11 Tgax Meeting High Efficiency WLAN PHY Ad Hoc Hotel Amber Plaza, Shenzhen, China Meeting Room: Granada Nov 8-9, 2018</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 on Nov 8th</vt:lpstr>
      <vt:lpstr>Agenda items for PHY adhoc on Nov 8th</vt:lpstr>
      <vt:lpstr>Agenda items for PHY adhoc on Nov 9th</vt:lpstr>
      <vt:lpstr>PHY Adhoc Comments Status After Sep Meeting</vt:lpstr>
      <vt:lpstr>Assignment for Unassigned CIDs</vt:lpstr>
      <vt:lpstr>Assignment for Unassigned CIDs</vt:lpstr>
      <vt:lpstr>Assignment for Unassigned CIDs</vt:lpstr>
      <vt:lpstr>PHY Submissions</vt:lpstr>
      <vt:lpstr>Straw-poll 1 (cr, 11-18/1832r0)</vt:lpstr>
      <vt:lpstr>Straw-poll 2 (cr, 11-18/1764r0)</vt:lpstr>
      <vt:lpstr>Straw-poll 3 (cr, 11-18/1735r0)</vt:lpstr>
      <vt:lpstr>Straw-poll 4 (cr, 11-18/1759r1)</vt:lpstr>
      <vt:lpstr>Straw-poll 5 (cr, 11-18/1849r1)</vt:lpstr>
      <vt:lpstr>Straw-poll 6 (cr, 11-18/1841r1)</vt:lpstr>
      <vt:lpstr>Straw-poll 7 (cr, 11-18/1842r2)</vt:lpstr>
      <vt:lpstr>Straw-poll 8 (cr, 11-18/1534r3)</vt:lpstr>
      <vt:lpstr>Straw-poll 9 (cr, 11-18/1848r1)</vt:lpstr>
      <vt:lpstr>Straw-poll 10 (cr, 11-18/1734r1)</vt:lpstr>
      <vt:lpstr>Straw-poll 11 (cr, 11-18/1790r1)</vt:lpstr>
      <vt:lpstr>Straw-poll 12 (cr, 11-18/1759r2)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2682</cp:revision>
  <cp:lastPrinted>1998-02-10T13:28:06Z</cp:lastPrinted>
  <dcterms:created xsi:type="dcterms:W3CDTF">2007-04-17T18:10:23Z</dcterms:created>
  <dcterms:modified xsi:type="dcterms:W3CDTF">2018-11-09T10:30:34Z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