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606" r:id="rId2"/>
    <p:sldId id="607" r:id="rId3"/>
    <p:sldId id="611" r:id="rId4"/>
    <p:sldId id="612" r:id="rId5"/>
    <p:sldId id="613" r:id="rId6"/>
    <p:sldId id="614" r:id="rId7"/>
    <p:sldId id="615" r:id="rId8"/>
    <p:sldId id="616" r:id="rId9"/>
    <p:sldId id="617" r:id="rId10"/>
    <p:sldId id="608" r:id="rId11"/>
    <p:sldId id="625" r:id="rId12"/>
    <p:sldId id="624" r:id="rId13"/>
    <p:sldId id="620" r:id="rId14"/>
    <p:sldId id="621" r:id="rId15"/>
    <p:sldId id="622" r:id="rId16"/>
    <p:sldId id="623" r:id="rId17"/>
    <p:sldId id="618" r:id="rId18"/>
    <p:sldId id="627" r:id="rId19"/>
    <p:sldId id="628" r:id="rId20"/>
    <p:sldId id="631" r:id="rId21"/>
    <p:sldId id="619" r:id="rId22"/>
    <p:sldId id="634" r:id="rId23"/>
    <p:sldId id="633" r:id="rId24"/>
    <p:sldId id="632" r:id="rId25"/>
    <p:sldId id="629" r:id="rId26"/>
    <p:sldId id="630" r:id="rId27"/>
    <p:sldId id="626" r:id="rId2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n Bo" initials="B.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68D230F3-CF80-4859-8CE7-A43EE81993B5}" styleName="浅色样式 1 - 强调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FD0F851-EC5A-4D38-B0AD-8093EC10F338}" styleName="浅色样式 1 - 强调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0E3FDE45-AF77-4B5C-9715-49D594BDF05E}" styleName="浅色样式 1 - 强调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p:cViewPr varScale="1">
        <p:scale>
          <a:sx n="74" d="100"/>
          <a:sy n="74" d="100"/>
        </p:scale>
        <p:origin x="1290" y="7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Jan 2018</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16918" cy="276999"/>
          </a:xfrm>
          <a:ln/>
        </p:spPr>
        <p:txBody>
          <a:bodyPr/>
          <a:lstStyle>
            <a:lvl1pPr>
              <a:defRPr/>
            </a:lvl1pPr>
          </a:lstStyle>
          <a:p>
            <a:pPr>
              <a:defRPr/>
            </a:pPr>
            <a:r>
              <a:rPr lang="en-US" dirty="0" smtClean="0"/>
              <a:t>Nov 2018</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8" name="Rectangle 5"/>
          <p:cNvSpPr>
            <a:spLocks noGrp="1" noChangeArrowheads="1"/>
          </p:cNvSpPr>
          <p:nvPr>
            <p:ph type="ftr" sz="quarter" idx="3"/>
          </p:nvPr>
        </p:nvSpPr>
        <p:spPr bwMode="auto">
          <a:xfrm>
            <a:off x="7283964" y="6475413"/>
            <a:ext cx="12599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 2017</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951222" cy="276999"/>
          </a:xfrm>
          <a:ln/>
        </p:spPr>
        <p:txBody>
          <a:bodyPr/>
          <a:lstStyle>
            <a:lvl1pPr>
              <a:defRPr/>
            </a:lvl1pPr>
          </a:lstStyle>
          <a:p>
            <a:pPr>
              <a:defRPr/>
            </a:pPr>
            <a:r>
              <a:rPr lang="en-US" dirty="0" smtClean="0"/>
              <a:t>Mar 2017</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2017</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7" name="Rectangle 5"/>
          <p:cNvSpPr>
            <a:spLocks noGrp="1" noChangeArrowheads="1"/>
          </p:cNvSpPr>
          <p:nvPr>
            <p:ph type="ftr" sz="quarter" idx="3"/>
          </p:nvPr>
        </p:nvSpPr>
        <p:spPr bwMode="auto">
          <a:xfrm>
            <a:off x="7283964" y="6475413"/>
            <a:ext cx="12599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2017</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6" name="Footer Placeholder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Nov 2018</a:t>
            </a:r>
            <a:endParaRPr lang="en-US" dirty="0"/>
          </a:p>
        </p:txBody>
      </p:sp>
      <p:sp>
        <p:nvSpPr>
          <p:cNvPr id="1029" name="Rectangle 5"/>
          <p:cNvSpPr>
            <a:spLocks noGrp="1" noChangeArrowheads="1"/>
          </p:cNvSpPr>
          <p:nvPr>
            <p:ph type="ftr" sz="quarter" idx="3"/>
          </p:nvPr>
        </p:nvSpPr>
        <p:spPr bwMode="auto">
          <a:xfrm>
            <a:off x="6899243" y="6475413"/>
            <a:ext cx="164468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 ,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4958731" y="304800"/>
            <a:ext cx="3398431"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802.11-18/1877r1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__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696913" y="332601"/>
            <a:ext cx="916918" cy="276999"/>
          </a:xfrm>
        </p:spPr>
        <p:txBody>
          <a:bodyPr/>
          <a:lstStyle/>
          <a:p>
            <a:pPr>
              <a:defRPr/>
            </a:pPr>
            <a:r>
              <a:rPr lang="en-US" dirty="0" smtClean="0"/>
              <a:t>Nov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70AA8DC3-7C7F-436A-8C94-CF1AE6DDC452}" type="slidenum">
              <a:rPr lang="en-US" altLang="en-US" smtClean="0"/>
              <a:pPr/>
              <a:t>1</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sz="2800" kern="0" dirty="0" err="1" smtClean="0"/>
              <a:t>TGax</a:t>
            </a:r>
            <a:r>
              <a:rPr lang="en-US" altLang="en-US" sz="2800" kern="0" dirty="0" smtClean="0"/>
              <a:t> Nov 2018 Ad-hoc Meeting PHY Agenda</a:t>
            </a:r>
          </a:p>
        </p:txBody>
      </p:sp>
      <p:sp>
        <p:nvSpPr>
          <p:cNvPr id="8" name="Rectangle 6"/>
          <p:cNvSpPr txBox="1">
            <a:spLocks noChangeArrowheads="1"/>
          </p:cNvSpPr>
          <p:nvPr/>
        </p:nvSpPr>
        <p:spPr bwMode="auto">
          <a:xfrm>
            <a:off x="685800" y="1828800"/>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2400" b="1">
                <a:solidFill>
                  <a:schemeClr val="tx1"/>
                </a:solidFill>
                <a:latin typeface="+mn-lt"/>
                <a:ea typeface="MS PGothic" pitchFamily="34" charset="-128"/>
                <a:cs typeface="ＭＳ Ｐゴシック" charset="0"/>
              </a:defRPr>
            </a:lvl1pPr>
            <a:lvl2pPr marL="457200" indent="0" algn="ctr" rtl="0" eaLnBrk="0" fontAlgn="base" hangingPunct="0">
              <a:spcBef>
                <a:spcPct val="20000"/>
              </a:spcBef>
              <a:spcAft>
                <a:spcPct val="0"/>
              </a:spcAft>
              <a:buNone/>
              <a:defRPr sz="2000">
                <a:solidFill>
                  <a:schemeClr val="tx1"/>
                </a:solidFill>
                <a:latin typeface="+mn-lt"/>
                <a:ea typeface="MS PGothic"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r>
              <a:rPr lang="en-US" altLang="en-US" sz="2000" kern="0" dirty="0" smtClean="0"/>
              <a:t>Date:</a:t>
            </a:r>
            <a:r>
              <a:rPr lang="en-US" altLang="en-US" sz="2000" b="0" kern="0" dirty="0" smtClean="0"/>
              <a:t> 2018-11-07</a:t>
            </a:r>
          </a:p>
        </p:txBody>
      </p:sp>
      <p:graphicFrame>
        <p:nvGraphicFramePr>
          <p:cNvPr id="9" name="Object 11"/>
          <p:cNvGraphicFramePr>
            <a:graphicFrameLocks noChangeAspect="1"/>
          </p:cNvGraphicFramePr>
          <p:nvPr>
            <p:extLst>
              <p:ext uri="{D42A27DB-BD31-4B8C-83A1-F6EECF244321}">
                <p14:modId xmlns:p14="http://schemas.microsoft.com/office/powerpoint/2010/main" val="705865472"/>
              </p:ext>
            </p:extLst>
          </p:nvPr>
        </p:nvGraphicFramePr>
        <p:xfrm>
          <a:off x="652463" y="3419475"/>
          <a:ext cx="8396287" cy="2257425"/>
        </p:xfrm>
        <a:graphic>
          <a:graphicData uri="http://schemas.openxmlformats.org/presentationml/2006/ole">
            <mc:AlternateContent xmlns:mc="http://schemas.openxmlformats.org/markup-compatibility/2006">
              <mc:Choice xmlns:v="urn:schemas-microsoft-com:vml" Requires="v">
                <p:oleObj spid="_x0000_s3158" name="Document" r:id="rId4" imgW="8317019" imgH="2241301" progId="Word.Document.8">
                  <p:embed/>
                </p:oleObj>
              </mc:Choice>
              <mc:Fallback>
                <p:oleObj name="Document" r:id="rId4" imgW="8317019" imgH="2241301"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2463" y="3419475"/>
                        <a:ext cx="8396287" cy="2257425"/>
                      </a:xfrm>
                      <a:prstGeom prst="rect">
                        <a:avLst/>
                      </a:prstGeom>
                      <a:noFill/>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0"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smtClean="0"/>
              <a:t>Authors:</a:t>
            </a:r>
            <a:endParaRPr lang="en-US" altLang="en-US" sz="2000" dirty="0"/>
          </a:p>
        </p:txBody>
      </p:sp>
    </p:spTree>
    <p:extLst>
      <p:ext uri="{BB962C8B-B14F-4D97-AF65-F5344CB8AC3E}">
        <p14:creationId xmlns:p14="http://schemas.microsoft.com/office/powerpoint/2010/main" val="33188864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10</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dirty="0" smtClean="0"/>
              <a:t>Agenda items for PHY </a:t>
            </a:r>
            <a:r>
              <a:rPr lang="en-US" altLang="en-US" dirty="0" err="1" smtClean="0"/>
              <a:t>adhoc</a:t>
            </a:r>
            <a:r>
              <a:rPr lang="en-US" altLang="en-US" dirty="0" smtClean="0"/>
              <a:t> on Nov 8th</a:t>
            </a:r>
            <a:endParaRPr lang="zh-CN" altLang="en-US" dirty="0"/>
          </a:p>
        </p:txBody>
      </p:sp>
      <p:sp>
        <p:nvSpPr>
          <p:cNvPr id="8" name="内容占位符 2"/>
          <p:cNvSpPr>
            <a:spLocks noGrp="1"/>
          </p:cNvSpPr>
          <p:nvPr>
            <p:ph idx="1"/>
          </p:nvPr>
        </p:nvSpPr>
        <p:spPr>
          <a:xfrm>
            <a:off x="685800" y="1981200"/>
            <a:ext cx="7772400" cy="4114800"/>
          </a:xfrm>
        </p:spPr>
        <p:txBody>
          <a:bodyPr/>
          <a:lstStyle/>
          <a:p>
            <a:pPr lvl="0">
              <a:defRPr/>
            </a:pPr>
            <a:r>
              <a:rPr lang="en-US" altLang="en-US" dirty="0" smtClean="0"/>
              <a:t>Start from 9:00am</a:t>
            </a:r>
          </a:p>
          <a:p>
            <a:pPr lvl="0">
              <a:defRPr/>
            </a:pPr>
            <a:r>
              <a:rPr lang="en-US" altLang="en-US" dirty="0" smtClean="0"/>
              <a:t>Call meeting to order </a:t>
            </a:r>
          </a:p>
          <a:p>
            <a:pPr lvl="0">
              <a:defRPr/>
            </a:pPr>
            <a:r>
              <a:rPr lang="en-US" altLang="en-US" dirty="0" smtClean="0"/>
              <a:t>Patent policy, etc. (Call for Potentially Essential Patents)</a:t>
            </a:r>
          </a:p>
          <a:p>
            <a:pPr lvl="0">
              <a:defRPr/>
            </a:pPr>
            <a:r>
              <a:rPr lang="en-US" altLang="en-US" dirty="0" smtClean="0"/>
              <a:t>Review ad hoc rules </a:t>
            </a:r>
          </a:p>
          <a:p>
            <a:pPr lvl="0">
              <a:defRPr/>
            </a:pPr>
            <a:r>
              <a:rPr lang="en-US" altLang="en-US" dirty="0" smtClean="0"/>
              <a:t>Set and approve agenda</a:t>
            </a:r>
          </a:p>
          <a:p>
            <a:pPr lvl="0">
              <a:defRPr/>
            </a:pPr>
            <a:r>
              <a:rPr lang="en-CA" altLang="en-US" dirty="0" smtClean="0"/>
              <a:t>Comment resolution presentations approved by 802.11ax for presentation in this week, and related straw polls</a:t>
            </a:r>
          </a:p>
          <a:p>
            <a:pPr lvl="0">
              <a:defRPr/>
            </a:pPr>
            <a:r>
              <a:rPr lang="en-CA" altLang="en-US" dirty="0" smtClean="0"/>
              <a:t>Recess at </a:t>
            </a:r>
            <a:r>
              <a:rPr lang="en-CA" altLang="en-US" dirty="0"/>
              <a:t>6</a:t>
            </a:r>
            <a:r>
              <a:rPr lang="en-CA" altLang="en-US" dirty="0" smtClean="0"/>
              <a:t>:00pm</a:t>
            </a:r>
          </a:p>
        </p:txBody>
      </p:sp>
      <p:sp>
        <p:nvSpPr>
          <p:cNvPr id="9" name="日期占位符 3"/>
          <p:cNvSpPr>
            <a:spLocks noGrp="1"/>
          </p:cNvSpPr>
          <p:nvPr>
            <p:ph type="dt" sz="half" idx="10"/>
          </p:nvPr>
        </p:nvSpPr>
        <p:spPr>
          <a:xfrm>
            <a:off x="696913" y="332601"/>
            <a:ext cx="916918" cy="276999"/>
          </a:xfrm>
        </p:spPr>
        <p:txBody>
          <a:bodyPr/>
          <a:lstStyle/>
          <a:p>
            <a:pPr>
              <a:defRPr/>
            </a:pPr>
            <a:r>
              <a:rPr lang="en-US" dirty="0" smtClean="0"/>
              <a:t>Nov 2018</a:t>
            </a:r>
            <a:endParaRPr lang="en-US" dirty="0"/>
          </a:p>
        </p:txBody>
      </p:sp>
    </p:spTree>
    <p:extLst>
      <p:ext uri="{BB962C8B-B14F-4D97-AF65-F5344CB8AC3E}">
        <p14:creationId xmlns:p14="http://schemas.microsoft.com/office/powerpoint/2010/main" val="31071768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11</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dirty="0" smtClean="0"/>
              <a:t>Agenda items for PHY </a:t>
            </a:r>
            <a:r>
              <a:rPr lang="en-US" altLang="en-US" dirty="0" err="1" smtClean="0"/>
              <a:t>adhoc</a:t>
            </a:r>
            <a:r>
              <a:rPr lang="en-US" altLang="en-US" dirty="0" smtClean="0"/>
              <a:t> on Nov 8th</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a:t>9:00 – 9:10		Call the meeting to order and IPR slides</a:t>
            </a:r>
          </a:p>
          <a:p>
            <a:r>
              <a:rPr lang="en-US" altLang="zh-CN" dirty="0"/>
              <a:t>9:10 – 9:15		Call for Submissions</a:t>
            </a:r>
          </a:p>
          <a:p>
            <a:r>
              <a:rPr lang="en-US" altLang="zh-CN" dirty="0"/>
              <a:t>9:30 – 10:15	</a:t>
            </a:r>
            <a:r>
              <a:rPr lang="en-US" altLang="zh-CN" dirty="0" smtClean="0"/>
              <a:t>Comment </a:t>
            </a:r>
            <a:r>
              <a:rPr lang="en-US" altLang="zh-CN" dirty="0"/>
              <a:t>Resolution</a:t>
            </a:r>
          </a:p>
          <a:p>
            <a:r>
              <a:rPr lang="en-US" altLang="zh-CN" dirty="0"/>
              <a:t>10:15 - 10:30	</a:t>
            </a:r>
            <a:r>
              <a:rPr lang="en-US" altLang="zh-CN" dirty="0" smtClean="0"/>
              <a:t>Break</a:t>
            </a:r>
            <a:endParaRPr lang="en-US" altLang="zh-CN" dirty="0"/>
          </a:p>
          <a:p>
            <a:r>
              <a:rPr lang="en-US" altLang="zh-CN" dirty="0"/>
              <a:t>10:30 -12:00	</a:t>
            </a:r>
            <a:r>
              <a:rPr lang="en-US" altLang="zh-CN" dirty="0" smtClean="0"/>
              <a:t>Comment </a:t>
            </a:r>
            <a:r>
              <a:rPr lang="en-US" altLang="zh-CN" dirty="0"/>
              <a:t>Resolution</a:t>
            </a:r>
          </a:p>
          <a:p>
            <a:r>
              <a:rPr lang="en-US" altLang="zh-CN" dirty="0" smtClean="0"/>
              <a:t>12:00- </a:t>
            </a:r>
            <a:r>
              <a:rPr lang="en-US" altLang="zh-CN" dirty="0"/>
              <a:t>13:00 	Lunch</a:t>
            </a:r>
          </a:p>
          <a:p>
            <a:r>
              <a:rPr lang="en-US" altLang="zh-CN" dirty="0"/>
              <a:t>13:00 – </a:t>
            </a:r>
            <a:r>
              <a:rPr lang="en-US" altLang="zh-CN" dirty="0" smtClean="0"/>
              <a:t>15:15</a:t>
            </a:r>
            <a:r>
              <a:rPr lang="en-US" altLang="zh-CN" dirty="0"/>
              <a:t>	Comment Resolution</a:t>
            </a:r>
          </a:p>
          <a:p>
            <a:r>
              <a:rPr lang="en-US" altLang="zh-CN" dirty="0"/>
              <a:t>15:15 – </a:t>
            </a:r>
            <a:r>
              <a:rPr lang="en-US" altLang="zh-CN" dirty="0" smtClean="0"/>
              <a:t>15:45</a:t>
            </a:r>
            <a:r>
              <a:rPr lang="en-US" altLang="zh-CN" dirty="0"/>
              <a:t>	Break</a:t>
            </a:r>
          </a:p>
          <a:p>
            <a:r>
              <a:rPr lang="en-US" altLang="zh-CN" dirty="0"/>
              <a:t>15:45 – </a:t>
            </a:r>
            <a:r>
              <a:rPr lang="en-US" altLang="zh-CN" dirty="0" smtClean="0"/>
              <a:t>18:00</a:t>
            </a:r>
            <a:r>
              <a:rPr lang="en-US" altLang="zh-CN" dirty="0"/>
              <a:t>	Comment Resolution</a:t>
            </a:r>
          </a:p>
        </p:txBody>
      </p:sp>
      <p:sp>
        <p:nvSpPr>
          <p:cNvPr id="9" name="日期占位符 3"/>
          <p:cNvSpPr>
            <a:spLocks noGrp="1"/>
          </p:cNvSpPr>
          <p:nvPr>
            <p:ph type="dt" sz="half" idx="10"/>
          </p:nvPr>
        </p:nvSpPr>
        <p:spPr>
          <a:xfrm>
            <a:off x="696913" y="332601"/>
            <a:ext cx="916918" cy="276999"/>
          </a:xfrm>
        </p:spPr>
        <p:txBody>
          <a:bodyPr/>
          <a:lstStyle/>
          <a:p>
            <a:pPr>
              <a:defRPr/>
            </a:pPr>
            <a:r>
              <a:rPr lang="en-US" dirty="0" smtClean="0"/>
              <a:t>Nov 2018</a:t>
            </a:r>
            <a:endParaRPr lang="en-US" dirty="0"/>
          </a:p>
        </p:txBody>
      </p:sp>
    </p:spTree>
    <p:extLst>
      <p:ext uri="{BB962C8B-B14F-4D97-AF65-F5344CB8AC3E}">
        <p14:creationId xmlns:p14="http://schemas.microsoft.com/office/powerpoint/2010/main" val="40005006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a:t>Agenda items for PHY </a:t>
            </a:r>
            <a:r>
              <a:rPr lang="en-US" altLang="en-US" dirty="0" err="1"/>
              <a:t>adhoc</a:t>
            </a:r>
            <a:r>
              <a:rPr lang="en-US" altLang="en-US" dirty="0"/>
              <a:t> on Nov </a:t>
            </a:r>
            <a:r>
              <a:rPr lang="en-US" altLang="en-US" dirty="0" smtClean="0"/>
              <a:t>9th</a:t>
            </a:r>
            <a:endParaRPr lang="zh-CN" altLang="en-US" dirty="0"/>
          </a:p>
        </p:txBody>
      </p:sp>
      <p:sp>
        <p:nvSpPr>
          <p:cNvPr id="3" name="内容占位符 2"/>
          <p:cNvSpPr>
            <a:spLocks noGrp="1"/>
          </p:cNvSpPr>
          <p:nvPr>
            <p:ph idx="1"/>
          </p:nvPr>
        </p:nvSpPr>
        <p:spPr/>
        <p:txBody>
          <a:bodyPr/>
          <a:lstStyle/>
          <a:p>
            <a:r>
              <a:rPr lang="en-US" altLang="zh-CN" dirty="0"/>
              <a:t>9:00 – 9:10		Call the meeting to order and IPR slides</a:t>
            </a:r>
          </a:p>
          <a:p>
            <a:r>
              <a:rPr lang="en-US" altLang="zh-CN" dirty="0"/>
              <a:t>9:10 – 10:15	Comment Resolution</a:t>
            </a:r>
          </a:p>
          <a:p>
            <a:r>
              <a:rPr lang="en-US" altLang="zh-CN" dirty="0"/>
              <a:t>10:15 - 10:30	Break</a:t>
            </a:r>
          </a:p>
          <a:p>
            <a:r>
              <a:rPr lang="en-US" altLang="zh-CN" dirty="0"/>
              <a:t>10:30 -12:00	Comment Resolution</a:t>
            </a:r>
          </a:p>
          <a:p>
            <a:r>
              <a:rPr lang="en-US" altLang="zh-CN" dirty="0"/>
              <a:t>12:00- 13:00 	Lunch</a:t>
            </a:r>
          </a:p>
          <a:p>
            <a:r>
              <a:rPr lang="en-US" altLang="zh-CN" dirty="0"/>
              <a:t>13:00 – </a:t>
            </a:r>
            <a:r>
              <a:rPr lang="en-US" altLang="zh-CN" dirty="0" smtClean="0"/>
              <a:t>15:50</a:t>
            </a:r>
            <a:r>
              <a:rPr lang="en-US" altLang="zh-CN" dirty="0"/>
              <a:t>	Comment Resolution</a:t>
            </a:r>
          </a:p>
          <a:p>
            <a:r>
              <a:rPr lang="en-US" altLang="zh-CN" dirty="0" smtClean="0"/>
              <a:t>16:00	</a:t>
            </a:r>
            <a:r>
              <a:rPr lang="en-US" altLang="zh-CN" dirty="0"/>
              <a:t>	</a:t>
            </a:r>
            <a:r>
              <a:rPr lang="en-US" altLang="zh-CN" dirty="0" smtClean="0"/>
              <a:t>Adjourn</a:t>
            </a:r>
            <a:endParaRPr lang="en-US" altLang="zh-CN" dirty="0"/>
          </a:p>
          <a:p>
            <a:endParaRPr lang="zh-CN" altLang="en-US" dirty="0"/>
          </a:p>
        </p:txBody>
      </p:sp>
      <p:sp>
        <p:nvSpPr>
          <p:cNvPr id="4" name="日期占位符 3"/>
          <p:cNvSpPr>
            <a:spLocks noGrp="1"/>
          </p:cNvSpPr>
          <p:nvPr>
            <p:ph type="dt" sz="half" idx="10"/>
          </p:nvPr>
        </p:nvSpPr>
        <p:spPr/>
        <p:txBody>
          <a:bodyPr/>
          <a:lstStyle/>
          <a:p>
            <a:pPr>
              <a:defRPr/>
            </a:pPr>
            <a:r>
              <a:rPr lang="en-US" smtClean="0"/>
              <a:t>Nov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12</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extLst>
      <p:ext uri="{BB962C8B-B14F-4D97-AF65-F5344CB8AC3E}">
        <p14:creationId xmlns:p14="http://schemas.microsoft.com/office/powerpoint/2010/main" val="13863096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smtClean="0"/>
              <a:t>PHY </a:t>
            </a:r>
            <a:r>
              <a:rPr lang="en-US" altLang="zh-CN" sz="2800" dirty="0" err="1" smtClean="0"/>
              <a:t>Adhoc</a:t>
            </a:r>
            <a:r>
              <a:rPr lang="en-US" altLang="zh-CN" sz="2800" dirty="0" smtClean="0"/>
              <a:t> Comments Status After Sep Meeting</a:t>
            </a:r>
            <a:endParaRPr lang="zh-CN" altLang="en-US" sz="2800" dirty="0"/>
          </a:p>
        </p:txBody>
      </p:sp>
      <p:graphicFrame>
        <p:nvGraphicFramePr>
          <p:cNvPr id="7" name="内容占位符 6"/>
          <p:cNvGraphicFramePr>
            <a:graphicFrameLocks noGrp="1"/>
          </p:cNvGraphicFramePr>
          <p:nvPr>
            <p:ph idx="1"/>
            <p:extLst>
              <p:ext uri="{D42A27DB-BD31-4B8C-83A1-F6EECF244321}">
                <p14:modId xmlns:p14="http://schemas.microsoft.com/office/powerpoint/2010/main" val="3494059892"/>
              </p:ext>
            </p:extLst>
          </p:nvPr>
        </p:nvGraphicFramePr>
        <p:xfrm>
          <a:off x="782638" y="2338316"/>
          <a:ext cx="7761287" cy="3749040"/>
        </p:xfrm>
        <a:graphic>
          <a:graphicData uri="http://schemas.openxmlformats.org/drawingml/2006/table">
            <a:tbl>
              <a:tblPr firstRow="1" bandRow="1">
                <a:tableStyleId>{5C22544A-7EE6-4342-B048-85BDC9FD1C3A}</a:tableStyleId>
              </a:tblPr>
              <a:tblGrid>
                <a:gridCol w="1055687"/>
                <a:gridCol w="685800"/>
                <a:gridCol w="2590800"/>
                <a:gridCol w="2209800"/>
                <a:gridCol w="1219200"/>
              </a:tblGrid>
              <a:tr h="152400">
                <a:tc>
                  <a:txBody>
                    <a:bodyPr/>
                    <a:lstStyle/>
                    <a:p>
                      <a:r>
                        <a:rPr lang="en-US" altLang="zh-CN" sz="1200" dirty="0" err="1" smtClean="0"/>
                        <a:t>Asssignee</a:t>
                      </a:r>
                      <a:endParaRPr lang="zh-CN" altLang="en-US" sz="1200" dirty="0"/>
                    </a:p>
                  </a:txBody>
                  <a:tcPr/>
                </a:tc>
                <a:tc>
                  <a:txBody>
                    <a:bodyPr/>
                    <a:lstStyle/>
                    <a:p>
                      <a:r>
                        <a:rPr lang="en-US" altLang="zh-CN" sz="1200" dirty="0" smtClean="0"/>
                        <a:t>CID #</a:t>
                      </a:r>
                      <a:endParaRPr lang="zh-CN" altLang="en-US" sz="1200" dirty="0"/>
                    </a:p>
                  </a:txBody>
                  <a:tcPr/>
                </a:tc>
                <a:tc>
                  <a:txBody>
                    <a:bodyPr/>
                    <a:lstStyle/>
                    <a:p>
                      <a:r>
                        <a:rPr lang="en-US" altLang="zh-CN" sz="1200" dirty="0" err="1" smtClean="0"/>
                        <a:t>Cmt</a:t>
                      </a:r>
                      <a:r>
                        <a:rPr lang="en-US" altLang="zh-CN" sz="1200" baseline="0" dirty="0" smtClean="0"/>
                        <a:t> Group</a:t>
                      </a:r>
                      <a:endParaRPr lang="zh-CN" altLang="en-US" sz="1200" dirty="0"/>
                    </a:p>
                  </a:txBody>
                  <a:tcPr/>
                </a:tc>
                <a:tc>
                  <a:txBody>
                    <a:bodyPr/>
                    <a:lstStyle/>
                    <a:p>
                      <a:r>
                        <a:rPr lang="en-US" altLang="zh-CN" sz="1200" dirty="0" smtClean="0"/>
                        <a:t>Section</a:t>
                      </a:r>
                      <a:endParaRPr lang="zh-CN" altLang="en-US" sz="1200" dirty="0"/>
                    </a:p>
                  </a:txBody>
                  <a:tcPr/>
                </a:tc>
                <a:tc>
                  <a:txBody>
                    <a:bodyPr/>
                    <a:lstStyle/>
                    <a:p>
                      <a:r>
                        <a:rPr lang="en-US" altLang="zh-CN" sz="1200" dirty="0" smtClean="0"/>
                        <a:t>Notes</a:t>
                      </a:r>
                      <a:endParaRPr lang="zh-CN" altLang="en-US" sz="1200" dirty="0"/>
                    </a:p>
                  </a:txBody>
                  <a:tcPr/>
                </a:tc>
              </a:tr>
              <a:tr h="135467">
                <a:tc>
                  <a:txBody>
                    <a:bodyPr/>
                    <a:lstStyle/>
                    <a:p>
                      <a:r>
                        <a:rPr lang="en-US" altLang="zh-CN" sz="1200" dirty="0" smtClean="0"/>
                        <a:t>Bo</a:t>
                      </a:r>
                      <a:endParaRPr lang="zh-CN" altLang="en-US" sz="1200" dirty="0"/>
                    </a:p>
                  </a:txBody>
                  <a:tcPr/>
                </a:tc>
                <a:tc>
                  <a:txBody>
                    <a:bodyPr/>
                    <a:lstStyle/>
                    <a:p>
                      <a:r>
                        <a:rPr lang="en-US" altLang="zh-CN" sz="1200" dirty="0" smtClean="0"/>
                        <a:t>31</a:t>
                      </a:r>
                      <a:endParaRPr lang="zh-CN" altLang="en-US" sz="1200" dirty="0"/>
                    </a:p>
                  </a:txBody>
                  <a:tcPr/>
                </a:tc>
                <a:tc>
                  <a:txBody>
                    <a:bodyPr/>
                    <a:lstStyle/>
                    <a:p>
                      <a:r>
                        <a:rPr lang="en-US" altLang="zh-CN" sz="1200" dirty="0" smtClean="0"/>
                        <a:t>PHY TX/RXVECTOR</a:t>
                      </a:r>
                      <a:endParaRPr lang="zh-CN" altLang="en-US" sz="1200" dirty="0"/>
                    </a:p>
                  </a:txBody>
                  <a:tcPr/>
                </a:tc>
                <a:tc>
                  <a:txBody>
                    <a:bodyPr/>
                    <a:lstStyle/>
                    <a:p>
                      <a:r>
                        <a:rPr lang="en-US" altLang="zh-CN" sz="1200" dirty="0" smtClean="0"/>
                        <a:t>28.2.1, 28.2.2, 28.2.3</a:t>
                      </a:r>
                      <a:endParaRPr lang="zh-CN" altLang="en-US" sz="1200" dirty="0"/>
                    </a:p>
                  </a:txBody>
                  <a:tcPr/>
                </a:tc>
                <a:tc>
                  <a:txBody>
                    <a:bodyPr/>
                    <a:lstStyle/>
                    <a:p>
                      <a:endParaRPr lang="zh-CN" altLang="en-US" sz="1200" dirty="0"/>
                    </a:p>
                  </a:txBody>
                  <a:tcPr/>
                </a:tc>
              </a:tr>
              <a:tr h="135467">
                <a:tc>
                  <a:txBody>
                    <a:bodyPr/>
                    <a:lstStyle/>
                    <a:p>
                      <a:r>
                        <a:rPr lang="en-US" altLang="zh-CN" sz="1200" dirty="0" smtClean="0"/>
                        <a:t>Editor</a:t>
                      </a:r>
                      <a:endParaRPr lang="zh-CN" altLang="en-US" sz="1200" dirty="0"/>
                    </a:p>
                  </a:txBody>
                  <a:tcPr/>
                </a:tc>
                <a:tc>
                  <a:txBody>
                    <a:bodyPr/>
                    <a:lstStyle/>
                    <a:p>
                      <a:r>
                        <a:rPr lang="en-US" altLang="zh-CN" sz="1200" dirty="0" smtClean="0"/>
                        <a:t>9</a:t>
                      </a:r>
                      <a:endParaRPr lang="zh-CN" altLang="en-US" sz="1200" dirty="0"/>
                    </a:p>
                  </a:txBody>
                  <a:tcPr/>
                </a:tc>
                <a:tc>
                  <a:txBody>
                    <a:bodyPr/>
                    <a:lstStyle/>
                    <a:p>
                      <a:r>
                        <a:rPr lang="en-US" altLang="zh-CN" sz="1200" dirty="0" smtClean="0"/>
                        <a:t>Editorials</a:t>
                      </a:r>
                      <a:endParaRPr lang="zh-CN" altLang="en-US" sz="1200" dirty="0"/>
                    </a:p>
                  </a:txBody>
                  <a:tcPr/>
                </a:tc>
                <a:tc>
                  <a:txBody>
                    <a:bodyPr/>
                    <a:lstStyle/>
                    <a:p>
                      <a:r>
                        <a:rPr lang="en-US" altLang="zh-CN" sz="1200" dirty="0" smtClean="0"/>
                        <a:t>3.2,</a:t>
                      </a:r>
                      <a:r>
                        <a:rPr lang="en-US" altLang="zh-CN" sz="1200" baseline="0" dirty="0" smtClean="0"/>
                        <a:t> </a:t>
                      </a:r>
                      <a:r>
                        <a:rPr lang="en-US" altLang="zh-CN" sz="1200" dirty="0" smtClean="0"/>
                        <a:t>28.1,</a:t>
                      </a:r>
                      <a:r>
                        <a:rPr lang="en-US" altLang="zh-CN" sz="1200" baseline="0" dirty="0" smtClean="0"/>
                        <a:t> 28.2, 28.3, </a:t>
                      </a:r>
                      <a:endParaRPr lang="zh-CN" altLang="en-US" sz="1200" dirty="0"/>
                    </a:p>
                  </a:txBody>
                  <a:tcPr/>
                </a:tc>
                <a:tc>
                  <a:txBody>
                    <a:bodyPr/>
                    <a:lstStyle/>
                    <a:p>
                      <a:endParaRPr lang="zh-CN" altLang="en-US" sz="1200" dirty="0"/>
                    </a:p>
                  </a:txBody>
                  <a:tcPr/>
                </a:tc>
              </a:tr>
              <a:tr h="135467">
                <a:tc>
                  <a:txBody>
                    <a:bodyPr/>
                    <a:lstStyle/>
                    <a:p>
                      <a:r>
                        <a:rPr lang="en-US" altLang="zh-CN" sz="1200" dirty="0" smtClean="0"/>
                        <a:t>Edward</a:t>
                      </a:r>
                      <a:endParaRPr lang="zh-CN" altLang="en-US" sz="1200" dirty="0"/>
                    </a:p>
                  </a:txBody>
                  <a:tcPr/>
                </a:tc>
                <a:tc>
                  <a:txBody>
                    <a:bodyPr/>
                    <a:lstStyle/>
                    <a:p>
                      <a:r>
                        <a:rPr lang="en-US" altLang="zh-CN" sz="1200" dirty="0" smtClean="0"/>
                        <a:t>2</a:t>
                      </a:r>
                      <a:endParaRPr lang="zh-CN" altLang="en-US" sz="1200" dirty="0"/>
                    </a:p>
                  </a:txBody>
                  <a:tcPr/>
                </a:tc>
                <a:tc>
                  <a:txBody>
                    <a:bodyPr/>
                    <a:lstStyle/>
                    <a:p>
                      <a:r>
                        <a:rPr lang="en-US" altLang="zh-CN" sz="1200" dirty="0" smtClean="0"/>
                        <a:t>MIB</a:t>
                      </a:r>
                      <a:endParaRPr lang="zh-CN" altLang="en-US" sz="1200" dirty="0"/>
                    </a:p>
                  </a:txBody>
                  <a:tcPr/>
                </a:tc>
                <a:tc>
                  <a:txBody>
                    <a:bodyPr/>
                    <a:lstStyle/>
                    <a:p>
                      <a:r>
                        <a:rPr lang="en-US" altLang="zh-CN" sz="1200" dirty="0" smtClean="0"/>
                        <a:t>28.4.2</a:t>
                      </a:r>
                      <a:endParaRPr lang="zh-CN" altLang="en-US" sz="1200" dirty="0"/>
                    </a:p>
                  </a:txBody>
                  <a:tcPr/>
                </a:tc>
                <a:tc>
                  <a:txBody>
                    <a:bodyPr/>
                    <a:lstStyle/>
                    <a:p>
                      <a:endParaRPr lang="zh-CN" altLang="en-US" sz="1200" dirty="0"/>
                    </a:p>
                  </a:txBody>
                  <a:tcPr/>
                </a:tc>
              </a:tr>
              <a:tr h="135467">
                <a:tc>
                  <a:txBody>
                    <a:bodyPr/>
                    <a:lstStyle/>
                    <a:p>
                      <a:r>
                        <a:rPr lang="en-US" altLang="zh-CN" sz="1200" dirty="0" err="1" smtClean="0"/>
                        <a:t>Jianhan</a:t>
                      </a:r>
                      <a:endParaRPr lang="zh-CN" altLang="en-US" sz="1200" dirty="0"/>
                    </a:p>
                  </a:txBody>
                  <a:tcPr/>
                </a:tc>
                <a:tc>
                  <a:txBody>
                    <a:bodyPr/>
                    <a:lstStyle/>
                    <a:p>
                      <a:r>
                        <a:rPr lang="en-US" altLang="zh-CN" sz="1200" dirty="0" smtClean="0"/>
                        <a:t>2</a:t>
                      </a:r>
                      <a:endParaRPr lang="zh-CN" altLang="en-US" sz="1200" dirty="0"/>
                    </a:p>
                  </a:txBody>
                  <a:tcPr/>
                </a:tc>
                <a:tc>
                  <a:txBody>
                    <a:bodyPr/>
                    <a:lstStyle/>
                    <a:p>
                      <a:endParaRPr lang="zh-CN" altLang="en-US" sz="1200" dirty="0"/>
                    </a:p>
                  </a:txBody>
                  <a:tcPr/>
                </a:tc>
                <a:tc>
                  <a:txBody>
                    <a:bodyPr/>
                    <a:lstStyle/>
                    <a:p>
                      <a:r>
                        <a:rPr lang="en-US" altLang="zh-CN" sz="1200" dirty="0" smtClean="0"/>
                        <a:t>28.4.3</a:t>
                      </a:r>
                      <a:endParaRPr lang="zh-CN" altLang="en-US" sz="1200" dirty="0"/>
                    </a:p>
                  </a:txBody>
                  <a:tcPr/>
                </a:tc>
                <a:tc>
                  <a:txBody>
                    <a:bodyPr/>
                    <a:lstStyle/>
                    <a:p>
                      <a:endParaRPr lang="zh-CN" altLang="en-US" sz="1200" dirty="0"/>
                    </a:p>
                  </a:txBody>
                  <a:tcPr/>
                </a:tc>
              </a:tr>
              <a:tr h="135467">
                <a:tc>
                  <a:txBody>
                    <a:bodyPr/>
                    <a:lstStyle/>
                    <a:p>
                      <a:r>
                        <a:rPr lang="en-US" altLang="zh-CN" sz="1200" dirty="0" err="1" smtClean="0"/>
                        <a:t>Lochan</a:t>
                      </a:r>
                      <a:endParaRPr lang="zh-CN" altLang="en-US" sz="1200" dirty="0"/>
                    </a:p>
                  </a:txBody>
                  <a:tcPr/>
                </a:tc>
                <a:tc>
                  <a:txBody>
                    <a:bodyPr/>
                    <a:lstStyle/>
                    <a:p>
                      <a:r>
                        <a:rPr lang="en-US" altLang="zh-CN" sz="1200" dirty="0" smtClean="0"/>
                        <a:t>33</a:t>
                      </a:r>
                      <a:endParaRPr lang="zh-CN" altLang="en-US" sz="1200" dirty="0"/>
                    </a:p>
                  </a:txBody>
                  <a:tcPr/>
                </a:tc>
                <a:tc>
                  <a:txBody>
                    <a:bodyPr/>
                    <a:lstStyle/>
                    <a:p>
                      <a:r>
                        <a:rPr lang="en-US" altLang="zh-CN" sz="1200" dirty="0" smtClean="0"/>
                        <a:t>PHY</a:t>
                      </a:r>
                      <a:r>
                        <a:rPr lang="en-US" altLang="zh-CN" sz="1200" baseline="0" dirty="0" smtClean="0"/>
                        <a:t> intro/PHY Capability/PHY Subcarriers and RU</a:t>
                      </a:r>
                      <a:endParaRPr lang="zh-CN" altLang="en-US" sz="1200" dirty="0"/>
                    </a:p>
                  </a:txBody>
                  <a:tcPr/>
                </a:tc>
                <a:tc>
                  <a:txBody>
                    <a:bodyPr/>
                    <a:lstStyle/>
                    <a:p>
                      <a:r>
                        <a:rPr lang="en-US" altLang="zh-CN" sz="1200" dirty="0" smtClean="0"/>
                        <a:t>multiple</a:t>
                      </a:r>
                      <a:endParaRPr lang="zh-CN" altLang="en-US" sz="1200" dirty="0"/>
                    </a:p>
                  </a:txBody>
                  <a:tcPr/>
                </a:tc>
                <a:tc>
                  <a:txBody>
                    <a:bodyPr/>
                    <a:lstStyle/>
                    <a:p>
                      <a:endParaRPr lang="zh-CN" altLang="en-US" sz="1200"/>
                    </a:p>
                  </a:txBody>
                  <a:tcPr/>
                </a:tc>
              </a:tr>
              <a:tr h="135467">
                <a:tc>
                  <a:txBody>
                    <a:bodyPr/>
                    <a:lstStyle/>
                    <a:p>
                      <a:r>
                        <a:rPr lang="en-US" altLang="zh-CN" sz="1200" dirty="0" smtClean="0"/>
                        <a:t>Matt Fischer</a:t>
                      </a:r>
                      <a:endParaRPr lang="zh-CN" altLang="en-US" sz="1200" dirty="0"/>
                    </a:p>
                  </a:txBody>
                  <a:tcPr/>
                </a:tc>
                <a:tc>
                  <a:txBody>
                    <a:bodyPr/>
                    <a:lstStyle/>
                    <a:p>
                      <a:r>
                        <a:rPr lang="en-US" altLang="zh-CN" sz="1200" dirty="0" smtClean="0"/>
                        <a:t>2</a:t>
                      </a:r>
                      <a:endParaRPr lang="zh-CN" altLang="en-US" sz="1200" dirty="0"/>
                    </a:p>
                  </a:txBody>
                  <a:tcPr/>
                </a:tc>
                <a:tc>
                  <a:txBody>
                    <a:bodyPr/>
                    <a:lstStyle/>
                    <a:p>
                      <a:r>
                        <a:rPr lang="en-US" altLang="zh-CN" sz="1200" dirty="0" smtClean="0"/>
                        <a:t>PPDU format</a:t>
                      </a:r>
                      <a:endParaRPr lang="zh-CN" altLang="en-US" sz="1200" dirty="0"/>
                    </a:p>
                  </a:txBody>
                  <a:tcPr/>
                </a:tc>
                <a:tc>
                  <a:txBody>
                    <a:bodyPr/>
                    <a:lstStyle/>
                    <a:p>
                      <a:r>
                        <a:rPr lang="en-US" altLang="zh-CN" sz="1200" dirty="0" smtClean="0"/>
                        <a:t>28.3.16</a:t>
                      </a:r>
                      <a:endParaRPr lang="zh-CN" altLang="en-US" sz="1200" dirty="0"/>
                    </a:p>
                  </a:txBody>
                  <a:tcPr/>
                </a:tc>
                <a:tc>
                  <a:txBody>
                    <a:bodyPr/>
                    <a:lstStyle/>
                    <a:p>
                      <a:r>
                        <a:rPr lang="en-US" altLang="zh-CN" sz="1200" dirty="0" smtClean="0"/>
                        <a:t>15920, 16723</a:t>
                      </a:r>
                      <a:endParaRPr lang="zh-CN" altLang="en-US" sz="1200" dirty="0"/>
                    </a:p>
                  </a:txBody>
                  <a:tcPr/>
                </a:tc>
              </a:tr>
              <a:tr h="135467">
                <a:tc>
                  <a:txBody>
                    <a:bodyPr/>
                    <a:lstStyle/>
                    <a:p>
                      <a:r>
                        <a:rPr lang="en-US" altLang="zh-CN" sz="1200" dirty="0" smtClean="0"/>
                        <a:t>Ross Yu Jian</a:t>
                      </a:r>
                      <a:endParaRPr lang="zh-CN" altLang="en-US" sz="1200" dirty="0"/>
                    </a:p>
                  </a:txBody>
                  <a:tcPr/>
                </a:tc>
                <a:tc>
                  <a:txBody>
                    <a:bodyPr/>
                    <a:lstStyle/>
                    <a:p>
                      <a:r>
                        <a:rPr lang="en-US" altLang="zh-CN" sz="1200" dirty="0" smtClean="0"/>
                        <a:t>2</a:t>
                      </a:r>
                      <a:endParaRPr lang="zh-CN" altLang="en-US" sz="1200" dirty="0"/>
                    </a:p>
                  </a:txBody>
                  <a:tcPr/>
                </a:tc>
                <a:tc>
                  <a:txBody>
                    <a:bodyPr/>
                    <a:lstStyle/>
                    <a:p>
                      <a:r>
                        <a:rPr lang="en-US" altLang="zh-CN" sz="1200" dirty="0" smtClean="0"/>
                        <a:t>HE-SIG-B</a:t>
                      </a:r>
                      <a:endParaRPr lang="zh-CN" altLang="en-US" sz="1200" dirty="0"/>
                    </a:p>
                  </a:txBody>
                  <a:tcPr/>
                </a:tc>
                <a:tc>
                  <a:txBody>
                    <a:bodyPr/>
                    <a:lstStyle/>
                    <a:p>
                      <a:r>
                        <a:rPr lang="en-US" altLang="zh-CN" sz="1200" dirty="0" smtClean="0"/>
                        <a:t>28.3.10.7.2</a:t>
                      </a:r>
                      <a:endParaRPr lang="zh-CN" altLang="en-US" sz="1200" dirty="0"/>
                    </a:p>
                  </a:txBody>
                  <a:tcPr/>
                </a:tc>
                <a:tc>
                  <a:txBody>
                    <a:bodyPr/>
                    <a:lstStyle/>
                    <a:p>
                      <a:r>
                        <a:rPr lang="en-US" altLang="zh-CN" sz="1200" dirty="0" smtClean="0"/>
                        <a:t>15979, 16179</a:t>
                      </a:r>
                      <a:endParaRPr lang="zh-CN" altLang="en-US" sz="1200" dirty="0"/>
                    </a:p>
                  </a:txBody>
                  <a:tcPr/>
                </a:tc>
              </a:tr>
              <a:tr h="135467">
                <a:tc>
                  <a:txBody>
                    <a:bodyPr/>
                    <a:lstStyle/>
                    <a:p>
                      <a:r>
                        <a:rPr lang="en-US" altLang="zh-CN" sz="1200" dirty="0" err="1" smtClean="0"/>
                        <a:t>Tianyu</a:t>
                      </a:r>
                      <a:endParaRPr lang="zh-CN" altLang="en-US" sz="1200" dirty="0"/>
                    </a:p>
                  </a:txBody>
                  <a:tcPr/>
                </a:tc>
                <a:tc>
                  <a:txBody>
                    <a:bodyPr/>
                    <a:lstStyle/>
                    <a:p>
                      <a:r>
                        <a:rPr lang="en-US" altLang="zh-CN" sz="1200" dirty="0" smtClean="0"/>
                        <a:t>1</a:t>
                      </a:r>
                      <a:endParaRPr lang="zh-CN" altLang="en-US" sz="1200" dirty="0"/>
                    </a:p>
                  </a:txBody>
                  <a:tcPr/>
                </a:tc>
                <a:tc>
                  <a:txBody>
                    <a:bodyPr/>
                    <a:lstStyle/>
                    <a:p>
                      <a:r>
                        <a:rPr lang="en-US" altLang="zh-CN" sz="1200" dirty="0" smtClean="0"/>
                        <a:t>PHY PPDU Format</a:t>
                      </a:r>
                      <a:endParaRPr lang="zh-CN" altLang="en-US" sz="1200" dirty="0"/>
                    </a:p>
                  </a:txBody>
                  <a:tcPr/>
                </a:tc>
                <a:tc>
                  <a:txBody>
                    <a:bodyPr/>
                    <a:lstStyle/>
                    <a:p>
                      <a:r>
                        <a:rPr lang="en-US" altLang="zh-CN" sz="1200" dirty="0" smtClean="0"/>
                        <a:t>28.3.16</a:t>
                      </a:r>
                      <a:endParaRPr lang="zh-CN" altLang="en-US" sz="1200" dirty="0"/>
                    </a:p>
                  </a:txBody>
                  <a:tcPr/>
                </a:tc>
                <a:tc>
                  <a:txBody>
                    <a:bodyPr/>
                    <a:lstStyle/>
                    <a:p>
                      <a:r>
                        <a:rPr lang="en-US" altLang="zh-CN" sz="1200" dirty="0" smtClean="0"/>
                        <a:t>16981</a:t>
                      </a:r>
                      <a:endParaRPr lang="zh-CN" altLang="en-US" sz="1200" dirty="0"/>
                    </a:p>
                  </a:txBody>
                  <a:tcPr/>
                </a:tc>
              </a:tr>
              <a:tr h="135467">
                <a:tc>
                  <a:txBody>
                    <a:bodyPr/>
                    <a:lstStyle/>
                    <a:p>
                      <a:r>
                        <a:rPr lang="en-US" altLang="zh-CN" sz="1200" dirty="0" err="1" smtClean="0"/>
                        <a:t>Xiaogang</a:t>
                      </a:r>
                      <a:endParaRPr lang="zh-CN" altLang="en-US" sz="1200" dirty="0"/>
                    </a:p>
                  </a:txBody>
                  <a:tcPr/>
                </a:tc>
                <a:tc>
                  <a:txBody>
                    <a:bodyPr/>
                    <a:lstStyle/>
                    <a:p>
                      <a:r>
                        <a:rPr lang="en-US" altLang="zh-CN" sz="1200" dirty="0" smtClean="0"/>
                        <a:t>4</a:t>
                      </a:r>
                      <a:endParaRPr lang="zh-CN" altLang="en-US" sz="1200" dirty="0"/>
                    </a:p>
                  </a:txBody>
                  <a:tcPr/>
                </a:tc>
                <a:tc>
                  <a:txBody>
                    <a:bodyPr/>
                    <a:lstStyle/>
                    <a:p>
                      <a:r>
                        <a:rPr lang="en-US" altLang="zh-CN" sz="1200" dirty="0" smtClean="0"/>
                        <a:t>PHY </a:t>
                      </a:r>
                      <a:r>
                        <a:rPr lang="en-US" altLang="zh-CN" sz="1200" dirty="0" err="1" smtClean="0"/>
                        <a:t>tx</a:t>
                      </a:r>
                      <a:r>
                        <a:rPr lang="en-US" altLang="zh-CN" sz="1200" dirty="0" smtClean="0"/>
                        <a:t>/</a:t>
                      </a:r>
                      <a:r>
                        <a:rPr lang="en-US" altLang="zh-CN" sz="1200" dirty="0" err="1" smtClean="0"/>
                        <a:t>rx</a:t>
                      </a:r>
                      <a:r>
                        <a:rPr lang="en-US" altLang="zh-CN" sz="1200" dirty="0" smtClean="0"/>
                        <a:t> procedure</a:t>
                      </a:r>
                      <a:endParaRPr lang="zh-CN" altLang="en-US" sz="1200" dirty="0"/>
                    </a:p>
                  </a:txBody>
                  <a:tcPr/>
                </a:tc>
                <a:tc>
                  <a:txBody>
                    <a:bodyPr/>
                    <a:lstStyle/>
                    <a:p>
                      <a:r>
                        <a:rPr lang="en-US" altLang="zh-CN" sz="1200" dirty="0" smtClean="0"/>
                        <a:t>28.2/28.3</a:t>
                      </a:r>
                      <a:endParaRPr lang="zh-CN" altLang="en-US" sz="1200" dirty="0"/>
                    </a:p>
                  </a:txBody>
                  <a:tcPr/>
                </a:tc>
                <a:tc>
                  <a:txBody>
                    <a:bodyPr/>
                    <a:lstStyle/>
                    <a:p>
                      <a:endParaRPr lang="zh-CN" altLang="en-US" sz="1200" dirty="0"/>
                    </a:p>
                  </a:txBody>
                  <a:tcPr/>
                </a:tc>
              </a:tr>
              <a:tr h="135467">
                <a:tc>
                  <a:txBody>
                    <a:bodyPr/>
                    <a:lstStyle/>
                    <a:p>
                      <a:r>
                        <a:rPr lang="en-US" altLang="zh-CN" sz="1200" dirty="0" err="1" smtClean="0"/>
                        <a:t>Youhan</a:t>
                      </a:r>
                      <a:endParaRPr lang="zh-CN" altLang="en-US" sz="1200" dirty="0"/>
                    </a:p>
                  </a:txBody>
                  <a:tcPr/>
                </a:tc>
                <a:tc>
                  <a:txBody>
                    <a:bodyPr/>
                    <a:lstStyle/>
                    <a:p>
                      <a:r>
                        <a:rPr lang="en-US" altLang="zh-CN" sz="1200" dirty="0" smtClean="0"/>
                        <a:t>23</a:t>
                      </a:r>
                      <a:endParaRPr lang="zh-CN" altLang="en-US" sz="1200" dirty="0"/>
                    </a:p>
                  </a:txBody>
                  <a:tcPr/>
                </a:tc>
                <a:tc>
                  <a:txBody>
                    <a:bodyPr/>
                    <a:lstStyle/>
                    <a:p>
                      <a:r>
                        <a:rPr lang="en-US" altLang="zh-CN" sz="1200" dirty="0" smtClean="0"/>
                        <a:t>PHY </a:t>
                      </a:r>
                      <a:r>
                        <a:rPr lang="en-US" altLang="zh-CN" sz="1200" dirty="0" err="1" smtClean="0"/>
                        <a:t>tx</a:t>
                      </a:r>
                      <a:r>
                        <a:rPr lang="en-US" altLang="zh-CN" sz="1200" dirty="0" smtClean="0"/>
                        <a:t>/</a:t>
                      </a:r>
                      <a:r>
                        <a:rPr lang="en-US" altLang="zh-CN" sz="1200" dirty="0" err="1" smtClean="0"/>
                        <a:t>rx</a:t>
                      </a:r>
                      <a:r>
                        <a:rPr lang="en-US" altLang="zh-CN" sz="1200" dirty="0" smtClean="0"/>
                        <a:t> spec</a:t>
                      </a:r>
                      <a:endParaRPr lang="zh-CN" altLang="en-US" sz="1200" dirty="0"/>
                    </a:p>
                  </a:txBody>
                  <a:tcPr/>
                </a:tc>
                <a:tc>
                  <a:txBody>
                    <a:bodyPr/>
                    <a:lstStyle/>
                    <a:p>
                      <a:r>
                        <a:rPr lang="en-US" altLang="zh-CN" sz="1200" dirty="0" smtClean="0"/>
                        <a:t>28.3.11/28.3.18/28.3.19</a:t>
                      </a:r>
                      <a:endParaRPr lang="zh-CN" altLang="en-US" sz="1200" dirty="0"/>
                    </a:p>
                  </a:txBody>
                  <a:tcPr/>
                </a:tc>
                <a:tc>
                  <a:txBody>
                    <a:bodyPr/>
                    <a:lstStyle/>
                    <a:p>
                      <a:endParaRPr lang="zh-CN" altLang="en-US" sz="1200" dirty="0"/>
                    </a:p>
                  </a:txBody>
                  <a:tcPr/>
                </a:tc>
              </a:tr>
              <a:tr h="135467">
                <a:tc>
                  <a:txBody>
                    <a:bodyPr/>
                    <a:lstStyle/>
                    <a:p>
                      <a:r>
                        <a:rPr lang="en-US" altLang="zh-CN" sz="1200" dirty="0" err="1" smtClean="0"/>
                        <a:t>Yujin</a:t>
                      </a:r>
                      <a:endParaRPr lang="zh-CN" altLang="en-US" sz="1200" dirty="0"/>
                    </a:p>
                  </a:txBody>
                  <a:tcPr/>
                </a:tc>
                <a:tc>
                  <a:txBody>
                    <a:bodyPr/>
                    <a:lstStyle/>
                    <a:p>
                      <a:r>
                        <a:rPr lang="en-US" altLang="zh-CN" sz="1200" dirty="0" smtClean="0"/>
                        <a:t>6</a:t>
                      </a:r>
                      <a:endParaRPr lang="zh-CN" altLang="en-US" sz="1200" dirty="0"/>
                    </a:p>
                  </a:txBody>
                  <a:tcPr/>
                </a:tc>
                <a:tc>
                  <a:txBody>
                    <a:bodyPr/>
                    <a:lstStyle/>
                    <a:p>
                      <a:r>
                        <a:rPr lang="en-US" altLang="zh-CN" sz="1200" dirty="0" smtClean="0"/>
                        <a:t>PHY Intro</a:t>
                      </a:r>
                      <a:endParaRPr lang="zh-CN" altLang="en-US" sz="1200" dirty="0"/>
                    </a:p>
                  </a:txBody>
                  <a:tcPr/>
                </a:tc>
                <a:tc>
                  <a:txBody>
                    <a:bodyPr/>
                    <a:lstStyle/>
                    <a:p>
                      <a:endParaRPr lang="zh-CN" altLang="en-US" sz="1200" dirty="0"/>
                    </a:p>
                  </a:txBody>
                  <a:tcPr/>
                </a:tc>
                <a:tc>
                  <a:txBody>
                    <a:bodyPr/>
                    <a:lstStyle/>
                    <a:p>
                      <a:endParaRPr lang="zh-CN" altLang="en-US" sz="1200" dirty="0"/>
                    </a:p>
                  </a:txBody>
                  <a:tcPr/>
                </a:tc>
              </a:tr>
              <a:tr h="135467">
                <a:tc>
                  <a:txBody>
                    <a:bodyPr/>
                    <a:lstStyle/>
                    <a:p>
                      <a:r>
                        <a:rPr lang="en-US" altLang="zh-CN" sz="1200" dirty="0" smtClean="0"/>
                        <a:t>Unassigned</a:t>
                      </a:r>
                      <a:endParaRPr lang="zh-CN" altLang="en-US" sz="1200" dirty="0"/>
                    </a:p>
                  </a:txBody>
                  <a:tcPr/>
                </a:tc>
                <a:tc>
                  <a:txBody>
                    <a:bodyPr/>
                    <a:lstStyle/>
                    <a:p>
                      <a:r>
                        <a:rPr lang="en-US" altLang="zh-CN" sz="1200" dirty="0" smtClean="0"/>
                        <a:t>11</a:t>
                      </a:r>
                      <a:endParaRPr lang="zh-CN" altLang="en-US" sz="1200" dirty="0"/>
                    </a:p>
                  </a:txBody>
                  <a:tcPr/>
                </a:tc>
                <a:tc>
                  <a:txBody>
                    <a:bodyPr/>
                    <a:lstStyle/>
                    <a:p>
                      <a:r>
                        <a:rPr lang="en-US" altLang="zh-CN" sz="1200" dirty="0" err="1" smtClean="0"/>
                        <a:t>Misc</a:t>
                      </a:r>
                      <a:r>
                        <a:rPr lang="en-US" altLang="zh-CN" sz="1200" dirty="0" smtClean="0"/>
                        <a:t>/PHY Packet</a:t>
                      </a:r>
                      <a:r>
                        <a:rPr lang="en-US" altLang="zh-CN" sz="1200" baseline="0" dirty="0" smtClean="0"/>
                        <a:t> Extension</a:t>
                      </a:r>
                      <a:endParaRPr lang="zh-CN" altLang="en-US" sz="1200" dirty="0"/>
                    </a:p>
                  </a:txBody>
                  <a:tcPr/>
                </a:tc>
                <a:tc>
                  <a:txBody>
                    <a:bodyPr/>
                    <a:lstStyle/>
                    <a:p>
                      <a:r>
                        <a:rPr lang="en-US" altLang="zh-CN" sz="1200" dirty="0" smtClean="0"/>
                        <a:t>9.4.2.23/others</a:t>
                      </a:r>
                      <a:endParaRPr lang="zh-CN" altLang="en-US" sz="1200" dirty="0"/>
                    </a:p>
                  </a:txBody>
                  <a:tcPr/>
                </a:tc>
                <a:tc>
                  <a:txBody>
                    <a:bodyPr/>
                    <a:lstStyle/>
                    <a:p>
                      <a:endParaRPr lang="zh-CN" altLang="en-US" sz="1200" dirty="0"/>
                    </a:p>
                  </a:txBody>
                  <a:tcPr/>
                </a:tc>
              </a:tr>
            </a:tbl>
          </a:graphicData>
        </a:graphic>
      </p:graphicFrame>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13</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8" name="日期占位符 3"/>
          <p:cNvSpPr>
            <a:spLocks noGrp="1"/>
          </p:cNvSpPr>
          <p:nvPr>
            <p:ph type="dt" sz="half" idx="10"/>
          </p:nvPr>
        </p:nvSpPr>
        <p:spPr>
          <a:xfrm>
            <a:off x="696913" y="332601"/>
            <a:ext cx="916918" cy="276999"/>
          </a:xfrm>
        </p:spPr>
        <p:txBody>
          <a:bodyPr/>
          <a:lstStyle/>
          <a:p>
            <a:pPr>
              <a:defRPr/>
            </a:pPr>
            <a:r>
              <a:rPr lang="en-US" dirty="0" smtClean="0"/>
              <a:t>Nov 2018</a:t>
            </a:r>
            <a:endParaRPr lang="en-US" dirty="0"/>
          </a:p>
        </p:txBody>
      </p:sp>
      <p:sp>
        <p:nvSpPr>
          <p:cNvPr id="3" name="文本框 2"/>
          <p:cNvSpPr txBox="1"/>
          <p:nvPr/>
        </p:nvSpPr>
        <p:spPr>
          <a:xfrm>
            <a:off x="782638" y="1897663"/>
            <a:ext cx="5084762" cy="338554"/>
          </a:xfrm>
          <a:prstGeom prst="rect">
            <a:avLst/>
          </a:prstGeom>
          <a:noFill/>
        </p:spPr>
        <p:txBody>
          <a:bodyPr wrap="square" rtlCol="0">
            <a:spAutoFit/>
          </a:bodyPr>
          <a:lstStyle/>
          <a:p>
            <a:r>
              <a:rPr lang="en-US" altLang="zh-CN" sz="1600" b="1" u="sng" dirty="0" smtClean="0"/>
              <a:t>Totally 126 PHY CIDs left with 11 unassigned</a:t>
            </a:r>
            <a:endParaRPr lang="zh-CN" altLang="en-US" sz="1600" b="1" u="sng" dirty="0"/>
          </a:p>
        </p:txBody>
      </p:sp>
    </p:spTree>
    <p:extLst>
      <p:ext uri="{BB962C8B-B14F-4D97-AF65-F5344CB8AC3E}">
        <p14:creationId xmlns:p14="http://schemas.microsoft.com/office/powerpoint/2010/main" val="10889254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Assignment for Unassigned CIDs</a:t>
            </a:r>
            <a:endParaRPr lang="zh-CN" altLang="en-US" dirty="0"/>
          </a:p>
        </p:txBody>
      </p:sp>
      <p:graphicFrame>
        <p:nvGraphicFramePr>
          <p:cNvPr id="7" name="内容占位符 6"/>
          <p:cNvGraphicFramePr>
            <a:graphicFrameLocks noGrp="1"/>
          </p:cNvGraphicFramePr>
          <p:nvPr>
            <p:ph idx="1"/>
            <p:extLst>
              <p:ext uri="{D42A27DB-BD31-4B8C-83A1-F6EECF244321}">
                <p14:modId xmlns:p14="http://schemas.microsoft.com/office/powerpoint/2010/main" val="1515128293"/>
              </p:ext>
            </p:extLst>
          </p:nvPr>
        </p:nvGraphicFramePr>
        <p:xfrm>
          <a:off x="228600" y="1524000"/>
          <a:ext cx="8610599" cy="4638040"/>
        </p:xfrm>
        <a:graphic>
          <a:graphicData uri="http://schemas.openxmlformats.org/drawingml/2006/table">
            <a:tbl>
              <a:tblPr firstRow="1" bandRow="1">
                <a:tableStyleId>{5C22544A-7EE6-4342-B048-85BDC9FD1C3A}</a:tableStyleId>
              </a:tblPr>
              <a:tblGrid>
                <a:gridCol w="685800"/>
                <a:gridCol w="762000"/>
                <a:gridCol w="609600"/>
                <a:gridCol w="3505200"/>
                <a:gridCol w="2133600"/>
                <a:gridCol w="914399"/>
              </a:tblGrid>
              <a:tr h="370840">
                <a:tc>
                  <a:txBody>
                    <a:bodyPr/>
                    <a:lstStyle/>
                    <a:p>
                      <a:pPr algn="ctr"/>
                      <a:r>
                        <a:rPr lang="en-US" altLang="zh-CN" sz="1200" dirty="0" smtClean="0"/>
                        <a:t>CID</a:t>
                      </a:r>
                      <a:endParaRPr lang="zh-CN" altLang="en-US" sz="1200" dirty="0"/>
                    </a:p>
                  </a:txBody>
                  <a:tcPr/>
                </a:tc>
                <a:tc>
                  <a:txBody>
                    <a:bodyPr/>
                    <a:lstStyle/>
                    <a:p>
                      <a:pPr algn="ctr"/>
                      <a:r>
                        <a:rPr lang="en-US" altLang="zh-CN" sz="1200" dirty="0" smtClean="0"/>
                        <a:t>Clause</a:t>
                      </a:r>
                      <a:endParaRPr lang="zh-CN" altLang="en-US" sz="1200" dirty="0"/>
                    </a:p>
                  </a:txBody>
                  <a:tcPr/>
                </a:tc>
                <a:tc>
                  <a:txBody>
                    <a:bodyPr/>
                    <a:lstStyle/>
                    <a:p>
                      <a:pPr algn="ctr"/>
                      <a:r>
                        <a:rPr lang="en-US" altLang="zh-CN" sz="1200" dirty="0" err="1" smtClean="0"/>
                        <a:t>Pg.Ln</a:t>
                      </a:r>
                      <a:endParaRPr lang="zh-CN" altLang="en-US" sz="1200" dirty="0"/>
                    </a:p>
                  </a:txBody>
                  <a:tcPr/>
                </a:tc>
                <a:tc>
                  <a:txBody>
                    <a:bodyPr/>
                    <a:lstStyle/>
                    <a:p>
                      <a:pPr algn="ctr"/>
                      <a:r>
                        <a:rPr lang="en-US" altLang="zh-CN" sz="1200" dirty="0" smtClean="0"/>
                        <a:t>Comment</a:t>
                      </a:r>
                      <a:endParaRPr lang="zh-CN" altLang="en-US" sz="1200" dirty="0"/>
                    </a:p>
                  </a:txBody>
                  <a:tcPr/>
                </a:tc>
                <a:tc>
                  <a:txBody>
                    <a:bodyPr/>
                    <a:lstStyle/>
                    <a:p>
                      <a:pPr algn="ctr"/>
                      <a:r>
                        <a:rPr lang="en-US" altLang="zh-CN" sz="1200" dirty="0" smtClean="0"/>
                        <a:t>Proposed</a:t>
                      </a:r>
                      <a:r>
                        <a:rPr lang="en-US" altLang="zh-CN" sz="1200" baseline="0" dirty="0" smtClean="0"/>
                        <a:t> Change</a:t>
                      </a:r>
                      <a:endParaRPr lang="zh-CN" altLang="en-US" sz="1200" dirty="0"/>
                    </a:p>
                  </a:txBody>
                  <a:tcPr/>
                </a:tc>
                <a:tc>
                  <a:txBody>
                    <a:bodyPr/>
                    <a:lstStyle/>
                    <a:p>
                      <a:pPr algn="ctr"/>
                      <a:r>
                        <a:rPr lang="en-US" altLang="zh-CN" sz="1200" dirty="0" smtClean="0"/>
                        <a:t>Assignee</a:t>
                      </a:r>
                      <a:endParaRPr lang="zh-CN" altLang="en-US" sz="1200" dirty="0"/>
                    </a:p>
                  </a:txBody>
                  <a:tcPr/>
                </a:tc>
              </a:tr>
              <a:tr h="370840">
                <a:tc>
                  <a:txBody>
                    <a:bodyPr/>
                    <a:lstStyle/>
                    <a:p>
                      <a:r>
                        <a:rPr lang="en-US" altLang="zh-CN" sz="1200" dirty="0" smtClean="0"/>
                        <a:t>16363</a:t>
                      </a:r>
                      <a:endParaRPr lang="zh-CN" altLang="en-US" sz="1200" dirty="0"/>
                    </a:p>
                  </a:txBody>
                  <a:tcPr/>
                </a:tc>
                <a:tc>
                  <a:txBody>
                    <a:bodyPr/>
                    <a:lstStyle/>
                    <a:p>
                      <a:endParaRPr lang="zh-CN" altLang="en-US" sz="1200" dirty="0"/>
                    </a:p>
                  </a:txBody>
                  <a:tcPr/>
                </a:tc>
                <a:tc>
                  <a:txBody>
                    <a:bodyPr/>
                    <a:lstStyle/>
                    <a:p>
                      <a:endParaRPr lang="zh-CN" altLang="en-US" sz="1200" dirty="0"/>
                    </a:p>
                  </a:txBody>
                  <a:tcPr/>
                </a:tc>
                <a:tc>
                  <a:txBody>
                    <a:bodyPr/>
                    <a:lstStyle/>
                    <a:p>
                      <a:r>
                        <a:rPr lang="en-US" altLang="zh-CN" sz="1000" dirty="0" smtClean="0"/>
                        <a:t>Preamble puncturing is inadequately defined and described.  Needs to be clearer that it's basically about using OFDMA and restricting the allocated RUs</a:t>
                      </a:r>
                      <a:endParaRPr lang="zh-CN" altLang="en-US" sz="1000" dirty="0"/>
                    </a:p>
                  </a:txBody>
                  <a:tcPr/>
                </a:tc>
                <a:tc>
                  <a:txBody>
                    <a:bodyPr/>
                    <a:lstStyle/>
                    <a:p>
                      <a:r>
                        <a:rPr lang="en-US" altLang="zh-CN" sz="1200" dirty="0" smtClean="0"/>
                        <a:t>As it says in the comment</a:t>
                      </a:r>
                      <a:endParaRPr lang="zh-CN" altLang="en-US" sz="1200" dirty="0"/>
                    </a:p>
                  </a:txBody>
                  <a:tcPr/>
                </a:tc>
                <a:tc>
                  <a:txBody>
                    <a:bodyPr/>
                    <a:lstStyle/>
                    <a:p>
                      <a:r>
                        <a:rPr lang="en-US" altLang="zh-CN" sz="1200" dirty="0" err="1" smtClean="0"/>
                        <a:t>Xiaogang</a:t>
                      </a:r>
                      <a:endParaRPr lang="zh-CN" altLang="en-US" sz="1200" dirty="0"/>
                    </a:p>
                  </a:txBody>
                  <a:tcPr/>
                </a:tc>
              </a:tr>
              <a:tr h="370840">
                <a:tc>
                  <a:txBody>
                    <a:bodyPr/>
                    <a:lstStyle/>
                    <a:p>
                      <a:r>
                        <a:rPr lang="en-US" altLang="zh-CN" sz="1200" dirty="0" smtClean="0"/>
                        <a:t>16171</a:t>
                      </a:r>
                      <a:endParaRPr lang="zh-CN" altLang="en-US" sz="1200" dirty="0"/>
                    </a:p>
                  </a:txBody>
                  <a:tcPr/>
                </a:tc>
                <a:tc>
                  <a:txBody>
                    <a:bodyPr/>
                    <a:lstStyle/>
                    <a:p>
                      <a:endParaRPr lang="zh-CN" altLang="en-US" sz="1200"/>
                    </a:p>
                  </a:txBody>
                  <a:tcPr/>
                </a:tc>
                <a:tc>
                  <a:txBody>
                    <a:bodyPr/>
                    <a:lstStyle/>
                    <a:p>
                      <a:endParaRPr lang="zh-CN" altLang="en-US" sz="1200" dirty="0"/>
                    </a:p>
                  </a:txBody>
                  <a:tcPr/>
                </a:tc>
                <a:tc>
                  <a:txBody>
                    <a:bodyPr/>
                    <a:lstStyle/>
                    <a:p>
                      <a:r>
                        <a:rPr lang="en-US" altLang="zh-CN" sz="1000" dirty="0" smtClean="0"/>
                        <a:t>"long GI" from the baseline needs to be changed since it is now the shortest of the three GIs for ax</a:t>
                      </a:r>
                      <a:endParaRPr lang="zh-CN" altLang="en-US" sz="1000" dirty="0"/>
                    </a:p>
                  </a:txBody>
                  <a:tcPr/>
                </a:tc>
                <a:tc>
                  <a:txBody>
                    <a:bodyPr/>
                    <a:lstStyle/>
                    <a:p>
                      <a:r>
                        <a:rPr lang="en-US" altLang="zh-CN" sz="1200" dirty="0" smtClean="0"/>
                        <a:t>In the baseline, change "short GI" to "400 ns GI" and "long GI" to "800 ns GI" throughout</a:t>
                      </a:r>
                      <a:endParaRPr lang="zh-CN" altLang="en-US" sz="1200" dirty="0"/>
                    </a:p>
                  </a:txBody>
                  <a:tcPr/>
                </a:tc>
                <a:tc>
                  <a:txBody>
                    <a:bodyPr/>
                    <a:lstStyle/>
                    <a:p>
                      <a:r>
                        <a:rPr lang="en-US" altLang="zh-CN" sz="1200" dirty="0" smtClean="0"/>
                        <a:t>Bo</a:t>
                      </a:r>
                      <a:r>
                        <a:rPr lang="en-US" altLang="zh-CN" sz="1200" baseline="0" dirty="0" smtClean="0"/>
                        <a:t> Sun</a:t>
                      </a:r>
                      <a:endParaRPr lang="zh-CN" altLang="en-US" sz="1200" dirty="0"/>
                    </a:p>
                  </a:txBody>
                  <a:tcPr/>
                </a:tc>
              </a:tr>
              <a:tr h="370840">
                <a:tc>
                  <a:txBody>
                    <a:bodyPr/>
                    <a:lstStyle/>
                    <a:p>
                      <a:r>
                        <a:rPr lang="en-US" altLang="zh-CN" sz="1200" dirty="0" smtClean="0"/>
                        <a:t>16025</a:t>
                      </a:r>
                      <a:endParaRPr lang="zh-CN" altLang="en-US" sz="1200" dirty="0"/>
                    </a:p>
                  </a:txBody>
                  <a:tcPr/>
                </a:tc>
                <a:tc>
                  <a:txBody>
                    <a:bodyPr/>
                    <a:lstStyle/>
                    <a:p>
                      <a:endParaRPr lang="zh-CN" altLang="en-US" sz="1200"/>
                    </a:p>
                  </a:txBody>
                  <a:tcPr/>
                </a:tc>
                <a:tc>
                  <a:txBody>
                    <a:bodyPr/>
                    <a:lstStyle/>
                    <a:p>
                      <a:endParaRPr lang="zh-CN" altLang="en-US" sz="1200"/>
                    </a:p>
                  </a:txBody>
                  <a:tcPr/>
                </a:tc>
                <a:tc>
                  <a:txBody>
                    <a:bodyPr/>
                    <a:lstStyle/>
                    <a:p>
                      <a:r>
                        <a:rPr lang="en-US" altLang="zh-CN" sz="1000" dirty="0" smtClean="0"/>
                        <a:t>"power boost factor" is generally about the &lt;alpha&gt;r thing.  However, in a couple of instances it is used for something else.  To avoid confusion, those other two instances should be reworded to use a different term.  "the received power measured based on the non-HE portion of the HE PPDU preamble and captured in the RXVECTOR parameter RSSI_LEGACY in the PHY-</a:t>
                      </a:r>
                      <a:r>
                        <a:rPr lang="en-US" altLang="zh-CN" sz="1000" dirty="0" err="1" smtClean="0"/>
                        <a:t>RXSTART.indication</a:t>
                      </a:r>
                      <a:r>
                        <a:rPr lang="en-US" altLang="zh-CN" sz="1000" dirty="0" smtClean="0"/>
                        <a:t> primitive shall be decreased by 3 dB to compensate for the power boost factor when compared to the OBSS PD level." in 27.9.2.2 and "</a:t>
                      </a:r>
                      <a:r>
                        <a:rPr lang="en-US" altLang="zh-CN" sz="1000" dirty="0" err="1" smtClean="0"/>
                        <a:t>eta_field,k</a:t>
                      </a:r>
                      <a:r>
                        <a:rPr lang="en-US" altLang="zh-CN" sz="1000" dirty="0" smtClean="0"/>
                        <a:t> is the power boost factor of the k-</a:t>
                      </a:r>
                      <a:r>
                        <a:rPr lang="en-US" altLang="zh-CN" sz="1000" dirty="0" err="1" smtClean="0"/>
                        <a:t>th</a:t>
                      </a:r>
                      <a:r>
                        <a:rPr lang="en-US" altLang="zh-CN" sz="1000" dirty="0" smtClean="0"/>
                        <a:t> subcarrier of a given field within an OFDM symbol," in 28.3.9</a:t>
                      </a:r>
                      <a:endParaRPr lang="zh-CN" altLang="en-US" sz="1000" dirty="0"/>
                    </a:p>
                  </a:txBody>
                  <a:tcPr/>
                </a:tc>
                <a:tc>
                  <a:txBody>
                    <a:bodyPr/>
                    <a:lstStyle/>
                    <a:p>
                      <a:r>
                        <a:rPr lang="en-US" altLang="zh-CN" sz="1200" dirty="0" smtClean="0"/>
                        <a:t>Change the term from "power boost factor" to "power difference" in the two pieces of cited text</a:t>
                      </a:r>
                      <a:endParaRPr lang="zh-CN" altLang="en-US" sz="1200" dirty="0"/>
                    </a:p>
                  </a:txBody>
                  <a:tcPr/>
                </a:tc>
                <a:tc>
                  <a:txBody>
                    <a:bodyPr/>
                    <a:lstStyle/>
                    <a:p>
                      <a:r>
                        <a:rPr lang="en-US" altLang="zh-CN" sz="1200" dirty="0" err="1" smtClean="0"/>
                        <a:t>Youhan</a:t>
                      </a:r>
                      <a:endParaRPr lang="zh-CN" altLang="en-US" sz="1200" dirty="0"/>
                    </a:p>
                  </a:txBody>
                  <a:tcPr/>
                </a:tc>
              </a:tr>
              <a:tr h="370840">
                <a:tc>
                  <a:txBody>
                    <a:bodyPr/>
                    <a:lstStyle/>
                    <a:p>
                      <a:r>
                        <a:rPr lang="en-US" altLang="zh-CN" sz="1200" dirty="0" smtClean="0"/>
                        <a:t>16857</a:t>
                      </a:r>
                      <a:endParaRPr lang="zh-CN" altLang="en-US" sz="1200" dirty="0"/>
                    </a:p>
                  </a:txBody>
                  <a:tcPr/>
                </a:tc>
                <a:tc>
                  <a:txBody>
                    <a:bodyPr/>
                    <a:lstStyle/>
                    <a:p>
                      <a:endParaRPr lang="zh-CN" altLang="en-US" sz="1200"/>
                    </a:p>
                  </a:txBody>
                  <a:tcPr/>
                </a:tc>
                <a:tc>
                  <a:txBody>
                    <a:bodyPr/>
                    <a:lstStyle/>
                    <a:p>
                      <a:endParaRPr lang="zh-CN" altLang="en-US" sz="1200"/>
                    </a:p>
                  </a:txBody>
                  <a:tcPr/>
                </a:tc>
                <a:tc>
                  <a:txBody>
                    <a:bodyPr/>
                    <a:lstStyle/>
                    <a:p>
                      <a:r>
                        <a:rPr lang="en-US" altLang="zh-CN" sz="1000" dirty="0" smtClean="0"/>
                        <a:t>The document approaches to maturing (very good shape).  Because of that, the consistency/accuracy throughout the document is critical.  If not done so yet, I suggest we should consider to have at least two independent coders develop the test vectors to verify all the equations given the TXVECTOR as the input.  One of them can be the one close to the editing team, and the other one is preferably an outsider.  He/she codes it simply from reading the draft standard.</a:t>
                      </a:r>
                      <a:endParaRPr lang="zh-CN" altLang="en-US" sz="1000" dirty="0"/>
                    </a:p>
                  </a:txBody>
                  <a:tcPr/>
                </a:tc>
                <a:tc>
                  <a:txBody>
                    <a:bodyPr/>
                    <a:lstStyle/>
                    <a:p>
                      <a:endParaRPr lang="zh-CN" altLang="en-US" sz="1200" dirty="0"/>
                    </a:p>
                  </a:txBody>
                  <a:tcPr/>
                </a:tc>
                <a:tc>
                  <a:txBody>
                    <a:bodyPr/>
                    <a:lstStyle/>
                    <a:p>
                      <a:r>
                        <a:rPr lang="en-US" altLang="zh-CN" sz="1200" dirty="0" smtClean="0"/>
                        <a:t>Bo</a:t>
                      </a:r>
                      <a:r>
                        <a:rPr lang="en-US" altLang="zh-CN" sz="1200" baseline="0" dirty="0" smtClean="0"/>
                        <a:t> Sun</a:t>
                      </a:r>
                      <a:endParaRPr lang="zh-CN" altLang="en-US" sz="1200" dirty="0"/>
                    </a:p>
                  </a:txBody>
                  <a:tcPr/>
                </a:tc>
              </a:tr>
            </a:tbl>
          </a:graphicData>
        </a:graphic>
      </p:graphicFrame>
      <p:sp>
        <p:nvSpPr>
          <p:cNvPr id="4" name="日期占位符 3"/>
          <p:cNvSpPr>
            <a:spLocks noGrp="1"/>
          </p:cNvSpPr>
          <p:nvPr>
            <p:ph type="dt" sz="half" idx="10"/>
          </p:nvPr>
        </p:nvSpPr>
        <p:spPr/>
        <p:txBody>
          <a:bodyPr/>
          <a:lstStyle/>
          <a:p>
            <a:pPr>
              <a:defRPr/>
            </a:pPr>
            <a:r>
              <a:rPr lang="en-US" smtClean="0"/>
              <a:t>Nov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14</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extLst>
      <p:ext uri="{BB962C8B-B14F-4D97-AF65-F5344CB8AC3E}">
        <p14:creationId xmlns:p14="http://schemas.microsoft.com/office/powerpoint/2010/main" val="346337816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Assignment for Unassigned CIDs</a:t>
            </a:r>
            <a:endParaRPr lang="zh-CN" altLang="en-US" dirty="0"/>
          </a:p>
        </p:txBody>
      </p:sp>
      <p:graphicFrame>
        <p:nvGraphicFramePr>
          <p:cNvPr id="7" name="内容占位符 6"/>
          <p:cNvGraphicFramePr>
            <a:graphicFrameLocks noGrp="1"/>
          </p:cNvGraphicFramePr>
          <p:nvPr>
            <p:ph idx="1"/>
            <p:extLst>
              <p:ext uri="{D42A27DB-BD31-4B8C-83A1-F6EECF244321}">
                <p14:modId xmlns:p14="http://schemas.microsoft.com/office/powerpoint/2010/main" val="911925665"/>
              </p:ext>
            </p:extLst>
          </p:nvPr>
        </p:nvGraphicFramePr>
        <p:xfrm>
          <a:off x="304801" y="1600200"/>
          <a:ext cx="8610599" cy="4485640"/>
        </p:xfrm>
        <a:graphic>
          <a:graphicData uri="http://schemas.openxmlformats.org/drawingml/2006/table">
            <a:tbl>
              <a:tblPr firstRow="1" bandRow="1">
                <a:tableStyleId>{5C22544A-7EE6-4342-B048-85BDC9FD1C3A}</a:tableStyleId>
              </a:tblPr>
              <a:tblGrid>
                <a:gridCol w="609600"/>
                <a:gridCol w="838200"/>
                <a:gridCol w="609600"/>
                <a:gridCol w="3682999"/>
                <a:gridCol w="2184401"/>
                <a:gridCol w="685799"/>
              </a:tblGrid>
              <a:tr h="370840">
                <a:tc>
                  <a:txBody>
                    <a:bodyPr/>
                    <a:lstStyle/>
                    <a:p>
                      <a:pPr algn="ctr"/>
                      <a:r>
                        <a:rPr lang="en-US" altLang="zh-CN" sz="1000" dirty="0" smtClean="0"/>
                        <a:t>CID</a:t>
                      </a:r>
                      <a:endParaRPr lang="zh-CN" altLang="en-US" sz="1000" dirty="0"/>
                    </a:p>
                  </a:txBody>
                  <a:tcPr/>
                </a:tc>
                <a:tc>
                  <a:txBody>
                    <a:bodyPr/>
                    <a:lstStyle/>
                    <a:p>
                      <a:pPr algn="ctr"/>
                      <a:r>
                        <a:rPr lang="en-US" altLang="zh-CN" sz="1000" dirty="0" smtClean="0"/>
                        <a:t>Clause</a:t>
                      </a:r>
                      <a:endParaRPr lang="zh-CN" altLang="en-US" sz="1000" dirty="0"/>
                    </a:p>
                  </a:txBody>
                  <a:tcPr/>
                </a:tc>
                <a:tc>
                  <a:txBody>
                    <a:bodyPr/>
                    <a:lstStyle/>
                    <a:p>
                      <a:pPr algn="ctr"/>
                      <a:r>
                        <a:rPr lang="en-US" altLang="zh-CN" sz="1000" dirty="0" err="1" smtClean="0"/>
                        <a:t>Pg.Ln</a:t>
                      </a:r>
                      <a:endParaRPr lang="zh-CN" altLang="en-US" sz="1000" dirty="0"/>
                    </a:p>
                  </a:txBody>
                  <a:tcPr/>
                </a:tc>
                <a:tc>
                  <a:txBody>
                    <a:bodyPr/>
                    <a:lstStyle/>
                    <a:p>
                      <a:pPr algn="ctr"/>
                      <a:r>
                        <a:rPr lang="en-US" altLang="zh-CN" sz="1000" dirty="0" smtClean="0"/>
                        <a:t>Comment</a:t>
                      </a:r>
                      <a:endParaRPr lang="zh-CN" altLang="en-US" sz="1000" dirty="0"/>
                    </a:p>
                  </a:txBody>
                  <a:tcPr/>
                </a:tc>
                <a:tc>
                  <a:txBody>
                    <a:bodyPr/>
                    <a:lstStyle/>
                    <a:p>
                      <a:pPr algn="ctr"/>
                      <a:r>
                        <a:rPr lang="en-US" altLang="zh-CN" sz="1000" dirty="0" smtClean="0"/>
                        <a:t>Proposed</a:t>
                      </a:r>
                      <a:r>
                        <a:rPr lang="en-US" altLang="zh-CN" sz="1000" baseline="0" dirty="0" smtClean="0"/>
                        <a:t> Change</a:t>
                      </a:r>
                      <a:endParaRPr lang="zh-CN" altLang="en-US" sz="1000" dirty="0"/>
                    </a:p>
                  </a:txBody>
                  <a:tcPr/>
                </a:tc>
                <a:tc>
                  <a:txBody>
                    <a:bodyPr/>
                    <a:lstStyle/>
                    <a:p>
                      <a:pPr algn="ctr"/>
                      <a:r>
                        <a:rPr lang="en-US" altLang="zh-CN" sz="1000" dirty="0" smtClean="0"/>
                        <a:t>Assignee</a:t>
                      </a:r>
                      <a:endParaRPr lang="zh-CN" altLang="en-US" sz="1000" dirty="0"/>
                    </a:p>
                  </a:txBody>
                  <a:tcPr/>
                </a:tc>
              </a:tr>
              <a:tr h="370840">
                <a:tc>
                  <a:txBody>
                    <a:bodyPr/>
                    <a:lstStyle/>
                    <a:p>
                      <a:r>
                        <a:rPr lang="en-US" altLang="zh-CN" sz="1000" dirty="0" smtClean="0"/>
                        <a:t>15666</a:t>
                      </a:r>
                      <a:endParaRPr lang="zh-CN" altLang="en-US" sz="1000" dirty="0"/>
                    </a:p>
                  </a:txBody>
                  <a:tcPr/>
                </a:tc>
                <a:tc>
                  <a:txBody>
                    <a:bodyPr/>
                    <a:lstStyle/>
                    <a:p>
                      <a:r>
                        <a:rPr lang="en-US" altLang="zh-CN" sz="1000" dirty="0" smtClean="0"/>
                        <a:t>9.4.2.237.5</a:t>
                      </a:r>
                      <a:endParaRPr lang="zh-CN" altLang="en-US" sz="1000" dirty="0"/>
                    </a:p>
                  </a:txBody>
                  <a:tcPr/>
                </a:tc>
                <a:tc>
                  <a:txBody>
                    <a:bodyPr/>
                    <a:lstStyle/>
                    <a:p>
                      <a:r>
                        <a:rPr lang="en-US" altLang="zh-CN" sz="1000" dirty="0" smtClean="0"/>
                        <a:t>165.51</a:t>
                      </a:r>
                      <a:endParaRPr lang="zh-CN" altLang="en-US" sz="1000" dirty="0"/>
                    </a:p>
                  </a:txBody>
                  <a:tcPr/>
                </a:tc>
                <a:tc>
                  <a:txBody>
                    <a:bodyPr/>
                    <a:lstStyle/>
                    <a:p>
                      <a:r>
                        <a:rPr lang="en-US" altLang="zh-CN" sz="1000" dirty="0" smtClean="0"/>
                        <a:t>"The PPE Thresholds field determines the minimal packet extension value (see 28.3.12 (Packet Extension))...", according to other places of the spec such as 27.12 and 28.3.12, this is not for "minimal packet </a:t>
                      </a:r>
                      <a:r>
                        <a:rPr lang="en-US" altLang="zh-CN" sz="1000" dirty="0" err="1" smtClean="0"/>
                        <a:t>extention</a:t>
                      </a:r>
                      <a:r>
                        <a:rPr lang="en-US" altLang="zh-CN" sz="1000" dirty="0" smtClean="0"/>
                        <a:t> value", but rather the maximum of </a:t>
                      </a:r>
                      <a:r>
                        <a:rPr lang="en-US" altLang="zh-CN" sz="1000" dirty="0" err="1" smtClean="0"/>
                        <a:t>norminal</a:t>
                      </a:r>
                      <a:r>
                        <a:rPr lang="en-US" altLang="zh-CN" sz="1000" dirty="0" smtClean="0"/>
                        <a:t> packet extension duration.</a:t>
                      </a:r>
                      <a:endParaRPr lang="zh-CN" altLang="en-US" sz="1000" dirty="0"/>
                    </a:p>
                  </a:txBody>
                  <a:tcPr/>
                </a:tc>
                <a:tc>
                  <a:txBody>
                    <a:bodyPr/>
                    <a:lstStyle/>
                    <a:p>
                      <a:r>
                        <a:rPr lang="en-US" altLang="zh-CN" sz="1000" dirty="0" smtClean="0"/>
                        <a:t>Clarify</a:t>
                      </a:r>
                      <a:endParaRPr lang="zh-CN" altLang="en-US" sz="1000" dirty="0"/>
                    </a:p>
                  </a:txBody>
                  <a:tcPr/>
                </a:tc>
                <a:tc>
                  <a:txBody>
                    <a:bodyPr/>
                    <a:lstStyle/>
                    <a:p>
                      <a:r>
                        <a:rPr lang="en-US" altLang="zh-CN" sz="1000" dirty="0" err="1" smtClean="0"/>
                        <a:t>Youhan</a:t>
                      </a:r>
                      <a:endParaRPr lang="zh-CN" altLang="en-US" sz="1000" dirty="0"/>
                    </a:p>
                  </a:txBody>
                  <a:tcPr/>
                </a:tc>
              </a:tr>
              <a:tr h="370840">
                <a:tc>
                  <a:txBody>
                    <a:bodyPr/>
                    <a:lstStyle/>
                    <a:p>
                      <a:r>
                        <a:rPr lang="en-US" altLang="zh-CN" sz="1000" dirty="0" smtClean="0"/>
                        <a:t>15667</a:t>
                      </a:r>
                      <a:endParaRPr lang="zh-CN" altLang="en-US" sz="1000" dirty="0"/>
                    </a:p>
                  </a:txBody>
                  <a:tcPr/>
                </a:tc>
                <a:tc>
                  <a:txBody>
                    <a:bodyPr/>
                    <a:lstStyle/>
                    <a:p>
                      <a:r>
                        <a:rPr lang="en-US" altLang="zh-CN" sz="1000" dirty="0" smtClean="0"/>
                        <a:t>9.4.2.237.5</a:t>
                      </a:r>
                      <a:endParaRPr lang="zh-CN" altLang="en-US" sz="1000" dirty="0"/>
                    </a:p>
                  </a:txBody>
                  <a:tcPr/>
                </a:tc>
                <a:tc>
                  <a:txBody>
                    <a:bodyPr/>
                    <a:lstStyle/>
                    <a:p>
                      <a:r>
                        <a:rPr lang="en-US" altLang="zh-CN" sz="1000" dirty="0" smtClean="0"/>
                        <a:t>166.1</a:t>
                      </a:r>
                      <a:endParaRPr lang="zh-CN" altLang="en-US" sz="1000" dirty="0"/>
                    </a:p>
                  </a:txBody>
                  <a:tcPr/>
                </a:tc>
                <a:tc>
                  <a:txBody>
                    <a:bodyPr/>
                    <a:lstStyle/>
                    <a:p>
                      <a:r>
                        <a:rPr lang="en-US" altLang="zh-CN" sz="1000" dirty="0" smtClean="0"/>
                        <a:t>"The NSTS subfield contains an unsigned integer that is the number of NSTS values minus 1 for which </a:t>
                      </a:r>
                      <a:r>
                        <a:rPr lang="en-US" altLang="zh-CN" sz="1000" dirty="0" err="1" smtClean="0"/>
                        <a:t>PPEthreshold</a:t>
                      </a:r>
                      <a:r>
                        <a:rPr lang="en-US" altLang="zh-CN" sz="1000" dirty="0" smtClean="0"/>
                        <a:t> values are included in the PPE Thresholds Info subfield."--what if the NSTS subfield here has a value smaller than the maximum NSTS value as indicated by the Rx HE-MCS Map table? Does it mean for those NSTS, PPET8 and PPET16 are all zero?</a:t>
                      </a:r>
                      <a:endParaRPr lang="zh-CN" altLang="en-US" sz="1000" dirty="0"/>
                    </a:p>
                  </a:txBody>
                  <a:tcPr/>
                </a:tc>
                <a:tc>
                  <a:txBody>
                    <a:bodyPr/>
                    <a:lstStyle/>
                    <a:p>
                      <a:r>
                        <a:rPr lang="en-US" altLang="zh-CN" sz="1000" dirty="0" smtClean="0"/>
                        <a:t>Clarify</a:t>
                      </a:r>
                      <a:endParaRPr lang="zh-CN" altLang="en-US" sz="1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dirty="0" err="1" smtClean="0"/>
                        <a:t>Youhan</a:t>
                      </a:r>
                      <a:endParaRPr lang="zh-CN" altLang="en-US" sz="1000" dirty="0" smtClean="0"/>
                    </a:p>
                    <a:p>
                      <a:endParaRPr lang="zh-CN" altLang="en-US" sz="1000" dirty="0"/>
                    </a:p>
                  </a:txBody>
                  <a:tcPr/>
                </a:tc>
              </a:tr>
              <a:tr h="370840">
                <a:tc>
                  <a:txBody>
                    <a:bodyPr/>
                    <a:lstStyle/>
                    <a:p>
                      <a:r>
                        <a:rPr lang="en-US" altLang="zh-CN" sz="1000" dirty="0" smtClean="0"/>
                        <a:t>16002</a:t>
                      </a:r>
                      <a:endParaRPr lang="zh-CN" altLang="en-US" sz="1000" dirty="0"/>
                    </a:p>
                  </a:txBody>
                  <a:tcPr/>
                </a:tc>
                <a:tc>
                  <a:txBody>
                    <a:bodyPr/>
                    <a:lstStyle/>
                    <a:p>
                      <a:r>
                        <a:rPr lang="en-US" altLang="zh-CN" sz="1000" dirty="0" smtClean="0"/>
                        <a:t>9.4.2.237.5</a:t>
                      </a:r>
                      <a:endParaRPr lang="zh-CN" altLang="en-US" sz="1000" dirty="0"/>
                    </a:p>
                  </a:txBody>
                  <a:tcPr/>
                </a:tc>
                <a:tc>
                  <a:txBody>
                    <a:bodyPr/>
                    <a:lstStyle/>
                    <a:p>
                      <a:r>
                        <a:rPr lang="en-US" altLang="zh-CN" sz="1000" dirty="0" smtClean="0"/>
                        <a:t>166.11</a:t>
                      </a:r>
                      <a:endParaRPr lang="zh-CN" altLang="en-US" sz="1000" dirty="0"/>
                    </a:p>
                  </a:txBody>
                  <a:tcPr/>
                </a:tc>
                <a:tc>
                  <a:txBody>
                    <a:bodyPr/>
                    <a:lstStyle/>
                    <a:p>
                      <a:r>
                        <a:rPr lang="en-US" altLang="zh-CN" sz="1000" dirty="0" smtClean="0"/>
                        <a:t>"6 x (NSTS + 1) bits" -- need to be clear this is the field value rather than the NSTS itself (which is one more than the field value)</a:t>
                      </a:r>
                      <a:endParaRPr lang="zh-CN" altLang="en-US" sz="1000" dirty="0"/>
                    </a:p>
                  </a:txBody>
                  <a:tcPr/>
                </a:tc>
                <a:tc>
                  <a:txBody>
                    <a:bodyPr/>
                    <a:lstStyle/>
                    <a:p>
                      <a:r>
                        <a:rPr lang="en-US" altLang="zh-CN" sz="1000" dirty="0" smtClean="0"/>
                        <a:t>After the cited text at the referenced location add ", where NSTS is the value in the NSTS field,"</a:t>
                      </a:r>
                      <a:endParaRPr lang="zh-CN" altLang="en-US" sz="1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dirty="0" err="1" smtClean="0"/>
                        <a:t>Youhan</a:t>
                      </a:r>
                      <a:endParaRPr lang="zh-CN" altLang="en-US" sz="1000" dirty="0" smtClean="0"/>
                    </a:p>
                    <a:p>
                      <a:endParaRPr lang="zh-CN" altLang="en-US" sz="1000" dirty="0"/>
                    </a:p>
                  </a:txBody>
                  <a:tcPr/>
                </a:tc>
              </a:tr>
              <a:tr h="370840">
                <a:tc>
                  <a:txBody>
                    <a:bodyPr/>
                    <a:lstStyle/>
                    <a:p>
                      <a:r>
                        <a:rPr lang="en-US" altLang="zh-CN" sz="1000" dirty="0" smtClean="0"/>
                        <a:t>15663</a:t>
                      </a:r>
                      <a:endParaRPr lang="zh-CN" altLang="en-US" sz="1000" dirty="0"/>
                    </a:p>
                  </a:txBody>
                  <a:tcPr/>
                </a:tc>
                <a:tc>
                  <a:txBody>
                    <a:bodyPr/>
                    <a:lstStyle/>
                    <a:p>
                      <a:r>
                        <a:rPr lang="en-US" altLang="zh-CN" sz="1000" dirty="0" smtClean="0"/>
                        <a:t>9.4.2.237.5</a:t>
                      </a:r>
                      <a:endParaRPr lang="zh-CN" altLang="en-US" sz="1000" dirty="0"/>
                    </a:p>
                  </a:txBody>
                  <a:tcPr/>
                </a:tc>
                <a:tc>
                  <a:txBody>
                    <a:bodyPr/>
                    <a:lstStyle/>
                    <a:p>
                      <a:r>
                        <a:rPr lang="en-US" altLang="zh-CN" sz="1000" dirty="0" smtClean="0"/>
                        <a:t>167.1</a:t>
                      </a:r>
                      <a:endParaRPr lang="zh-CN" altLang="en-US" sz="1000" dirty="0"/>
                    </a:p>
                  </a:txBody>
                  <a:tcPr/>
                </a:tc>
                <a:tc>
                  <a:txBody>
                    <a:bodyPr/>
                    <a:lstStyle/>
                    <a:p>
                      <a:r>
                        <a:rPr lang="en-US" altLang="zh-CN" sz="1000" dirty="0" smtClean="0"/>
                        <a:t>"Each PPET8 </a:t>
                      </a:r>
                      <a:r>
                        <a:rPr lang="en-US" altLang="zh-CN" sz="1000" dirty="0" err="1" smtClean="0"/>
                        <a:t>NSTSn</a:t>
                      </a:r>
                      <a:r>
                        <a:rPr lang="en-US" altLang="zh-CN" sz="1000" dirty="0" smtClean="0"/>
                        <a:t> </a:t>
                      </a:r>
                      <a:r>
                        <a:rPr lang="en-US" altLang="zh-CN" sz="1000" dirty="0" err="1" smtClean="0"/>
                        <a:t>RUb</a:t>
                      </a:r>
                      <a:r>
                        <a:rPr lang="en-US" altLang="zh-CN" sz="1000" dirty="0" smtClean="0"/>
                        <a:t> and PPET16 </a:t>
                      </a:r>
                      <a:r>
                        <a:rPr lang="en-US" altLang="zh-CN" sz="1000" dirty="0" err="1" smtClean="0"/>
                        <a:t>NSTSn</a:t>
                      </a:r>
                      <a:r>
                        <a:rPr lang="en-US" altLang="zh-CN" sz="1000" dirty="0" smtClean="0"/>
                        <a:t> </a:t>
                      </a:r>
                      <a:r>
                        <a:rPr lang="en-US" altLang="zh-CN" sz="1000" dirty="0" err="1" smtClean="0"/>
                        <a:t>RUb</a:t>
                      </a:r>
                      <a:r>
                        <a:rPr lang="en-US" altLang="zh-CN" sz="1000" dirty="0" smtClean="0"/>
                        <a:t> subfield contains an integer that corresponds to a constellation index value related to the minimal transmission constellation of an HE PPDU as defined </a:t>
                      </a:r>
                      <a:r>
                        <a:rPr lang="en-US" altLang="zh-CN" sz="1000" dirty="0" err="1" smtClean="0"/>
                        <a:t>inTable</a:t>
                      </a:r>
                      <a:r>
                        <a:rPr lang="en-US" altLang="zh-CN" sz="1000" dirty="0" smtClean="0"/>
                        <a:t> 9-262ac (Constellation index)."--the minimal transmission constellation for what? Also what "transmission" mean? </a:t>
                      </a:r>
                      <a:r>
                        <a:rPr lang="en-US" altLang="zh-CN" sz="1000" dirty="0" err="1" smtClean="0"/>
                        <a:t>SHould</a:t>
                      </a:r>
                      <a:r>
                        <a:rPr lang="en-US" altLang="zh-CN" sz="1000" dirty="0" smtClean="0"/>
                        <a:t> this be for reception capability?</a:t>
                      </a:r>
                      <a:endParaRPr lang="zh-CN" altLang="en-US" sz="1000" dirty="0"/>
                    </a:p>
                  </a:txBody>
                  <a:tcPr/>
                </a:tc>
                <a:tc>
                  <a:txBody>
                    <a:bodyPr/>
                    <a:lstStyle/>
                    <a:p>
                      <a:r>
                        <a:rPr lang="en-US" altLang="zh-CN" sz="1000" dirty="0" smtClean="0"/>
                        <a:t>Change to: ..minimal reception constellation of an HE PPDU that supports the maximum Nominal Packet Extension duration (TPE) when pre-FEC padding factor equals to 4 being 8 us and 16 us respectively, as defined in...</a:t>
                      </a:r>
                      <a:endParaRPr lang="zh-CN" altLang="en-US" sz="1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dirty="0" err="1" smtClean="0"/>
                        <a:t>Youhan</a:t>
                      </a:r>
                      <a:endParaRPr lang="zh-CN" altLang="en-US" sz="1000" dirty="0" smtClean="0"/>
                    </a:p>
                    <a:p>
                      <a:endParaRPr lang="zh-CN" altLang="en-US" sz="1000" dirty="0"/>
                    </a:p>
                  </a:txBody>
                  <a:tcPr/>
                </a:tc>
              </a:tr>
              <a:tr h="370840">
                <a:tc>
                  <a:txBody>
                    <a:bodyPr/>
                    <a:lstStyle/>
                    <a:p>
                      <a:r>
                        <a:rPr lang="en-US" altLang="zh-CN" sz="1000" dirty="0" smtClean="0"/>
                        <a:t>16325</a:t>
                      </a:r>
                      <a:endParaRPr lang="zh-CN" altLang="en-US" sz="1000" dirty="0"/>
                    </a:p>
                  </a:txBody>
                  <a:tcPr/>
                </a:tc>
                <a:tc>
                  <a:txBody>
                    <a:bodyPr/>
                    <a:lstStyle/>
                    <a:p>
                      <a:r>
                        <a:rPr lang="en-US" altLang="zh-CN" sz="1000" dirty="0" smtClean="0"/>
                        <a:t>9.4.2.237.5</a:t>
                      </a:r>
                      <a:endParaRPr lang="zh-CN" altLang="en-US" sz="1000" dirty="0"/>
                    </a:p>
                  </a:txBody>
                  <a:tcPr/>
                </a:tc>
                <a:tc>
                  <a:txBody>
                    <a:bodyPr/>
                    <a:lstStyle/>
                    <a:p>
                      <a:r>
                        <a:rPr lang="en-US" altLang="zh-CN" sz="1000" dirty="0" smtClean="0"/>
                        <a:t>167.33</a:t>
                      </a:r>
                      <a:endParaRPr lang="zh-CN" altLang="en-US" sz="1000" dirty="0"/>
                    </a:p>
                  </a:txBody>
                  <a:tcPr/>
                </a:tc>
                <a:tc>
                  <a:txBody>
                    <a:bodyPr/>
                    <a:lstStyle/>
                    <a:p>
                      <a:r>
                        <a:rPr lang="en-US" altLang="zh-CN" sz="1000" dirty="0" smtClean="0"/>
                        <a:t>"The value of the PPET8 </a:t>
                      </a:r>
                      <a:r>
                        <a:rPr lang="en-US" altLang="zh-CN" sz="1000" dirty="0" err="1" smtClean="0"/>
                        <a:t>NSTSn</a:t>
                      </a:r>
                      <a:r>
                        <a:rPr lang="en-US" altLang="zh-CN" sz="1000" dirty="0" smtClean="0"/>
                        <a:t> </a:t>
                      </a:r>
                      <a:r>
                        <a:rPr lang="en-US" altLang="zh-CN" sz="1000" dirty="0" err="1" smtClean="0"/>
                        <a:t>RUb</a:t>
                      </a:r>
                      <a:r>
                        <a:rPr lang="en-US" altLang="zh-CN" sz="1000" dirty="0" smtClean="0"/>
                        <a:t> subfield is always less than the value of the PPET16 </a:t>
                      </a:r>
                      <a:r>
                        <a:rPr lang="en-US" altLang="zh-CN" sz="1000" dirty="0" err="1" smtClean="0"/>
                        <a:t>NSTSn</a:t>
                      </a:r>
                      <a:r>
                        <a:rPr lang="en-US" altLang="zh-CN" sz="1000" dirty="0" smtClean="0"/>
                        <a:t> </a:t>
                      </a:r>
                      <a:r>
                        <a:rPr lang="en-US" altLang="zh-CN" sz="1000" dirty="0" err="1" smtClean="0"/>
                        <a:t>RUb</a:t>
                      </a:r>
                      <a:r>
                        <a:rPr lang="en-US" altLang="zh-CN" sz="1000" dirty="0" smtClean="0"/>
                        <a:t> subfield, except if the PPET8 subfield is 7." -- there are other constraints</a:t>
                      </a:r>
                      <a:endParaRPr lang="zh-CN" altLang="en-US" sz="1000" dirty="0"/>
                    </a:p>
                  </a:txBody>
                  <a:tcPr/>
                </a:tc>
                <a:tc>
                  <a:txBody>
                    <a:bodyPr/>
                    <a:lstStyle/>
                    <a:p>
                      <a:r>
                        <a:rPr lang="en-US" altLang="zh-CN" sz="1000" dirty="0" smtClean="0"/>
                        <a:t>Add the other constraints, e.g. value for </a:t>
                      </a:r>
                      <a:r>
                        <a:rPr lang="en-US" altLang="zh-CN" sz="1000" dirty="0" err="1" smtClean="0"/>
                        <a:t>NSSi</a:t>
                      </a:r>
                      <a:r>
                        <a:rPr lang="en-US" altLang="zh-CN" sz="1000" dirty="0" smtClean="0"/>
                        <a:t> must be no more than for </a:t>
                      </a:r>
                      <a:r>
                        <a:rPr lang="en-US" altLang="zh-CN" sz="1000" dirty="0" err="1" smtClean="0"/>
                        <a:t>NSSj</a:t>
                      </a:r>
                      <a:r>
                        <a:rPr lang="en-US" altLang="zh-CN" sz="1000" dirty="0" smtClean="0"/>
                        <a:t> for given </a:t>
                      </a:r>
                      <a:r>
                        <a:rPr lang="en-US" altLang="zh-CN" sz="1000" dirty="0" err="1" smtClean="0"/>
                        <a:t>RUm</a:t>
                      </a:r>
                      <a:r>
                        <a:rPr lang="en-US" altLang="zh-CN" sz="1000" dirty="0" smtClean="0"/>
                        <a:t>, if </a:t>
                      </a:r>
                      <a:r>
                        <a:rPr lang="en-US" altLang="zh-CN" sz="1000" dirty="0" err="1" smtClean="0"/>
                        <a:t>i</a:t>
                      </a:r>
                      <a:r>
                        <a:rPr lang="en-US" altLang="zh-CN" sz="1000" dirty="0" smtClean="0"/>
                        <a:t> &gt; j</a:t>
                      </a:r>
                      <a:endParaRPr lang="zh-CN" altLang="en-US" sz="1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dirty="0" err="1" smtClean="0"/>
                        <a:t>Youhan</a:t>
                      </a:r>
                      <a:endParaRPr lang="zh-CN" altLang="en-US" sz="1000" dirty="0" smtClean="0"/>
                    </a:p>
                    <a:p>
                      <a:endParaRPr lang="zh-CN" altLang="en-US" sz="1000" dirty="0"/>
                    </a:p>
                  </a:txBody>
                  <a:tcPr/>
                </a:tc>
              </a:tr>
            </a:tbl>
          </a:graphicData>
        </a:graphic>
      </p:graphicFrame>
      <p:sp>
        <p:nvSpPr>
          <p:cNvPr id="4" name="日期占位符 3"/>
          <p:cNvSpPr>
            <a:spLocks noGrp="1"/>
          </p:cNvSpPr>
          <p:nvPr>
            <p:ph type="dt" sz="half" idx="10"/>
          </p:nvPr>
        </p:nvSpPr>
        <p:spPr/>
        <p:txBody>
          <a:bodyPr/>
          <a:lstStyle/>
          <a:p>
            <a:pPr>
              <a:defRPr/>
            </a:pPr>
            <a:r>
              <a:rPr lang="en-US" smtClean="0"/>
              <a:t>Nov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15</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extLst>
      <p:ext uri="{BB962C8B-B14F-4D97-AF65-F5344CB8AC3E}">
        <p14:creationId xmlns:p14="http://schemas.microsoft.com/office/powerpoint/2010/main" val="23482260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Assignment for Unassigned CIDs</a:t>
            </a:r>
            <a:endParaRPr lang="zh-CN" altLang="en-US" dirty="0"/>
          </a:p>
        </p:txBody>
      </p:sp>
      <p:graphicFrame>
        <p:nvGraphicFramePr>
          <p:cNvPr id="7" name="内容占位符 6"/>
          <p:cNvGraphicFramePr>
            <a:graphicFrameLocks noGrp="1"/>
          </p:cNvGraphicFramePr>
          <p:nvPr>
            <p:ph idx="1"/>
            <p:extLst>
              <p:ext uri="{D42A27DB-BD31-4B8C-83A1-F6EECF244321}">
                <p14:modId xmlns:p14="http://schemas.microsoft.com/office/powerpoint/2010/main" val="998194607"/>
              </p:ext>
            </p:extLst>
          </p:nvPr>
        </p:nvGraphicFramePr>
        <p:xfrm>
          <a:off x="304800" y="2209800"/>
          <a:ext cx="8610599" cy="2687320"/>
        </p:xfrm>
        <a:graphic>
          <a:graphicData uri="http://schemas.openxmlformats.org/drawingml/2006/table">
            <a:tbl>
              <a:tblPr firstRow="1" bandRow="1">
                <a:tableStyleId>{5C22544A-7EE6-4342-B048-85BDC9FD1C3A}</a:tableStyleId>
              </a:tblPr>
              <a:tblGrid>
                <a:gridCol w="914400"/>
                <a:gridCol w="762000"/>
                <a:gridCol w="762000"/>
                <a:gridCol w="2590800"/>
                <a:gridCol w="2667000"/>
                <a:gridCol w="914399"/>
              </a:tblGrid>
              <a:tr h="370840">
                <a:tc>
                  <a:txBody>
                    <a:bodyPr/>
                    <a:lstStyle/>
                    <a:p>
                      <a:pPr algn="ctr"/>
                      <a:r>
                        <a:rPr lang="en-US" altLang="zh-CN" sz="1400" dirty="0" smtClean="0"/>
                        <a:t>CID</a:t>
                      </a:r>
                      <a:endParaRPr lang="zh-CN" altLang="en-US" sz="1400" dirty="0"/>
                    </a:p>
                  </a:txBody>
                  <a:tcPr/>
                </a:tc>
                <a:tc>
                  <a:txBody>
                    <a:bodyPr/>
                    <a:lstStyle/>
                    <a:p>
                      <a:pPr algn="ctr"/>
                      <a:r>
                        <a:rPr lang="en-US" altLang="zh-CN" sz="1400" dirty="0" smtClean="0"/>
                        <a:t>Clause</a:t>
                      </a:r>
                      <a:endParaRPr lang="zh-CN" altLang="en-US" sz="1400" dirty="0"/>
                    </a:p>
                  </a:txBody>
                  <a:tcPr/>
                </a:tc>
                <a:tc>
                  <a:txBody>
                    <a:bodyPr/>
                    <a:lstStyle/>
                    <a:p>
                      <a:pPr algn="ctr"/>
                      <a:r>
                        <a:rPr lang="en-US" altLang="zh-CN" sz="1400" dirty="0" err="1" smtClean="0"/>
                        <a:t>Pg.Ln</a:t>
                      </a:r>
                      <a:endParaRPr lang="zh-CN" altLang="en-US" sz="1400" dirty="0"/>
                    </a:p>
                  </a:txBody>
                  <a:tcPr/>
                </a:tc>
                <a:tc>
                  <a:txBody>
                    <a:bodyPr/>
                    <a:lstStyle/>
                    <a:p>
                      <a:pPr algn="ctr"/>
                      <a:r>
                        <a:rPr lang="en-US" altLang="zh-CN" sz="1400" dirty="0" smtClean="0"/>
                        <a:t>Comment</a:t>
                      </a:r>
                      <a:endParaRPr lang="zh-CN" altLang="en-US" sz="1400" dirty="0"/>
                    </a:p>
                  </a:txBody>
                  <a:tcPr/>
                </a:tc>
                <a:tc>
                  <a:txBody>
                    <a:bodyPr/>
                    <a:lstStyle/>
                    <a:p>
                      <a:pPr algn="ctr"/>
                      <a:r>
                        <a:rPr lang="en-US" altLang="zh-CN" sz="1400" dirty="0" smtClean="0"/>
                        <a:t>Proposed</a:t>
                      </a:r>
                      <a:r>
                        <a:rPr lang="en-US" altLang="zh-CN" sz="1400" baseline="0" dirty="0" smtClean="0"/>
                        <a:t> Change</a:t>
                      </a:r>
                      <a:endParaRPr lang="zh-CN" altLang="en-US" sz="1400" dirty="0"/>
                    </a:p>
                  </a:txBody>
                  <a:tcPr/>
                </a:tc>
                <a:tc>
                  <a:txBody>
                    <a:bodyPr/>
                    <a:lstStyle/>
                    <a:p>
                      <a:pPr algn="ctr"/>
                      <a:r>
                        <a:rPr lang="en-US" altLang="zh-CN" sz="1400" dirty="0" smtClean="0"/>
                        <a:t>Assignee</a:t>
                      </a:r>
                      <a:endParaRPr lang="zh-CN" altLang="en-US" sz="1400" dirty="0"/>
                    </a:p>
                  </a:txBody>
                  <a:tcPr/>
                </a:tc>
              </a:tr>
              <a:tr h="370840">
                <a:tc>
                  <a:txBody>
                    <a:bodyPr/>
                    <a:lstStyle/>
                    <a:p>
                      <a:r>
                        <a:rPr lang="en-US" altLang="zh-CN" sz="1400" dirty="0" smtClean="0"/>
                        <a:t>16323</a:t>
                      </a:r>
                      <a:endParaRPr lang="zh-CN" altLang="en-US" sz="1400" dirty="0"/>
                    </a:p>
                  </a:txBody>
                  <a:tcPr/>
                </a:tc>
                <a:tc>
                  <a:txBody>
                    <a:bodyPr/>
                    <a:lstStyle/>
                    <a:p>
                      <a:r>
                        <a:rPr lang="en-US" altLang="zh-CN" sz="1400" dirty="0" smtClean="0"/>
                        <a:t>27.12</a:t>
                      </a:r>
                      <a:endParaRPr lang="zh-CN" altLang="en-US" sz="1400" dirty="0"/>
                    </a:p>
                  </a:txBody>
                  <a:tcPr/>
                </a:tc>
                <a:tc>
                  <a:txBody>
                    <a:bodyPr/>
                    <a:lstStyle/>
                    <a:p>
                      <a:r>
                        <a:rPr lang="en-US" altLang="zh-CN" sz="1400" dirty="0" smtClean="0"/>
                        <a:t>358.33</a:t>
                      </a:r>
                      <a:endParaRPr lang="zh-CN" altLang="en-US" sz="1400" dirty="0"/>
                    </a:p>
                  </a:txBody>
                  <a:tcPr/>
                </a:tc>
                <a:tc>
                  <a:txBody>
                    <a:bodyPr/>
                    <a:lstStyle/>
                    <a:p>
                      <a:r>
                        <a:rPr lang="en-US" altLang="zh-CN" sz="1400" dirty="0" smtClean="0"/>
                        <a:t>It is not clear what to do if the PPET8 and PPET16 comparisons in Table 27-12 give different rows</a:t>
                      </a:r>
                      <a:endParaRPr lang="zh-CN" altLang="en-US" sz="1400" dirty="0"/>
                    </a:p>
                  </a:txBody>
                  <a:tcPr/>
                </a:tc>
                <a:tc>
                  <a:txBody>
                    <a:bodyPr/>
                    <a:lstStyle/>
                    <a:p>
                      <a:r>
                        <a:rPr lang="en-US" altLang="zh-CN" sz="1400" dirty="0" smtClean="0"/>
                        <a:t>Express as a list: if &lt;list of conditions&gt; then the Nominal Packet Padding value is 16 us, otherwise if &lt;another list of conditions&gt; then 8 us, otherwise 0 us.</a:t>
                      </a:r>
                      <a:endParaRPr lang="zh-CN" altLang="en-US" sz="1400" dirty="0"/>
                    </a:p>
                  </a:txBody>
                  <a:tcPr/>
                </a:tc>
                <a:tc>
                  <a:txBody>
                    <a:bodyPr/>
                    <a:lstStyle/>
                    <a:p>
                      <a:r>
                        <a:rPr lang="en-US" altLang="zh-CN" sz="1400" dirty="0" err="1" smtClean="0"/>
                        <a:t>Youhan</a:t>
                      </a:r>
                      <a:endParaRPr lang="zh-CN" altLang="en-US" sz="1400" dirty="0"/>
                    </a:p>
                  </a:txBody>
                  <a:tcPr/>
                </a:tc>
              </a:tr>
              <a:tr h="370840">
                <a:tc>
                  <a:txBody>
                    <a:bodyPr/>
                    <a:lstStyle/>
                    <a:p>
                      <a:r>
                        <a:rPr lang="en-US" altLang="zh-CN" sz="1400" dirty="0" smtClean="0"/>
                        <a:t>16067</a:t>
                      </a:r>
                      <a:endParaRPr lang="zh-CN" altLang="en-US" sz="1400" dirty="0"/>
                    </a:p>
                  </a:txBody>
                  <a:tcPr/>
                </a:tc>
                <a:tc>
                  <a:txBody>
                    <a:bodyPr/>
                    <a:lstStyle/>
                    <a:p>
                      <a:r>
                        <a:rPr lang="en-US" altLang="zh-CN" sz="1400" dirty="0" smtClean="0"/>
                        <a:t>AA</a:t>
                      </a:r>
                      <a:endParaRPr lang="zh-CN" altLang="en-US" sz="1400" dirty="0"/>
                    </a:p>
                  </a:txBody>
                  <a:tcPr/>
                </a:tc>
                <a:tc>
                  <a:txBody>
                    <a:bodyPr/>
                    <a:lstStyle/>
                    <a:p>
                      <a:r>
                        <a:rPr lang="en-US" altLang="zh-CN" sz="1400" dirty="0" smtClean="0"/>
                        <a:t>679.4</a:t>
                      </a:r>
                      <a:endParaRPr lang="zh-CN" altLang="en-US" sz="1400" dirty="0"/>
                    </a:p>
                  </a:txBody>
                  <a:tcPr/>
                </a:tc>
                <a:tc>
                  <a:txBody>
                    <a:bodyPr/>
                    <a:lstStyle/>
                    <a:p>
                      <a:r>
                        <a:rPr lang="en-US" altLang="zh-CN" sz="1400" dirty="0" smtClean="0"/>
                        <a:t>There should be an example where non-MU-MIMO RUs are skipped over (i.e. unused) by using STA-ID 2046</a:t>
                      </a:r>
                      <a:endParaRPr lang="zh-CN" altLang="en-US" sz="1400" dirty="0"/>
                    </a:p>
                  </a:txBody>
                  <a:tcPr/>
                </a:tc>
                <a:tc>
                  <a:txBody>
                    <a:bodyPr/>
                    <a:lstStyle/>
                    <a:p>
                      <a:r>
                        <a:rPr lang="en-US" altLang="zh-CN" sz="1400" dirty="0" smtClean="0"/>
                        <a:t>As it says in the comment</a:t>
                      </a:r>
                      <a:endParaRPr lang="zh-CN" altLang="en-US" sz="1400" dirty="0"/>
                    </a:p>
                  </a:txBody>
                  <a:tcPr/>
                </a:tc>
                <a:tc>
                  <a:txBody>
                    <a:bodyPr/>
                    <a:lstStyle/>
                    <a:p>
                      <a:r>
                        <a:rPr lang="en-US" altLang="zh-CN" sz="1400" dirty="0" err="1" smtClean="0"/>
                        <a:t>Tianyu</a:t>
                      </a:r>
                      <a:endParaRPr lang="zh-CN" altLang="en-US" sz="1400" dirty="0"/>
                    </a:p>
                  </a:txBody>
                  <a:tcPr/>
                </a:tc>
              </a:tr>
            </a:tbl>
          </a:graphicData>
        </a:graphic>
      </p:graphicFrame>
      <p:sp>
        <p:nvSpPr>
          <p:cNvPr id="4" name="日期占位符 3"/>
          <p:cNvSpPr>
            <a:spLocks noGrp="1"/>
          </p:cNvSpPr>
          <p:nvPr>
            <p:ph type="dt" sz="half" idx="10"/>
          </p:nvPr>
        </p:nvSpPr>
        <p:spPr/>
        <p:txBody>
          <a:bodyPr/>
          <a:lstStyle/>
          <a:p>
            <a:pPr>
              <a:defRPr/>
            </a:pPr>
            <a:r>
              <a:rPr lang="en-US" smtClean="0"/>
              <a:t>Nov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16</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extLst>
      <p:ext uri="{BB962C8B-B14F-4D97-AF65-F5344CB8AC3E}">
        <p14:creationId xmlns:p14="http://schemas.microsoft.com/office/powerpoint/2010/main" val="14961178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PHY Submissions</a:t>
            </a:r>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17</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extBox 8"/>
          <p:cNvSpPr txBox="1"/>
          <p:nvPr/>
        </p:nvSpPr>
        <p:spPr>
          <a:xfrm>
            <a:off x="1676400" y="1600200"/>
            <a:ext cx="5867400" cy="914399"/>
          </a:xfrm>
          <a:prstGeom prst="rect">
            <a:avLst/>
          </a:prstGeom>
          <a:noFill/>
        </p:spPr>
        <p:txBody>
          <a:bodyPr wrap="square" rtlCol="0">
            <a:normAutofit fontScale="77500" lnSpcReduction="20000"/>
          </a:bodyPr>
          <a:lstStyle/>
          <a:p>
            <a:r>
              <a:rPr lang="en-US" sz="1600" b="1" dirty="0" smtClean="0"/>
              <a:t>Notes:  </a:t>
            </a:r>
          </a:p>
          <a:p>
            <a:pPr marL="742950" lvl="1" indent="-285750">
              <a:buFont typeface="Arial" panose="020B0604020202020204" pitchFamily="34" charset="0"/>
              <a:buChar char="•"/>
            </a:pPr>
            <a:r>
              <a:rPr lang="en-US" sz="1600" b="1" dirty="0" smtClean="0">
                <a:solidFill>
                  <a:srgbClr val="00B050"/>
                </a:solidFill>
              </a:rPr>
              <a:t>Docs in green color have been presented.</a:t>
            </a:r>
          </a:p>
          <a:p>
            <a:pPr marL="742950" lvl="1" indent="-285750">
              <a:buFont typeface="Arial" panose="020B0604020202020204" pitchFamily="34" charset="0"/>
              <a:buChar char="•"/>
            </a:pPr>
            <a:r>
              <a:rPr lang="en-US" sz="1600" b="1" dirty="0" smtClean="0">
                <a:solidFill>
                  <a:srgbClr val="FF0000"/>
                </a:solidFill>
              </a:rPr>
              <a:t>Docs in red color have been withdrawn.</a:t>
            </a:r>
          </a:p>
          <a:p>
            <a:pPr marL="742950" lvl="1" indent="-285750">
              <a:buFont typeface="Arial" panose="020B0604020202020204" pitchFamily="34" charset="0"/>
              <a:buChar char="•"/>
            </a:pPr>
            <a:r>
              <a:rPr lang="en-US" sz="1600" b="1" dirty="0" smtClean="0"/>
              <a:t>Docs in black color have NOT been presented.</a:t>
            </a:r>
          </a:p>
          <a:p>
            <a:pPr marL="742950" lvl="1" indent="-285750">
              <a:buFont typeface="Arial" panose="020B0604020202020204" pitchFamily="34" charset="0"/>
              <a:buChar char="•"/>
            </a:pPr>
            <a:r>
              <a:rPr lang="en-US" sz="1600" b="1" dirty="0" smtClean="0">
                <a:solidFill>
                  <a:srgbClr val="FFC000"/>
                </a:solidFill>
              </a:rPr>
              <a:t>Docs presented but need more discussion or deferred</a:t>
            </a:r>
            <a:endParaRPr lang="en-US" sz="1600" b="1" dirty="0">
              <a:solidFill>
                <a:srgbClr val="FFC000"/>
              </a:solidFill>
            </a:endParaRPr>
          </a:p>
        </p:txBody>
      </p:sp>
      <p:graphicFrame>
        <p:nvGraphicFramePr>
          <p:cNvPr id="8" name="Table 5"/>
          <p:cNvGraphicFramePr>
            <a:graphicFrameLocks noGrp="1"/>
          </p:cNvGraphicFramePr>
          <p:nvPr>
            <p:extLst>
              <p:ext uri="{D42A27DB-BD31-4B8C-83A1-F6EECF244321}">
                <p14:modId xmlns:p14="http://schemas.microsoft.com/office/powerpoint/2010/main" val="3173361043"/>
              </p:ext>
            </p:extLst>
          </p:nvPr>
        </p:nvGraphicFramePr>
        <p:xfrm>
          <a:off x="914399" y="2640342"/>
          <a:ext cx="7629525" cy="3305163"/>
        </p:xfrm>
        <a:graphic>
          <a:graphicData uri="http://schemas.openxmlformats.org/drawingml/2006/table">
            <a:tbl>
              <a:tblPr>
                <a:tableStyleId>{0E3FDE45-AF77-4B5C-9715-49D594BDF05E}</a:tableStyleId>
              </a:tblPr>
              <a:tblGrid>
                <a:gridCol w="990601"/>
                <a:gridCol w="3981449"/>
                <a:gridCol w="2657475"/>
              </a:tblGrid>
              <a:tr h="158352">
                <a:tc>
                  <a:txBody>
                    <a:bodyPr/>
                    <a:lstStyle/>
                    <a:p>
                      <a:pPr algn="ctr" fontAlgn="b"/>
                      <a:r>
                        <a:rPr lang="en-US" sz="1200" b="1" u="none" strike="noStrike" dirty="0">
                          <a:effectLst/>
                        </a:rPr>
                        <a:t>DCN</a:t>
                      </a:r>
                      <a:endParaRPr lang="en-US" sz="1200" b="1" i="0" u="none" strike="noStrike" dirty="0">
                        <a:solidFill>
                          <a:srgbClr val="FFFFFF"/>
                        </a:solidFill>
                        <a:effectLst/>
                        <a:latin typeface="Calibri" panose="020F0502020204030204" pitchFamily="34" charset="0"/>
                      </a:endParaRPr>
                    </a:p>
                  </a:txBody>
                  <a:tcPr marL="7617" marR="7617" marT="7617" marB="0" anchor="b"/>
                </a:tc>
                <a:tc>
                  <a:txBody>
                    <a:bodyPr/>
                    <a:lstStyle/>
                    <a:p>
                      <a:pPr algn="ctr" fontAlgn="b"/>
                      <a:r>
                        <a:rPr lang="en-US" sz="1200" b="1" u="none" strike="noStrike" dirty="0">
                          <a:effectLst/>
                        </a:rPr>
                        <a:t>Title</a:t>
                      </a:r>
                      <a:endParaRPr lang="en-US" sz="1200" b="1" i="0" u="none" strike="noStrike" dirty="0">
                        <a:solidFill>
                          <a:srgbClr val="FFFFFF"/>
                        </a:solidFill>
                        <a:effectLst/>
                        <a:latin typeface="Calibri" panose="020F0502020204030204" pitchFamily="34" charset="0"/>
                      </a:endParaRPr>
                    </a:p>
                  </a:txBody>
                  <a:tcPr marL="7617" marR="7617" marT="7617" marB="0" anchor="b"/>
                </a:tc>
                <a:tc>
                  <a:txBody>
                    <a:bodyPr/>
                    <a:lstStyle/>
                    <a:p>
                      <a:pPr algn="ctr" fontAlgn="b"/>
                      <a:r>
                        <a:rPr lang="en-US" sz="1200" b="1" u="none" strike="noStrike" dirty="0">
                          <a:effectLst/>
                        </a:rPr>
                        <a:t>Author</a:t>
                      </a:r>
                      <a:endParaRPr lang="en-US" sz="1200" b="1" i="0" u="none" strike="noStrike" dirty="0">
                        <a:solidFill>
                          <a:srgbClr val="FFFFFF"/>
                        </a:solidFill>
                        <a:effectLst/>
                        <a:latin typeface="Calibri" panose="020F0502020204030204" pitchFamily="34" charset="0"/>
                      </a:endParaRPr>
                    </a:p>
                  </a:txBody>
                  <a:tcPr marL="7617" marR="7617" marT="7617" marB="0" anchor="b"/>
                </a:tc>
              </a:tr>
              <a:tr h="185274">
                <a:tc>
                  <a:txBody>
                    <a:bodyPr/>
                    <a:lstStyle/>
                    <a:p>
                      <a:pPr marL="0" algn="l" defTabSz="914400" rtl="0" eaLnBrk="1" fontAlgn="t" latinLnBrk="0" hangingPunct="1"/>
                      <a:r>
                        <a:rPr lang="en-US" sz="1400" u="none" strike="noStrike" kern="1200" dirty="0" smtClean="0">
                          <a:solidFill>
                            <a:srgbClr val="FFC000"/>
                          </a:solidFill>
                          <a:effectLst/>
                          <a:latin typeface="+mn-lt"/>
                          <a:ea typeface="+mn-ea"/>
                          <a:cs typeface="+mn-cs"/>
                        </a:rPr>
                        <a:t>11-18/1534</a:t>
                      </a:r>
                      <a:endParaRPr lang="en-US" sz="1400" u="none" strike="noStrike" kern="1200" dirty="0">
                        <a:solidFill>
                          <a:srgbClr val="FFC00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sz="1400" u="none" strike="noStrike" kern="1200" dirty="0" err="1" smtClean="0">
                          <a:solidFill>
                            <a:srgbClr val="FFC000"/>
                          </a:solidFill>
                          <a:effectLst/>
                          <a:latin typeface="+mn-lt"/>
                          <a:ea typeface="+mn-ea"/>
                          <a:cs typeface="+mn-cs"/>
                        </a:rPr>
                        <a:t>cr</a:t>
                      </a:r>
                      <a:r>
                        <a:rPr lang="en-US" sz="1400" u="none" strike="noStrike" kern="1200" dirty="0" smtClean="0">
                          <a:solidFill>
                            <a:srgbClr val="FFC000"/>
                          </a:solidFill>
                          <a:effectLst/>
                          <a:latin typeface="+mn-lt"/>
                          <a:ea typeface="+mn-ea"/>
                          <a:cs typeface="+mn-cs"/>
                        </a:rPr>
                        <a:t>-for-</a:t>
                      </a:r>
                      <a:r>
                        <a:rPr lang="en-US" sz="1400" u="none" strike="noStrike" kern="1200" dirty="0" err="1" smtClean="0">
                          <a:solidFill>
                            <a:srgbClr val="FFC000"/>
                          </a:solidFill>
                          <a:effectLst/>
                          <a:latin typeface="+mn-lt"/>
                          <a:ea typeface="+mn-ea"/>
                          <a:cs typeface="+mn-cs"/>
                        </a:rPr>
                        <a:t>ppdu</a:t>
                      </a:r>
                      <a:r>
                        <a:rPr lang="en-US" sz="1400" u="none" strike="noStrike" kern="1200" dirty="0" smtClean="0">
                          <a:solidFill>
                            <a:srgbClr val="FFC000"/>
                          </a:solidFill>
                          <a:effectLst/>
                          <a:latin typeface="+mn-lt"/>
                          <a:ea typeface="+mn-ea"/>
                          <a:cs typeface="+mn-cs"/>
                        </a:rPr>
                        <a:t>-formats</a:t>
                      </a:r>
                      <a:endParaRPr lang="en-US" sz="1400" u="none" strike="noStrike" kern="1200" dirty="0">
                        <a:solidFill>
                          <a:srgbClr val="FFC000"/>
                        </a:solidFill>
                        <a:effectLst/>
                        <a:latin typeface="+mn-lt"/>
                        <a:ea typeface="+mn-ea"/>
                        <a:cs typeface="+mn-cs"/>
                      </a:endParaRPr>
                    </a:p>
                  </a:txBody>
                  <a:tcPr marL="9525" marR="9525" marT="9525" marB="0" anchor="ctr"/>
                </a:tc>
                <a:tc>
                  <a:txBody>
                    <a:bodyPr/>
                    <a:lstStyle/>
                    <a:p>
                      <a:pPr algn="l"/>
                      <a:r>
                        <a:rPr lang="en-US" altLang="zh-CN" sz="1400" dirty="0" err="1" smtClean="0">
                          <a:solidFill>
                            <a:srgbClr val="FFC000"/>
                          </a:solidFill>
                        </a:rPr>
                        <a:t>Tianyu</a:t>
                      </a:r>
                      <a:endParaRPr lang="zh-CN" altLang="en-US" sz="1400" dirty="0">
                        <a:solidFill>
                          <a:srgbClr val="FFC000"/>
                        </a:solidFill>
                      </a:endParaRPr>
                    </a:p>
                  </a:txBody>
                  <a:tcPr marL="9525" marR="9525" marT="9525" marB="0" anchor="ctr"/>
                </a:tc>
              </a:tr>
              <a:tr h="185274">
                <a:tc>
                  <a:txBody>
                    <a:bodyPr/>
                    <a:lstStyle/>
                    <a:p>
                      <a:pPr marL="0" algn="l" defTabSz="914400" rtl="0" eaLnBrk="1" fontAlgn="t" latinLnBrk="0" hangingPunct="1"/>
                      <a:r>
                        <a:rPr lang="en-US" sz="1400" u="none" strike="noStrike" kern="1200" dirty="0" smtClean="0">
                          <a:solidFill>
                            <a:srgbClr val="00B050"/>
                          </a:solidFill>
                          <a:effectLst/>
                        </a:rPr>
                        <a:t>11-18/1759</a:t>
                      </a:r>
                      <a:endParaRPr lang="en-US" sz="1400" u="none" strike="noStrike" kern="1200" dirty="0">
                        <a:solidFill>
                          <a:srgbClr val="00B05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altLang="zh-CN" sz="1400" b="0" i="0" kern="1200" dirty="0" smtClean="0">
                          <a:solidFill>
                            <a:srgbClr val="00B050"/>
                          </a:solidFill>
                          <a:effectLst/>
                          <a:latin typeface="+mn-lt"/>
                          <a:ea typeface="+mn-ea"/>
                          <a:cs typeface="+mn-cs"/>
                        </a:rPr>
                        <a:t>comment-resolutions-for-</a:t>
                      </a:r>
                      <a:r>
                        <a:rPr lang="en-US" altLang="zh-CN" sz="1400" b="0" i="0" kern="1200" dirty="0" err="1" smtClean="0">
                          <a:solidFill>
                            <a:srgbClr val="00B050"/>
                          </a:solidFill>
                          <a:effectLst/>
                          <a:latin typeface="+mn-lt"/>
                          <a:ea typeface="+mn-ea"/>
                          <a:cs typeface="+mn-cs"/>
                        </a:rPr>
                        <a:t>xVECTORs</a:t>
                      </a:r>
                      <a:endParaRPr lang="en-US" sz="1400" u="none" strike="noStrike" kern="1200" dirty="0">
                        <a:solidFill>
                          <a:srgbClr val="00B050"/>
                        </a:solidFill>
                        <a:effectLst/>
                        <a:latin typeface="+mn-lt"/>
                        <a:ea typeface="+mn-ea"/>
                        <a:cs typeface="+mn-cs"/>
                      </a:endParaRPr>
                    </a:p>
                  </a:txBody>
                  <a:tcPr marL="9525" marR="9525" marT="9525" marB="0" anchor="ctr"/>
                </a:tc>
                <a:tc>
                  <a:txBody>
                    <a:bodyPr/>
                    <a:lstStyle/>
                    <a:p>
                      <a:pPr algn="l"/>
                      <a:r>
                        <a:rPr lang="en-US" altLang="zh-CN" sz="1400" dirty="0" smtClean="0">
                          <a:solidFill>
                            <a:srgbClr val="00B050"/>
                          </a:solidFill>
                        </a:rPr>
                        <a:t>Bo Sun (ZTE)</a:t>
                      </a:r>
                      <a:endParaRPr lang="zh-CN" altLang="en-US" sz="1400" dirty="0">
                        <a:solidFill>
                          <a:srgbClr val="00B050"/>
                        </a:solidFill>
                      </a:endParaRPr>
                    </a:p>
                  </a:txBody>
                  <a:tcPr marL="9525" marR="9525" marT="9525" marB="0" anchor="ctr"/>
                </a:tc>
              </a:tr>
              <a:tr h="185274">
                <a:tc>
                  <a:txBody>
                    <a:bodyPr/>
                    <a:lstStyle/>
                    <a:p>
                      <a:pPr marL="0" algn="l" defTabSz="914400" rtl="0" eaLnBrk="1" fontAlgn="t" latinLnBrk="0" hangingPunct="1"/>
                      <a:r>
                        <a:rPr lang="en-US" sz="1400" u="none" strike="noStrike" kern="1200" dirty="0" smtClean="0">
                          <a:solidFill>
                            <a:srgbClr val="00B050"/>
                          </a:solidFill>
                          <a:effectLst/>
                        </a:rPr>
                        <a:t>11-18/1832</a:t>
                      </a:r>
                      <a:endParaRPr lang="en-US" sz="1400" u="none" strike="noStrike" kern="1200" dirty="0">
                        <a:solidFill>
                          <a:srgbClr val="00B05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altLang="zh-CN" sz="1400" b="0" i="0" kern="1200" dirty="0" smtClean="0">
                          <a:solidFill>
                            <a:srgbClr val="00B050"/>
                          </a:solidFill>
                          <a:effectLst/>
                          <a:latin typeface="+mn-lt"/>
                          <a:ea typeface="+mn-ea"/>
                          <a:cs typeface="+mn-cs"/>
                        </a:rPr>
                        <a:t>D3.0 comment resolution on </a:t>
                      </a:r>
                      <a:r>
                        <a:rPr lang="en-US" altLang="zh-CN" sz="1400" b="0" i="0" kern="1200" dirty="0" err="1" smtClean="0">
                          <a:solidFill>
                            <a:srgbClr val="00B050"/>
                          </a:solidFill>
                          <a:effectLst/>
                          <a:latin typeface="+mn-lt"/>
                          <a:ea typeface="+mn-ea"/>
                          <a:cs typeface="+mn-cs"/>
                        </a:rPr>
                        <a:t>cids</a:t>
                      </a:r>
                      <a:r>
                        <a:rPr lang="en-US" altLang="zh-CN" sz="1400" b="0" i="0" kern="1200" dirty="0" smtClean="0">
                          <a:solidFill>
                            <a:srgbClr val="00B050"/>
                          </a:solidFill>
                          <a:effectLst/>
                          <a:latin typeface="+mn-lt"/>
                          <a:ea typeface="+mn-ea"/>
                          <a:cs typeface="+mn-cs"/>
                        </a:rPr>
                        <a:t> for 28-4-3</a:t>
                      </a:r>
                      <a:endParaRPr lang="en-US" sz="1400" u="none" strike="noStrike" kern="1200" dirty="0">
                        <a:solidFill>
                          <a:srgbClr val="00B050"/>
                        </a:solidFill>
                        <a:effectLst/>
                        <a:latin typeface="+mn-lt"/>
                        <a:ea typeface="+mn-ea"/>
                        <a:cs typeface="+mn-cs"/>
                      </a:endParaRPr>
                    </a:p>
                  </a:txBody>
                  <a:tcPr marL="9525" marR="9525" marT="9525" marB="0" anchor="ctr"/>
                </a:tc>
                <a:tc>
                  <a:txBody>
                    <a:bodyPr/>
                    <a:lstStyle/>
                    <a:p>
                      <a:pPr algn="l"/>
                      <a:r>
                        <a:rPr lang="en-US" altLang="zh-CN" sz="1400" dirty="0" err="1" smtClean="0">
                          <a:solidFill>
                            <a:srgbClr val="00B050"/>
                          </a:solidFill>
                        </a:rPr>
                        <a:t>Jianhan</a:t>
                      </a:r>
                      <a:r>
                        <a:rPr lang="en-US" altLang="zh-CN" sz="1400" baseline="0" dirty="0" smtClean="0">
                          <a:solidFill>
                            <a:srgbClr val="00B050"/>
                          </a:solidFill>
                        </a:rPr>
                        <a:t> Liu (MTK)</a:t>
                      </a:r>
                      <a:endParaRPr lang="zh-CN" altLang="en-US" sz="1400" dirty="0">
                        <a:solidFill>
                          <a:srgbClr val="00B050"/>
                        </a:solidFill>
                      </a:endParaRPr>
                    </a:p>
                  </a:txBody>
                  <a:tcPr marL="9525" marR="9525" marT="9525" marB="0" anchor="ctr"/>
                </a:tc>
              </a:tr>
              <a:tr h="183688">
                <a:tc>
                  <a:txBody>
                    <a:bodyPr/>
                    <a:lstStyle/>
                    <a:p>
                      <a:pPr marL="0" algn="l" defTabSz="914400" rtl="0" eaLnBrk="1" fontAlgn="b" latinLnBrk="0" hangingPunct="1"/>
                      <a:r>
                        <a:rPr lang="en-US" sz="1400" u="none" strike="noStrike" kern="1200" dirty="0" smtClean="0">
                          <a:solidFill>
                            <a:srgbClr val="00B050"/>
                          </a:solidFill>
                          <a:effectLst/>
                        </a:rPr>
                        <a:t>11-18/1764</a:t>
                      </a:r>
                      <a:endParaRPr lang="en-US" sz="1400" b="0" i="0" u="none" strike="noStrike" kern="1200" dirty="0">
                        <a:solidFill>
                          <a:srgbClr val="00B050"/>
                        </a:solidFill>
                        <a:effectLst/>
                        <a:latin typeface="+mn-lt"/>
                        <a:ea typeface="+mn-ea"/>
                        <a:cs typeface="+mn-cs"/>
                      </a:endParaRPr>
                    </a:p>
                  </a:txBody>
                  <a:tcPr marL="7617" marR="7617" marT="7617" marB="0" anchor="ct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altLang="zh-CN" sz="1400" b="0" i="0" kern="1200" dirty="0" smtClean="0">
                          <a:solidFill>
                            <a:srgbClr val="00B050"/>
                          </a:solidFill>
                          <a:effectLst/>
                          <a:latin typeface="+mn-lt"/>
                          <a:ea typeface="+mn-ea"/>
                          <a:cs typeface="+mn-cs"/>
                        </a:rPr>
                        <a:t>HE-SIG-CR-Part6</a:t>
                      </a:r>
                      <a:endParaRPr lang="en-US" sz="1400" b="0" i="0" u="none" strike="noStrike" kern="1200" dirty="0">
                        <a:solidFill>
                          <a:srgbClr val="00B050"/>
                        </a:solidFill>
                        <a:effectLst/>
                        <a:latin typeface="+mn-lt"/>
                        <a:ea typeface="+mn-ea"/>
                        <a:cs typeface="+mn-cs"/>
                      </a:endParaRPr>
                    </a:p>
                  </a:txBody>
                  <a:tcPr marL="7617" marR="7617" marT="7617" marB="0" anchor="ctr"/>
                </a:tc>
                <a:tc>
                  <a:txBody>
                    <a:bodyPr/>
                    <a:lstStyle/>
                    <a:p>
                      <a:pPr algn="l"/>
                      <a:r>
                        <a:rPr lang="en-US" altLang="zh-CN" sz="1400" dirty="0" smtClean="0">
                          <a:solidFill>
                            <a:srgbClr val="00B050"/>
                          </a:solidFill>
                        </a:rPr>
                        <a:t>Ross</a:t>
                      </a:r>
                      <a:r>
                        <a:rPr lang="en-US" altLang="zh-CN" sz="1400" baseline="0" dirty="0" smtClean="0">
                          <a:solidFill>
                            <a:srgbClr val="00B050"/>
                          </a:solidFill>
                        </a:rPr>
                        <a:t> Jian Yu (Huawei)</a:t>
                      </a:r>
                      <a:endParaRPr lang="zh-CN" altLang="en-US" sz="1400" dirty="0">
                        <a:solidFill>
                          <a:srgbClr val="00B050"/>
                        </a:solidFill>
                      </a:endParaRPr>
                    </a:p>
                  </a:txBody>
                  <a:tcPr marL="7617" marR="7617" marT="7617" marB="0" anchor="ctr"/>
                </a:tc>
              </a:tr>
              <a:tr h="185274">
                <a:tc>
                  <a:txBody>
                    <a:bodyPr/>
                    <a:lstStyle/>
                    <a:p>
                      <a:pPr algn="l" fontAlgn="b"/>
                      <a:r>
                        <a:rPr lang="en-US" sz="1400" u="none" strike="noStrike" kern="1200" dirty="0" smtClean="0">
                          <a:solidFill>
                            <a:srgbClr val="FFC000"/>
                          </a:solidFill>
                          <a:effectLst/>
                          <a:latin typeface="+mn-lt"/>
                          <a:ea typeface="+mn-ea"/>
                          <a:cs typeface="+mn-cs"/>
                        </a:rPr>
                        <a:t>11-18/1841</a:t>
                      </a:r>
                      <a:endParaRPr lang="en-US" sz="1400" u="none" strike="noStrike" kern="1200" dirty="0">
                        <a:solidFill>
                          <a:srgbClr val="FFC000"/>
                        </a:solidFill>
                        <a:effectLst/>
                        <a:latin typeface="+mn-lt"/>
                        <a:ea typeface="+mn-ea"/>
                        <a:cs typeface="+mn-cs"/>
                      </a:endParaRPr>
                    </a:p>
                  </a:txBody>
                  <a:tcPr marL="9525" marR="9525" marT="9525" marB="0" anchor="ctr"/>
                </a:tc>
                <a:tc>
                  <a:txBody>
                    <a:bodyPr/>
                    <a:lstStyle/>
                    <a:p>
                      <a:pPr algn="l"/>
                      <a:r>
                        <a:rPr lang="en-US" altLang="zh-CN" sz="1400" b="0" i="0" kern="1200" dirty="0" smtClean="0">
                          <a:solidFill>
                            <a:srgbClr val="FFC000"/>
                          </a:solidFill>
                          <a:effectLst/>
                          <a:latin typeface="+mn-lt"/>
                          <a:ea typeface="+mn-ea"/>
                          <a:cs typeface="+mn-cs"/>
                        </a:rPr>
                        <a:t>Comment Resolution on PHY Introduction</a:t>
                      </a:r>
                      <a:endParaRPr lang="zh-CN" altLang="en-US" sz="1400" b="0" i="0" kern="1200" dirty="0">
                        <a:solidFill>
                          <a:srgbClr val="FFC000"/>
                        </a:solidFill>
                        <a:effectLst/>
                        <a:latin typeface="+mn-lt"/>
                        <a:ea typeface="+mn-ea"/>
                        <a:cs typeface="+mn-cs"/>
                      </a:endParaRPr>
                    </a:p>
                  </a:txBody>
                  <a:tcPr marL="9525" marR="9525" marT="9525" marB="0" anchor="ctr"/>
                </a:tc>
                <a:tc>
                  <a:txBody>
                    <a:bodyPr/>
                    <a:lstStyle/>
                    <a:p>
                      <a:pPr algn="l"/>
                      <a:r>
                        <a:rPr lang="en-US" altLang="zh-CN" sz="1400" b="0" i="0" kern="1200" dirty="0" smtClean="0">
                          <a:solidFill>
                            <a:srgbClr val="FFC000"/>
                          </a:solidFill>
                          <a:effectLst/>
                          <a:latin typeface="+mn-lt"/>
                          <a:ea typeface="+mn-ea"/>
                          <a:cs typeface="+mn-cs"/>
                        </a:rPr>
                        <a:t>Bin</a:t>
                      </a:r>
                      <a:endParaRPr lang="zh-CN" altLang="en-US" sz="1400" b="0" i="0" kern="1200" dirty="0">
                        <a:solidFill>
                          <a:srgbClr val="FFC000"/>
                        </a:solidFill>
                        <a:effectLst/>
                        <a:latin typeface="+mn-lt"/>
                        <a:ea typeface="+mn-ea"/>
                        <a:cs typeface="+mn-cs"/>
                      </a:endParaRPr>
                    </a:p>
                  </a:txBody>
                  <a:tcPr marL="9525" marR="9525" marT="9525" marB="0" anchor="ctr"/>
                </a:tc>
              </a:tr>
              <a:tr h="185274">
                <a:tc>
                  <a:txBody>
                    <a:bodyPr/>
                    <a:lstStyle/>
                    <a:p>
                      <a:pPr algn="l" fontAlgn="b"/>
                      <a:r>
                        <a:rPr lang="en-US" altLang="zh-CN" sz="1400" u="none" strike="noStrike" kern="1200" dirty="0" smtClean="0">
                          <a:solidFill>
                            <a:srgbClr val="FFC000"/>
                          </a:solidFill>
                          <a:effectLst/>
                          <a:latin typeface="+mn-lt"/>
                          <a:ea typeface="+mn-ea"/>
                          <a:cs typeface="+mn-cs"/>
                        </a:rPr>
                        <a:t>11-18/1842</a:t>
                      </a:r>
                      <a:endParaRPr lang="en-US" altLang="zh-CN" sz="1400" u="none" strike="noStrike" kern="1200" dirty="0">
                        <a:solidFill>
                          <a:srgbClr val="FFC000"/>
                        </a:solidFill>
                        <a:effectLst/>
                        <a:latin typeface="+mn-lt"/>
                        <a:ea typeface="+mn-ea"/>
                        <a:cs typeface="+mn-cs"/>
                      </a:endParaRPr>
                    </a:p>
                  </a:txBody>
                  <a:tcPr marL="9525" marR="9525" marT="9525" marB="0" anchor="ctr"/>
                </a:tc>
                <a:tc>
                  <a:txBody>
                    <a:bodyPr/>
                    <a:lstStyle/>
                    <a:p>
                      <a:pPr algn="l" fontAlgn="b"/>
                      <a:r>
                        <a:rPr lang="en-US" altLang="zh-CN" sz="1400" b="0" i="0" kern="1200" dirty="0" smtClean="0">
                          <a:solidFill>
                            <a:srgbClr val="FFC000"/>
                          </a:solidFill>
                          <a:effectLst/>
                          <a:latin typeface="+mn-lt"/>
                          <a:ea typeface="+mn-ea"/>
                          <a:cs typeface="+mn-cs"/>
                        </a:rPr>
                        <a:t>Comment Resolution on PHY Miscellaneous</a:t>
                      </a:r>
                      <a:endParaRPr lang="en-US" sz="1400" u="none" strike="noStrike" kern="1200" dirty="0">
                        <a:solidFill>
                          <a:srgbClr val="FFC000"/>
                        </a:solidFill>
                        <a:effectLst/>
                        <a:latin typeface="+mn-lt"/>
                        <a:ea typeface="+mn-ea"/>
                        <a:cs typeface="+mn-cs"/>
                      </a:endParaRPr>
                    </a:p>
                  </a:txBody>
                  <a:tcPr marL="9525" marR="9525" marT="9525" marB="0" anchor="ctr"/>
                </a:tc>
                <a:tc>
                  <a:txBody>
                    <a:bodyPr/>
                    <a:lstStyle/>
                    <a:p>
                      <a:pPr algn="l" fontAlgn="b"/>
                      <a:r>
                        <a:rPr lang="en-US" sz="1400" u="none" strike="noStrike" kern="1200" dirty="0" smtClean="0">
                          <a:solidFill>
                            <a:srgbClr val="FFC000"/>
                          </a:solidFill>
                          <a:effectLst/>
                          <a:latin typeface="+mn-lt"/>
                          <a:ea typeface="+mn-ea"/>
                          <a:cs typeface="+mn-cs"/>
                        </a:rPr>
                        <a:t>Bin</a:t>
                      </a:r>
                      <a:endParaRPr lang="en-US" sz="1400" u="none" strike="noStrike" kern="1200" dirty="0">
                        <a:solidFill>
                          <a:srgbClr val="FFC000"/>
                        </a:solidFill>
                        <a:effectLst/>
                        <a:latin typeface="+mn-lt"/>
                        <a:ea typeface="+mn-ea"/>
                        <a:cs typeface="+mn-cs"/>
                      </a:endParaRPr>
                    </a:p>
                  </a:txBody>
                  <a:tcPr marL="9525" marR="9525" marT="9525" marB="0" anchor="ctr"/>
                </a:tc>
              </a:tr>
              <a:tr h="185274">
                <a:tc>
                  <a:txBody>
                    <a:bodyPr/>
                    <a:lstStyle/>
                    <a:p>
                      <a:pPr marL="0" algn="l" defTabSz="914400" rtl="0" eaLnBrk="1" fontAlgn="b" latinLnBrk="0" hangingPunct="1"/>
                      <a:r>
                        <a:rPr lang="en-US" altLang="zh-CN" sz="1400" u="none" strike="noStrike" kern="1200" dirty="0" smtClean="0">
                          <a:solidFill>
                            <a:srgbClr val="FFC000"/>
                          </a:solidFill>
                          <a:effectLst/>
                          <a:latin typeface="+mn-lt"/>
                          <a:ea typeface="+mn-ea"/>
                          <a:cs typeface="+mn-cs"/>
                        </a:rPr>
                        <a:t>11-18/1848</a:t>
                      </a:r>
                      <a:endParaRPr lang="en-US" altLang="zh-CN" sz="1400" u="none" strike="noStrike" kern="1200" dirty="0">
                        <a:solidFill>
                          <a:srgbClr val="FFC00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sz="1400" u="none" strike="noStrike" kern="1200" dirty="0" smtClean="0">
                          <a:solidFill>
                            <a:srgbClr val="FFC000"/>
                          </a:solidFill>
                          <a:effectLst/>
                          <a:latin typeface="+mn-lt"/>
                          <a:ea typeface="+mn-ea"/>
                          <a:cs typeface="+mn-cs"/>
                        </a:rPr>
                        <a:t>CID17100</a:t>
                      </a:r>
                      <a:endParaRPr lang="en-US" sz="1400" u="none" strike="noStrike" kern="1200" dirty="0">
                        <a:solidFill>
                          <a:srgbClr val="FFC00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sz="1400" u="none" strike="noStrike" kern="1200" dirty="0" err="1" smtClean="0">
                          <a:solidFill>
                            <a:srgbClr val="FFC000"/>
                          </a:solidFill>
                          <a:effectLst/>
                          <a:latin typeface="+mn-lt"/>
                          <a:ea typeface="+mn-ea"/>
                          <a:cs typeface="+mn-cs"/>
                        </a:rPr>
                        <a:t>Youhan</a:t>
                      </a:r>
                      <a:endParaRPr lang="en-US" sz="1400" u="none" strike="noStrike" kern="1200" dirty="0">
                        <a:solidFill>
                          <a:srgbClr val="FFC000"/>
                        </a:solidFill>
                        <a:effectLst/>
                        <a:latin typeface="+mn-lt"/>
                        <a:ea typeface="+mn-ea"/>
                        <a:cs typeface="+mn-cs"/>
                      </a:endParaRPr>
                    </a:p>
                  </a:txBody>
                  <a:tcPr marL="9525" marR="9525" marT="9525" marB="0" anchor="ctr"/>
                </a:tc>
              </a:tr>
              <a:tr h="185274">
                <a:tc>
                  <a:txBody>
                    <a:bodyPr/>
                    <a:lstStyle/>
                    <a:p>
                      <a:pPr marL="0" algn="l" defTabSz="914400" rtl="0" eaLnBrk="1" fontAlgn="b" latinLnBrk="0" hangingPunct="1"/>
                      <a:r>
                        <a:rPr lang="en-US" altLang="zh-CN" sz="1400" u="none" strike="noStrike" kern="1200" dirty="0" smtClean="0">
                          <a:solidFill>
                            <a:srgbClr val="FFC000"/>
                          </a:solidFill>
                          <a:effectLst/>
                          <a:latin typeface="+mn-lt"/>
                          <a:ea typeface="+mn-ea"/>
                          <a:cs typeface="+mn-cs"/>
                        </a:rPr>
                        <a:t>11-18/1849</a:t>
                      </a:r>
                      <a:endParaRPr lang="en-US" altLang="zh-CN" sz="1400" u="none" strike="noStrike" kern="1200" dirty="0">
                        <a:solidFill>
                          <a:srgbClr val="FFC00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fr-FR" altLang="zh-CN" sz="1400" b="0" i="0" kern="1200" dirty="0" smtClean="0">
                          <a:solidFill>
                            <a:srgbClr val="FFC000"/>
                          </a:solidFill>
                          <a:effectLst/>
                          <a:latin typeface="+mn-lt"/>
                          <a:ea typeface="+mn-ea"/>
                          <a:cs typeface="+mn-cs"/>
                        </a:rPr>
                        <a:t>D3.0 Comment Resolution Part 3</a:t>
                      </a:r>
                      <a:endParaRPr lang="en-US" sz="1400" u="none" strike="noStrike" kern="1200" dirty="0">
                        <a:solidFill>
                          <a:srgbClr val="FFC00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sz="1400" u="none" strike="noStrike" kern="1200" dirty="0" err="1" smtClean="0">
                          <a:solidFill>
                            <a:srgbClr val="FFC000"/>
                          </a:solidFill>
                          <a:effectLst/>
                          <a:latin typeface="+mn-lt"/>
                          <a:ea typeface="+mn-ea"/>
                          <a:cs typeface="+mn-cs"/>
                        </a:rPr>
                        <a:t>Youhan</a:t>
                      </a:r>
                      <a:endParaRPr lang="en-US" sz="1400" u="none" strike="noStrike" kern="1200" dirty="0">
                        <a:solidFill>
                          <a:srgbClr val="FFC000"/>
                        </a:solidFill>
                        <a:effectLst/>
                        <a:latin typeface="+mn-lt"/>
                        <a:ea typeface="+mn-ea"/>
                        <a:cs typeface="+mn-cs"/>
                      </a:endParaRPr>
                    </a:p>
                  </a:txBody>
                  <a:tcPr marL="9525" marR="9525" marT="9525" marB="0" anchor="ctr"/>
                </a:tc>
              </a:tr>
              <a:tr h="185274">
                <a:tc>
                  <a:txBody>
                    <a:bodyPr/>
                    <a:lstStyle/>
                    <a:p>
                      <a:pPr marL="0" algn="l" defTabSz="914400" rtl="0" eaLnBrk="1" fontAlgn="b" latinLnBrk="0" hangingPunct="1"/>
                      <a:r>
                        <a:rPr lang="en-US" altLang="zh-CN" sz="1400" u="none" strike="noStrike" kern="1200" dirty="0" smtClean="0">
                          <a:solidFill>
                            <a:srgbClr val="FFC000"/>
                          </a:solidFill>
                          <a:effectLst/>
                          <a:latin typeface="+mn-lt"/>
                          <a:ea typeface="+mn-ea"/>
                          <a:cs typeface="+mn-cs"/>
                        </a:rPr>
                        <a:t>11-18/1850</a:t>
                      </a:r>
                      <a:endParaRPr lang="en-US" altLang="zh-CN" sz="1400" u="none" strike="noStrike" kern="1200" dirty="0">
                        <a:solidFill>
                          <a:srgbClr val="FFC00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fr-FR" altLang="zh-CN" sz="1400" b="0" i="0" kern="1200" dirty="0" smtClean="0">
                          <a:solidFill>
                            <a:srgbClr val="FFC000"/>
                          </a:solidFill>
                          <a:effectLst/>
                          <a:latin typeface="+mn-lt"/>
                          <a:ea typeface="+mn-ea"/>
                          <a:cs typeface="+mn-cs"/>
                        </a:rPr>
                        <a:t>D3.0 Comment Resolution Part 4</a:t>
                      </a:r>
                      <a:endParaRPr lang="en-US" sz="1400" u="none" strike="noStrike" kern="1200" dirty="0">
                        <a:solidFill>
                          <a:srgbClr val="FFC00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sz="1400" u="none" strike="noStrike" kern="1200" dirty="0" err="1" smtClean="0">
                          <a:solidFill>
                            <a:srgbClr val="FFC000"/>
                          </a:solidFill>
                          <a:effectLst/>
                          <a:latin typeface="+mn-lt"/>
                          <a:ea typeface="+mn-ea"/>
                          <a:cs typeface="+mn-cs"/>
                        </a:rPr>
                        <a:t>Youhan</a:t>
                      </a:r>
                      <a:endParaRPr lang="en-US" sz="1400" u="none" strike="noStrike" kern="1200" dirty="0">
                        <a:solidFill>
                          <a:srgbClr val="FFC000"/>
                        </a:solidFill>
                        <a:effectLst/>
                        <a:latin typeface="+mn-lt"/>
                        <a:ea typeface="+mn-ea"/>
                        <a:cs typeface="+mn-cs"/>
                      </a:endParaRPr>
                    </a:p>
                  </a:txBody>
                  <a:tcPr marL="9525" marR="9525" marT="9525" marB="0" anchor="ctr"/>
                </a:tc>
              </a:tr>
              <a:tr h="185274">
                <a:tc>
                  <a:txBody>
                    <a:bodyPr/>
                    <a:lstStyle/>
                    <a:p>
                      <a:pPr marL="0" algn="l" defTabSz="914400" rtl="0" eaLnBrk="1" fontAlgn="b" latinLnBrk="0" hangingPunct="1"/>
                      <a:r>
                        <a:rPr lang="en-US" altLang="zh-CN" sz="1400" u="none" strike="noStrike" kern="1200" dirty="0" smtClean="0">
                          <a:solidFill>
                            <a:srgbClr val="FFC000"/>
                          </a:solidFill>
                          <a:effectLst/>
                          <a:latin typeface="+mn-lt"/>
                          <a:ea typeface="+mn-ea"/>
                          <a:cs typeface="+mn-cs"/>
                        </a:rPr>
                        <a:t>11-18/1734</a:t>
                      </a:r>
                      <a:endParaRPr lang="en-US" altLang="zh-CN" sz="1400" u="none" strike="noStrike" kern="1200" dirty="0">
                        <a:solidFill>
                          <a:srgbClr val="FFC00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altLang="zh-CN" sz="1400" b="0" i="0" kern="1200" dirty="0" smtClean="0">
                          <a:solidFill>
                            <a:srgbClr val="FFC000"/>
                          </a:solidFill>
                          <a:effectLst/>
                          <a:latin typeface="+mn-lt"/>
                          <a:ea typeface="+mn-ea"/>
                          <a:cs typeface="+mn-cs"/>
                        </a:rPr>
                        <a:t>PHY subcarriers and RU part 2</a:t>
                      </a:r>
                      <a:endParaRPr lang="en-US" sz="1400" u="none" strike="noStrike" kern="1200" dirty="0">
                        <a:solidFill>
                          <a:srgbClr val="FFC00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sz="1400" u="none" strike="noStrike" kern="1200" dirty="0" err="1" smtClean="0">
                          <a:solidFill>
                            <a:srgbClr val="FFC000"/>
                          </a:solidFill>
                          <a:effectLst/>
                          <a:latin typeface="+mn-lt"/>
                          <a:ea typeface="+mn-ea"/>
                          <a:cs typeface="+mn-cs"/>
                        </a:rPr>
                        <a:t>Yujin</a:t>
                      </a:r>
                      <a:endParaRPr lang="en-US" sz="1400" u="none" strike="noStrike" kern="1200" dirty="0">
                        <a:solidFill>
                          <a:srgbClr val="FFC000"/>
                        </a:solidFill>
                        <a:effectLst/>
                        <a:latin typeface="+mn-lt"/>
                        <a:ea typeface="+mn-ea"/>
                        <a:cs typeface="+mn-cs"/>
                      </a:endParaRPr>
                    </a:p>
                  </a:txBody>
                  <a:tcPr marL="9525" marR="9525" marT="9525" marB="0" anchor="ctr"/>
                </a:tc>
              </a:tr>
              <a:tr h="185274">
                <a:tc>
                  <a:txBody>
                    <a:bodyPr/>
                    <a:lstStyle/>
                    <a:p>
                      <a:pPr marL="0" algn="l" defTabSz="914400" rtl="0" eaLnBrk="1" fontAlgn="b" latinLnBrk="0" hangingPunct="1"/>
                      <a:r>
                        <a:rPr lang="en-US" altLang="zh-CN" sz="1400" u="none" strike="noStrike" kern="1200" dirty="0" smtClean="0">
                          <a:solidFill>
                            <a:srgbClr val="00B050"/>
                          </a:solidFill>
                          <a:effectLst/>
                          <a:latin typeface="+mn-lt"/>
                          <a:ea typeface="+mn-ea"/>
                          <a:cs typeface="+mn-cs"/>
                        </a:rPr>
                        <a:t>11-18/1735</a:t>
                      </a:r>
                      <a:endParaRPr lang="en-US" altLang="zh-CN" sz="1400" u="none" strike="noStrike" kern="1200" dirty="0">
                        <a:solidFill>
                          <a:srgbClr val="00B05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altLang="zh-CN" sz="1400" b="0" i="0" kern="1200" dirty="0" smtClean="0">
                          <a:solidFill>
                            <a:srgbClr val="00B050"/>
                          </a:solidFill>
                          <a:effectLst/>
                          <a:latin typeface="+mn-lt"/>
                          <a:ea typeface="+mn-ea"/>
                          <a:cs typeface="+mn-cs"/>
                        </a:rPr>
                        <a:t>CR on PHY Intro</a:t>
                      </a:r>
                      <a:endParaRPr lang="en-US" sz="1400" u="none" strike="noStrike" kern="1200" dirty="0">
                        <a:solidFill>
                          <a:srgbClr val="00B05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sz="1400" u="none" strike="noStrike" kern="1200" dirty="0" err="1" smtClean="0">
                          <a:solidFill>
                            <a:srgbClr val="00B050"/>
                          </a:solidFill>
                          <a:effectLst/>
                          <a:latin typeface="+mn-lt"/>
                          <a:ea typeface="+mn-ea"/>
                          <a:cs typeface="+mn-cs"/>
                        </a:rPr>
                        <a:t>Yujin</a:t>
                      </a:r>
                      <a:endParaRPr lang="en-US" sz="1400" u="none" strike="noStrike" kern="1200" dirty="0">
                        <a:solidFill>
                          <a:srgbClr val="00B050"/>
                        </a:solidFill>
                        <a:effectLst/>
                        <a:latin typeface="+mn-lt"/>
                        <a:ea typeface="+mn-ea"/>
                        <a:cs typeface="+mn-cs"/>
                      </a:endParaRPr>
                    </a:p>
                  </a:txBody>
                  <a:tcPr marL="9525" marR="9525" marT="9525" marB="0" anchor="ctr"/>
                </a:tc>
              </a:tr>
              <a:tr h="185274">
                <a:tc>
                  <a:txBody>
                    <a:bodyPr/>
                    <a:lstStyle/>
                    <a:p>
                      <a:pPr marL="0" algn="l" defTabSz="914400" rtl="0" eaLnBrk="1" fontAlgn="b" latinLnBrk="0" hangingPunct="1"/>
                      <a:r>
                        <a:rPr lang="en-US" altLang="zh-CN" sz="1400" u="none" strike="noStrike" kern="1200" dirty="0" smtClean="0">
                          <a:solidFill>
                            <a:srgbClr val="FFC000"/>
                          </a:solidFill>
                          <a:effectLst/>
                          <a:latin typeface="+mn-lt"/>
                          <a:ea typeface="+mn-ea"/>
                          <a:cs typeface="+mn-cs"/>
                        </a:rPr>
                        <a:t>11-18/1733</a:t>
                      </a:r>
                      <a:endParaRPr lang="en-US" altLang="zh-CN" sz="1400" u="none" strike="noStrike" kern="1200" dirty="0">
                        <a:solidFill>
                          <a:srgbClr val="FFC00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altLang="zh-CN" sz="1400" b="0" i="0" kern="1200" dirty="0" smtClean="0">
                          <a:solidFill>
                            <a:srgbClr val="FFC000"/>
                          </a:solidFill>
                          <a:effectLst/>
                          <a:latin typeface="+mn-lt"/>
                          <a:ea typeface="+mn-ea"/>
                          <a:cs typeface="+mn-cs"/>
                        </a:rPr>
                        <a:t>CID16364 on Packet Extension</a:t>
                      </a:r>
                      <a:endParaRPr lang="en-US" sz="1400" u="none" strike="noStrike" kern="1200" dirty="0">
                        <a:solidFill>
                          <a:srgbClr val="FFC00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sz="1400" u="none" strike="noStrike" kern="1200" dirty="0" err="1" smtClean="0">
                          <a:solidFill>
                            <a:srgbClr val="FFC000"/>
                          </a:solidFill>
                          <a:effectLst/>
                          <a:latin typeface="+mn-lt"/>
                          <a:ea typeface="+mn-ea"/>
                          <a:cs typeface="+mn-cs"/>
                        </a:rPr>
                        <a:t>Yujin</a:t>
                      </a:r>
                      <a:endParaRPr lang="en-US" sz="1400" u="none" strike="noStrike" kern="1200" dirty="0">
                        <a:solidFill>
                          <a:srgbClr val="FFC000"/>
                        </a:solidFill>
                        <a:effectLst/>
                        <a:latin typeface="+mn-lt"/>
                        <a:ea typeface="+mn-ea"/>
                        <a:cs typeface="+mn-cs"/>
                      </a:endParaRPr>
                    </a:p>
                  </a:txBody>
                  <a:tcPr marL="9525" marR="9525" marT="9525" marB="0" anchor="ctr"/>
                </a:tc>
              </a:tr>
              <a:tr h="183688">
                <a:tc>
                  <a:txBody>
                    <a:bodyPr/>
                    <a:lstStyle/>
                    <a:p>
                      <a:pPr marL="0" algn="l" defTabSz="914400" rtl="0" eaLnBrk="1" fontAlgn="b" latinLnBrk="0" hangingPunct="1"/>
                      <a:r>
                        <a:rPr lang="en-US" sz="1400" b="0" i="0" u="none" strike="noStrike" kern="1200" dirty="0" smtClean="0">
                          <a:solidFill>
                            <a:srgbClr val="FFC000"/>
                          </a:solidFill>
                          <a:effectLst/>
                          <a:latin typeface="+mn-lt"/>
                          <a:ea typeface="+mn-ea"/>
                          <a:cs typeface="+mn-cs"/>
                        </a:rPr>
                        <a:t>11-18/1790</a:t>
                      </a:r>
                      <a:endParaRPr lang="en-US" sz="1400" b="0" i="0" u="none" strike="noStrike" kern="1200" dirty="0">
                        <a:solidFill>
                          <a:srgbClr val="FFC000"/>
                        </a:solidFill>
                        <a:effectLst/>
                        <a:latin typeface="+mn-lt"/>
                        <a:ea typeface="+mn-ea"/>
                        <a:cs typeface="+mn-cs"/>
                      </a:endParaRPr>
                    </a:p>
                  </a:txBody>
                  <a:tcPr marL="7617" marR="7617" marT="7617" marB="0" anchor="ctr"/>
                </a:tc>
                <a:tc>
                  <a:txBody>
                    <a:bodyPr/>
                    <a:lstStyle/>
                    <a:p>
                      <a:pPr marL="0" algn="l" defTabSz="914400" rtl="0" eaLnBrk="1" fontAlgn="b" latinLnBrk="0" hangingPunct="1"/>
                      <a:r>
                        <a:rPr lang="en-US" altLang="zh-CN" sz="1400" b="0" i="0" kern="1200" dirty="0" smtClean="0">
                          <a:solidFill>
                            <a:srgbClr val="FFC000"/>
                          </a:solidFill>
                          <a:effectLst/>
                          <a:latin typeface="+mn-lt"/>
                          <a:ea typeface="+mn-ea"/>
                          <a:cs typeface="+mn-cs"/>
                        </a:rPr>
                        <a:t>CR on PHY Miscellaneous</a:t>
                      </a:r>
                      <a:endParaRPr lang="en-US" sz="1400" b="0" i="0" u="none" strike="noStrike" kern="1200" dirty="0">
                        <a:solidFill>
                          <a:srgbClr val="FFC000"/>
                        </a:solidFill>
                        <a:effectLst/>
                        <a:latin typeface="+mn-lt"/>
                        <a:ea typeface="+mn-ea"/>
                        <a:cs typeface="+mn-cs"/>
                      </a:endParaRPr>
                    </a:p>
                  </a:txBody>
                  <a:tcPr marL="7617" marR="7617" marT="7617" marB="0" anchor="ctr"/>
                </a:tc>
                <a:tc>
                  <a:txBody>
                    <a:bodyPr/>
                    <a:lstStyle/>
                    <a:p>
                      <a:pPr marL="0" algn="l" defTabSz="914400" rtl="0" eaLnBrk="1" fontAlgn="b" latinLnBrk="0" hangingPunct="1"/>
                      <a:r>
                        <a:rPr lang="en-US" sz="1400" b="0" i="0" u="none" strike="noStrike" kern="1200" dirty="0" err="1" smtClean="0">
                          <a:solidFill>
                            <a:srgbClr val="FFC000"/>
                          </a:solidFill>
                          <a:effectLst/>
                          <a:latin typeface="+mn-lt"/>
                          <a:ea typeface="+mn-ea"/>
                          <a:cs typeface="+mn-cs"/>
                        </a:rPr>
                        <a:t>Yujin</a:t>
                      </a:r>
                      <a:endParaRPr lang="en-US" sz="1400" b="0" i="0" u="none" strike="noStrike" kern="1200" dirty="0">
                        <a:solidFill>
                          <a:srgbClr val="FFC000"/>
                        </a:solidFill>
                        <a:effectLst/>
                        <a:latin typeface="+mn-lt"/>
                        <a:ea typeface="+mn-ea"/>
                        <a:cs typeface="+mn-cs"/>
                      </a:endParaRPr>
                    </a:p>
                  </a:txBody>
                  <a:tcPr marL="7617" marR="7617" marT="7617" marB="0" anchor="ctr"/>
                </a:tc>
              </a:tr>
              <a:tr h="183688">
                <a:tc>
                  <a:txBody>
                    <a:bodyPr/>
                    <a:lstStyle/>
                    <a:p>
                      <a:pPr marL="0" algn="l" defTabSz="914400" rtl="0" eaLnBrk="1" fontAlgn="b" latinLnBrk="0" hangingPunct="1"/>
                      <a:endParaRPr lang="en-US" sz="1400" b="0" i="0" u="none" strike="noStrike" kern="1200" dirty="0">
                        <a:solidFill>
                          <a:srgbClr val="000000"/>
                        </a:solidFill>
                        <a:effectLst/>
                        <a:latin typeface="+mn-lt"/>
                        <a:ea typeface="+mn-ea"/>
                        <a:cs typeface="+mn-cs"/>
                      </a:endParaRPr>
                    </a:p>
                  </a:txBody>
                  <a:tcPr marL="7617" marR="7617" marT="7617" marB="0" anchor="ctr"/>
                </a:tc>
                <a:tc>
                  <a:txBody>
                    <a:bodyPr/>
                    <a:lstStyle/>
                    <a:p>
                      <a:pPr marL="0" algn="l" defTabSz="914400" rtl="0" eaLnBrk="1" fontAlgn="b" latinLnBrk="0" hangingPunct="1"/>
                      <a:r>
                        <a:rPr lang="en-US" sz="1400" b="0" i="0" u="none" strike="noStrike" kern="1200" dirty="0" smtClean="0">
                          <a:solidFill>
                            <a:srgbClr val="000000"/>
                          </a:solidFill>
                          <a:effectLst/>
                          <a:latin typeface="+mn-lt"/>
                          <a:ea typeface="+mn-ea"/>
                          <a:cs typeface="+mn-cs"/>
                        </a:rPr>
                        <a:t>Trigger</a:t>
                      </a:r>
                      <a:r>
                        <a:rPr lang="en-US" sz="1400" b="0" i="0" u="none" strike="noStrike" kern="1200" baseline="0" dirty="0" smtClean="0">
                          <a:solidFill>
                            <a:srgbClr val="000000"/>
                          </a:solidFill>
                          <a:effectLst/>
                          <a:latin typeface="+mn-lt"/>
                          <a:ea typeface="+mn-ea"/>
                          <a:cs typeface="+mn-cs"/>
                        </a:rPr>
                        <a:t> frame padding</a:t>
                      </a:r>
                      <a:endParaRPr lang="en-US" sz="1400" b="0" i="0" u="none" strike="noStrike" kern="1200" dirty="0">
                        <a:solidFill>
                          <a:srgbClr val="000000"/>
                        </a:solidFill>
                        <a:effectLst/>
                        <a:latin typeface="+mn-lt"/>
                        <a:ea typeface="+mn-ea"/>
                        <a:cs typeface="+mn-cs"/>
                      </a:endParaRPr>
                    </a:p>
                  </a:txBody>
                  <a:tcPr marL="7617" marR="7617" marT="7617" marB="0" anchor="ctr"/>
                </a:tc>
                <a:tc>
                  <a:txBody>
                    <a:bodyPr/>
                    <a:lstStyle/>
                    <a:p>
                      <a:pPr marL="0" algn="l" defTabSz="914400" rtl="0" eaLnBrk="1" fontAlgn="b" latinLnBrk="0" hangingPunct="1"/>
                      <a:r>
                        <a:rPr lang="en-US" sz="1400" b="0" i="0" u="none" strike="noStrike" kern="1200" dirty="0" err="1" smtClean="0">
                          <a:solidFill>
                            <a:srgbClr val="000000"/>
                          </a:solidFill>
                          <a:effectLst/>
                          <a:latin typeface="+mn-lt"/>
                          <a:ea typeface="+mn-ea"/>
                          <a:cs typeface="+mn-cs"/>
                        </a:rPr>
                        <a:t>Hongyuan</a:t>
                      </a:r>
                      <a:endParaRPr lang="en-US" sz="1400" b="0" i="0" u="none" strike="noStrike" kern="1200" dirty="0">
                        <a:solidFill>
                          <a:srgbClr val="000000"/>
                        </a:solidFill>
                        <a:effectLst/>
                        <a:latin typeface="+mn-lt"/>
                        <a:ea typeface="+mn-ea"/>
                        <a:cs typeface="+mn-cs"/>
                      </a:endParaRPr>
                    </a:p>
                  </a:txBody>
                  <a:tcPr marL="7617" marR="7617" marT="7617" marB="0" anchor="ctr"/>
                </a:tc>
              </a:tr>
            </a:tbl>
          </a:graphicData>
        </a:graphic>
      </p:graphicFrame>
      <p:sp>
        <p:nvSpPr>
          <p:cNvPr id="9"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
        <p:nvSpPr>
          <p:cNvPr id="3" name="文本框 2"/>
          <p:cNvSpPr txBox="1"/>
          <p:nvPr/>
        </p:nvSpPr>
        <p:spPr>
          <a:xfrm>
            <a:off x="6819900" y="4800600"/>
            <a:ext cx="1447800" cy="276999"/>
          </a:xfrm>
          <a:prstGeom prst="rect">
            <a:avLst/>
          </a:prstGeom>
          <a:noFill/>
        </p:spPr>
        <p:txBody>
          <a:bodyPr wrap="square" rtlCol="0">
            <a:spAutoFit/>
          </a:bodyPr>
          <a:lstStyle/>
          <a:p>
            <a:r>
              <a:rPr lang="en-US" altLang="zh-CN" b="1" dirty="0" smtClean="0">
                <a:solidFill>
                  <a:srgbClr val="FF0000"/>
                </a:solidFill>
              </a:rPr>
              <a:t>Defer to next week</a:t>
            </a:r>
            <a:endParaRPr lang="zh-CN" altLang="en-US" b="1" dirty="0">
              <a:solidFill>
                <a:srgbClr val="FF0000"/>
              </a:solidFill>
            </a:endParaRPr>
          </a:p>
        </p:txBody>
      </p:sp>
      <p:sp>
        <p:nvSpPr>
          <p:cNvPr id="10" name="文本框 9"/>
          <p:cNvSpPr txBox="1"/>
          <p:nvPr/>
        </p:nvSpPr>
        <p:spPr>
          <a:xfrm>
            <a:off x="6819900" y="5520898"/>
            <a:ext cx="1447800" cy="276999"/>
          </a:xfrm>
          <a:prstGeom prst="rect">
            <a:avLst/>
          </a:prstGeom>
          <a:noFill/>
        </p:spPr>
        <p:txBody>
          <a:bodyPr wrap="square" rtlCol="0">
            <a:spAutoFit/>
          </a:bodyPr>
          <a:lstStyle/>
          <a:p>
            <a:r>
              <a:rPr lang="en-US" altLang="zh-CN" b="1" dirty="0" smtClean="0">
                <a:solidFill>
                  <a:srgbClr val="FF0000"/>
                </a:solidFill>
              </a:rPr>
              <a:t>Defer to next week</a:t>
            </a:r>
            <a:endParaRPr lang="zh-CN" altLang="en-US" b="1" dirty="0">
              <a:solidFill>
                <a:srgbClr val="FF0000"/>
              </a:solidFill>
            </a:endParaRPr>
          </a:p>
        </p:txBody>
      </p:sp>
      <p:sp>
        <p:nvSpPr>
          <p:cNvPr id="11" name="文本框 10"/>
          <p:cNvSpPr txBox="1"/>
          <p:nvPr/>
        </p:nvSpPr>
        <p:spPr>
          <a:xfrm>
            <a:off x="6819900" y="5243899"/>
            <a:ext cx="1447800" cy="276999"/>
          </a:xfrm>
          <a:prstGeom prst="rect">
            <a:avLst/>
          </a:prstGeom>
          <a:noFill/>
        </p:spPr>
        <p:txBody>
          <a:bodyPr wrap="square" rtlCol="0">
            <a:spAutoFit/>
          </a:bodyPr>
          <a:lstStyle/>
          <a:p>
            <a:r>
              <a:rPr lang="en-US" altLang="zh-CN" b="1" dirty="0" smtClean="0">
                <a:solidFill>
                  <a:srgbClr val="FF0000"/>
                </a:solidFill>
              </a:rPr>
              <a:t>Defer to next week</a:t>
            </a:r>
            <a:endParaRPr lang="zh-CN" altLang="en-US" b="1" dirty="0">
              <a:solidFill>
                <a:srgbClr val="FF0000"/>
              </a:solidFill>
            </a:endParaRPr>
          </a:p>
        </p:txBody>
      </p:sp>
    </p:spTree>
    <p:extLst>
      <p:ext uri="{BB962C8B-B14F-4D97-AF65-F5344CB8AC3E}">
        <p14:creationId xmlns:p14="http://schemas.microsoft.com/office/powerpoint/2010/main" val="255098951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18</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1 (</a:t>
            </a:r>
            <a:r>
              <a:rPr lang="en-US" altLang="zh-CN" dirty="0" err="1" smtClean="0"/>
              <a:t>cr</a:t>
            </a:r>
            <a:r>
              <a:rPr lang="en-US" altLang="zh-CN" dirty="0" smtClean="0"/>
              <a:t>, 11-18/1832r0)</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CIDs and corresponding modification to 11ax spec draft D3.2 as in 11-18/1832r0?</a:t>
            </a:r>
          </a:p>
          <a:p>
            <a:pPr lvl="1"/>
            <a:r>
              <a:rPr lang="en-US" altLang="zh-CN" dirty="0" smtClean="0"/>
              <a:t>CID 16700, 16982</a:t>
            </a:r>
            <a:endParaRPr lang="en-GB" altLang="zh-CN" strike="sngStrike" dirty="0">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a:p>
            <a:pPr lvl="1"/>
            <a:endParaRPr lang="en-US" altLang="zh-CN" dirty="0" smtClean="0"/>
          </a:p>
          <a:p>
            <a:pPr lvl="1"/>
            <a:endParaRPr lang="en-US"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104319209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19</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2 (</a:t>
            </a:r>
            <a:r>
              <a:rPr lang="en-US" altLang="zh-CN" dirty="0" err="1" smtClean="0"/>
              <a:t>cr</a:t>
            </a:r>
            <a:r>
              <a:rPr lang="en-US" altLang="zh-CN" dirty="0" smtClean="0"/>
              <a:t>, 11-18/1764r0)</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CIDs and corresponding modification to 11ax spec draft D3.2 as in 11-18/1764r0?</a:t>
            </a:r>
          </a:p>
          <a:p>
            <a:pPr lvl="1"/>
            <a:r>
              <a:rPr lang="en-US" altLang="zh-CN" dirty="0" smtClean="0"/>
              <a:t>CID </a:t>
            </a:r>
            <a:r>
              <a:rPr lang="en-GB" altLang="zh-CN" dirty="0"/>
              <a:t>16179, </a:t>
            </a:r>
            <a:r>
              <a:rPr lang="en-GB" altLang="zh-CN" dirty="0" smtClean="0"/>
              <a:t>15979</a:t>
            </a:r>
          </a:p>
          <a:p>
            <a:pPr lvl="1"/>
            <a:endParaRPr lang="en-US" altLang="zh-CN" dirty="0" smtClean="0"/>
          </a:p>
          <a:p>
            <a:pPr lvl="1"/>
            <a:endParaRPr lang="en-US"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25517611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itle 1"/>
          <p:cNvSpPr>
            <a:spLocks noGrp="1"/>
          </p:cNvSpPr>
          <p:nvPr>
            <p:ph type="title"/>
          </p:nvPr>
        </p:nvSpPr>
        <p:spPr>
          <a:xfrm>
            <a:off x="685800" y="1066800"/>
            <a:ext cx="7772400" cy="26670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Meeting</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PHY Ad Hoc</a:t>
            </a:r>
            <a:br>
              <a:rPr lang="en-US" altLang="en-US" dirty="0" smtClean="0">
                <a:solidFill>
                  <a:srgbClr val="0000FF"/>
                </a:solidFill>
                <a:latin typeface="Arial Black" pitchFamily="34" charset="0"/>
              </a:rPr>
            </a:br>
            <a:r>
              <a:rPr lang="en-US" altLang="en-US" sz="2000" dirty="0" smtClean="0">
                <a:solidFill>
                  <a:srgbClr val="0000FF"/>
                </a:solidFill>
                <a:latin typeface="Arial Black" pitchFamily="34" charset="0"/>
              </a:rPr>
              <a:t>Hotel Amber Plaza, Shenzhen, China</a:t>
            </a:r>
            <a:br>
              <a:rPr lang="en-US" altLang="en-US" sz="2000" dirty="0" smtClean="0">
                <a:solidFill>
                  <a:srgbClr val="0000FF"/>
                </a:solidFill>
                <a:latin typeface="Arial Black" pitchFamily="34" charset="0"/>
              </a:rPr>
            </a:br>
            <a:r>
              <a:rPr lang="en-US" altLang="en-US" sz="2000" dirty="0" smtClean="0">
                <a:solidFill>
                  <a:srgbClr val="0000FF"/>
                </a:solidFill>
                <a:latin typeface="Arial Black" pitchFamily="34" charset="0"/>
              </a:rPr>
              <a:t>Meeting Room: Granada</a:t>
            </a:r>
            <a:br>
              <a:rPr lang="en-US" altLang="en-US" sz="2000" dirty="0" smtClean="0">
                <a:solidFill>
                  <a:srgbClr val="0000FF"/>
                </a:solidFill>
                <a:latin typeface="Arial Black" pitchFamily="34" charset="0"/>
              </a:rPr>
            </a:br>
            <a:r>
              <a:rPr lang="en-US" altLang="en-US" sz="2000" dirty="0" smtClean="0">
                <a:solidFill>
                  <a:srgbClr val="0000FF"/>
                </a:solidFill>
                <a:latin typeface="Arial Black" pitchFamily="34" charset="0"/>
              </a:rPr>
              <a:t>Nov 8-9, 2018</a:t>
            </a:r>
            <a:endParaRPr lang="en-CA" altLang="en-US" sz="2000" dirty="0" smtClean="0"/>
          </a:p>
        </p:txBody>
      </p:sp>
      <p:sp>
        <p:nvSpPr>
          <p:cNvPr id="8" name="Content Placeholder 2"/>
          <p:cNvSpPr>
            <a:spLocks noGrp="1"/>
          </p:cNvSpPr>
          <p:nvPr>
            <p:ph idx="1"/>
          </p:nvPr>
        </p:nvSpPr>
        <p:spPr>
          <a:xfrm>
            <a:off x="533400" y="3581400"/>
            <a:ext cx="8305800" cy="1981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None/>
            </a:pPr>
            <a:r>
              <a:rPr lang="en-US" altLang="en-US" sz="2000" dirty="0" smtClean="0">
                <a:latin typeface="Arial" pitchFamily="34" charset="0"/>
              </a:rPr>
              <a:t>Bo Sun (ZTE)</a:t>
            </a:r>
          </a:p>
          <a:p>
            <a:pPr algn="ctr">
              <a:lnSpc>
                <a:spcPct val="90000"/>
              </a:lnSpc>
              <a:buFontTx/>
              <a:buNone/>
            </a:pPr>
            <a:r>
              <a:rPr lang="en-US" altLang="en-US" sz="2000" dirty="0" err="1" smtClean="0">
                <a:latin typeface="Arial" pitchFamily="34" charset="0"/>
              </a:rPr>
              <a:t>Jianhan</a:t>
            </a:r>
            <a:r>
              <a:rPr lang="en-US" altLang="en-US" sz="2000" dirty="0" smtClean="0">
                <a:latin typeface="Arial" pitchFamily="34" charset="0"/>
              </a:rPr>
              <a:t> Liu (Mediatek)</a:t>
            </a:r>
          </a:p>
          <a:p>
            <a:pPr algn="ctr">
              <a:lnSpc>
                <a:spcPct val="90000"/>
              </a:lnSpc>
              <a:buFontTx/>
              <a:buNone/>
            </a:pPr>
            <a:r>
              <a:rPr lang="en-US" altLang="en-US" sz="2000" dirty="0" err="1" smtClean="0">
                <a:latin typeface="Arial" pitchFamily="34" charset="0"/>
              </a:rPr>
              <a:t>Hongyuan</a:t>
            </a:r>
            <a:r>
              <a:rPr lang="en-US" altLang="en-US" sz="2000" dirty="0" smtClean="0">
                <a:latin typeface="Arial" pitchFamily="34" charset="0"/>
              </a:rPr>
              <a:t> Zhang (Marvell)</a:t>
            </a:r>
          </a:p>
        </p:txBody>
      </p:sp>
      <p:sp>
        <p:nvSpPr>
          <p:cNvPr id="9" name="日期占位符 3"/>
          <p:cNvSpPr>
            <a:spLocks noGrp="1"/>
          </p:cNvSpPr>
          <p:nvPr>
            <p:ph type="dt" sz="half" idx="10"/>
          </p:nvPr>
        </p:nvSpPr>
        <p:spPr>
          <a:xfrm>
            <a:off x="696913" y="332601"/>
            <a:ext cx="916918" cy="276999"/>
          </a:xfrm>
        </p:spPr>
        <p:txBody>
          <a:bodyPr/>
          <a:lstStyle/>
          <a:p>
            <a:pPr>
              <a:defRPr/>
            </a:pPr>
            <a:r>
              <a:rPr lang="en-US" dirty="0" smtClean="0"/>
              <a:t>Nov 2018</a:t>
            </a:r>
            <a:endParaRPr lang="en-US" dirty="0"/>
          </a:p>
        </p:txBody>
      </p:sp>
    </p:spTree>
    <p:extLst>
      <p:ext uri="{BB962C8B-B14F-4D97-AF65-F5344CB8AC3E}">
        <p14:creationId xmlns:p14="http://schemas.microsoft.com/office/powerpoint/2010/main" val="235185758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20</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a:t>
            </a:r>
            <a:r>
              <a:rPr lang="en-US" altLang="zh-CN" dirty="0"/>
              <a:t>3</a:t>
            </a:r>
            <a:r>
              <a:rPr lang="en-US" altLang="zh-CN" dirty="0" smtClean="0"/>
              <a:t> (</a:t>
            </a:r>
            <a:r>
              <a:rPr lang="en-US" altLang="zh-CN" dirty="0" err="1" smtClean="0"/>
              <a:t>cr</a:t>
            </a:r>
            <a:r>
              <a:rPr lang="en-US" altLang="zh-CN" dirty="0" smtClean="0"/>
              <a:t>, 11-18/1735r0)</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CIDs and corresponding modification to 11ax spec draft D3.2 as in 11-18/1735r0?</a:t>
            </a:r>
          </a:p>
          <a:p>
            <a:pPr lvl="1"/>
            <a:r>
              <a:rPr lang="en-US" altLang="zh-CN" dirty="0" smtClean="0"/>
              <a:t>CID 16773, 16572, 15917, 16553, 16554, 16550, 16552, 16724, 16520, 16555, 16705</a:t>
            </a:r>
          </a:p>
          <a:p>
            <a:pPr lvl="1"/>
            <a:endParaRPr lang="en-US"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128104376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21</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4 (</a:t>
            </a:r>
            <a:r>
              <a:rPr lang="en-US" altLang="zh-CN" dirty="0" err="1" smtClean="0"/>
              <a:t>cr</a:t>
            </a:r>
            <a:r>
              <a:rPr lang="en-US" altLang="zh-CN" dirty="0" smtClean="0"/>
              <a:t>, 11-18/1759r1)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a:t>Do you agree the proposed comment resolution to the following CIDs </a:t>
            </a:r>
            <a:r>
              <a:rPr lang="en-US" altLang="zh-CN" dirty="0" smtClean="0"/>
              <a:t>without those marked in red and </a:t>
            </a:r>
            <a:r>
              <a:rPr lang="en-US" altLang="zh-CN" dirty="0"/>
              <a:t>corresponding modification to 11ax spec draft D3.2 as </a:t>
            </a:r>
            <a:r>
              <a:rPr lang="en-US" altLang="zh-CN" dirty="0" smtClean="0"/>
              <a:t>in 11-18/1759r1?</a:t>
            </a:r>
          </a:p>
          <a:p>
            <a:pPr lvl="1"/>
            <a:r>
              <a:rPr lang="en-US" altLang="zh-CN" dirty="0" smtClean="0"/>
              <a:t>CID </a:t>
            </a:r>
            <a:r>
              <a:rPr lang="en-GB" altLang="zh-CN" dirty="0"/>
              <a:t>16779, 16989, 16229, 16348, </a:t>
            </a:r>
            <a:r>
              <a:rPr lang="en-GB" altLang="zh-CN" strike="sngStrike" dirty="0">
                <a:solidFill>
                  <a:srgbClr val="FF0000"/>
                </a:solidFill>
              </a:rPr>
              <a:t>17128,</a:t>
            </a:r>
            <a:r>
              <a:rPr lang="en-GB" altLang="zh-CN" dirty="0"/>
              <a:t> 1</a:t>
            </a:r>
            <a:r>
              <a:rPr lang="en-US" altLang="zh-CN" dirty="0"/>
              <a:t>6990, 16830, 15967, </a:t>
            </a:r>
            <a:r>
              <a:rPr lang="en-US" altLang="zh-CN" strike="sngStrike" dirty="0">
                <a:solidFill>
                  <a:srgbClr val="FF0000"/>
                </a:solidFill>
              </a:rPr>
              <a:t>15801,</a:t>
            </a:r>
            <a:r>
              <a:rPr lang="en-US" altLang="zh-CN" dirty="0">
                <a:solidFill>
                  <a:srgbClr val="FF0000"/>
                </a:solidFill>
              </a:rPr>
              <a:t> </a:t>
            </a:r>
            <a:r>
              <a:rPr lang="en-US" altLang="zh-CN" strike="sngStrike" dirty="0">
                <a:solidFill>
                  <a:srgbClr val="FF0000"/>
                </a:solidFill>
              </a:rPr>
              <a:t>16600,</a:t>
            </a:r>
            <a:r>
              <a:rPr lang="en-US" altLang="zh-CN" dirty="0">
                <a:solidFill>
                  <a:srgbClr val="FF0000"/>
                </a:solidFill>
              </a:rPr>
              <a:t> </a:t>
            </a:r>
            <a:r>
              <a:rPr lang="en-US" altLang="zh-CN" dirty="0"/>
              <a:t>16349, 16262, 16829, 16134, 16051, 16635, </a:t>
            </a:r>
            <a:r>
              <a:rPr lang="en-US" altLang="zh-CN" dirty="0" smtClean="0"/>
              <a:t>16855, </a:t>
            </a:r>
            <a:r>
              <a:rPr lang="en-US" altLang="zh-CN" dirty="0"/>
              <a:t>15951, 16065, 16306, 16778, </a:t>
            </a:r>
            <a:r>
              <a:rPr lang="en-US" altLang="zh-CN" dirty="0" smtClean="0"/>
              <a:t>16834, </a:t>
            </a:r>
            <a:r>
              <a:rPr lang="en-US" altLang="zh-CN" dirty="0"/>
              <a:t>16828, 16736, 16831, 15969, </a:t>
            </a:r>
            <a:r>
              <a:rPr lang="en-US" altLang="zh-CN" strike="sngStrike" dirty="0">
                <a:solidFill>
                  <a:srgbClr val="FF0000"/>
                </a:solidFill>
              </a:rPr>
              <a:t>16004,</a:t>
            </a:r>
            <a:r>
              <a:rPr lang="en-US" altLang="zh-CN" strike="sngStrike" dirty="0"/>
              <a:t> </a:t>
            </a:r>
            <a:r>
              <a:rPr lang="en-US" altLang="zh-CN" dirty="0"/>
              <a:t>16780, 16781, 16782, 16784</a:t>
            </a:r>
          </a:p>
          <a:p>
            <a:pPr lvl="1"/>
            <a:endParaRPr lang="en-US" altLang="zh-CN" dirty="0" smtClean="0"/>
          </a:p>
          <a:p>
            <a:pPr lvl="1"/>
            <a:endParaRPr lang="en-GB" altLang="zh-CN" dirty="0" smtClean="0"/>
          </a:p>
          <a:p>
            <a:pPr>
              <a:buNone/>
            </a:pPr>
            <a:r>
              <a:rPr lang="en-US" altLang="zh-CN" dirty="0">
                <a:solidFill>
                  <a:srgbClr val="00B050"/>
                </a:solidFill>
              </a:rPr>
              <a:t>SP : Passed without objection </a:t>
            </a:r>
            <a:endParaRPr lang="zh-CN" altLang="en-US" dirty="0"/>
          </a:p>
        </p:txBody>
      </p:sp>
      <p:sp>
        <p:nvSpPr>
          <p:cNvPr id="9"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210764448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22</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x (</a:t>
            </a:r>
            <a:r>
              <a:rPr lang="en-US" altLang="zh-CN" dirty="0" err="1" smtClean="0"/>
              <a:t>cr</a:t>
            </a:r>
            <a:r>
              <a:rPr lang="en-US" altLang="zh-CN" dirty="0" smtClean="0"/>
              <a:t>, 11-18/1790r0)</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CIDs and corresponding modification to 11ax spec draft D3.2 as in 11-18/1790r0?</a:t>
            </a:r>
          </a:p>
          <a:p>
            <a:pPr lvl="1"/>
            <a:r>
              <a:rPr lang="en-US" altLang="zh-CN" dirty="0" smtClean="0"/>
              <a:t>CID 16008, 15626, 16525, </a:t>
            </a:r>
            <a:r>
              <a:rPr lang="en-US" altLang="zh-CN" strike="sngStrike" dirty="0" smtClean="0">
                <a:solidFill>
                  <a:srgbClr val="FF0000"/>
                </a:solidFill>
              </a:rPr>
              <a:t>16733,</a:t>
            </a:r>
            <a:r>
              <a:rPr lang="en-US" altLang="zh-CN" dirty="0" smtClean="0"/>
              <a:t> 15465, 16706, 16526, 16528, 16529, 16852, 16843, 16536, 16854, 16853, 16856, 16993, 16871, 15572, 16716, 16717</a:t>
            </a:r>
          </a:p>
          <a:p>
            <a:pPr lvl="1"/>
            <a:endParaRPr lang="en-US" altLang="zh-CN" dirty="0" smtClean="0"/>
          </a:p>
          <a:p>
            <a:pPr lvl="1"/>
            <a:endParaRPr lang="en-GB" altLang="zh-CN" dirty="0" smtClean="0"/>
          </a:p>
          <a:p>
            <a:pPr>
              <a:buNone/>
            </a:pPr>
            <a:r>
              <a:rPr lang="en-US" altLang="zh-CN" dirty="0" smtClean="0">
                <a:solidFill>
                  <a:srgbClr val="00B050"/>
                </a:solidFill>
              </a:rPr>
              <a:t>SP:</a:t>
            </a:r>
            <a:endParaRPr lang="zh-CN" altLang="en-US" dirty="0"/>
          </a:p>
        </p:txBody>
      </p:sp>
      <p:sp>
        <p:nvSpPr>
          <p:cNvPr id="9"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164466798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23</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x (</a:t>
            </a:r>
            <a:r>
              <a:rPr lang="en-US" altLang="zh-CN" dirty="0" err="1" smtClean="0"/>
              <a:t>cr</a:t>
            </a:r>
            <a:r>
              <a:rPr lang="en-US" altLang="zh-CN" dirty="0" smtClean="0"/>
              <a:t>, 11-18/1734r1)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CIDs and corresponding modification to 11ax spec draft D3.2 as in 11-18/1734r1?</a:t>
            </a:r>
          </a:p>
          <a:p>
            <a:pPr lvl="1"/>
            <a:r>
              <a:rPr lang="en-US" altLang="zh-CN" dirty="0" smtClean="0"/>
              <a:t>CID 15081, 16692, 16693, 16694</a:t>
            </a:r>
            <a:endParaRPr lang="en-GB" altLang="zh-CN" dirty="0" smtClean="0"/>
          </a:p>
          <a:p>
            <a:pPr lvl="1"/>
            <a:endParaRPr lang="en-US" altLang="zh-CN" dirty="0" smtClean="0"/>
          </a:p>
          <a:p>
            <a:pPr lvl="1"/>
            <a:endParaRPr lang="en-US" altLang="zh-CN" dirty="0" smtClean="0"/>
          </a:p>
          <a:p>
            <a:pPr lvl="1"/>
            <a:endParaRPr lang="en-GB" altLang="zh-CN" dirty="0" smtClean="0"/>
          </a:p>
          <a:p>
            <a:pPr>
              <a:buNone/>
            </a:pPr>
            <a:r>
              <a:rPr lang="en-US" altLang="zh-CN" dirty="0" smtClean="0">
                <a:solidFill>
                  <a:srgbClr val="00B050"/>
                </a:solidFill>
              </a:rPr>
              <a:t>SP:</a:t>
            </a:r>
            <a:endParaRPr lang="zh-CN" altLang="en-US" dirty="0"/>
          </a:p>
        </p:txBody>
      </p:sp>
      <p:sp>
        <p:nvSpPr>
          <p:cNvPr id="9"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270532982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24</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x (</a:t>
            </a:r>
            <a:r>
              <a:rPr lang="en-US" altLang="zh-CN" dirty="0" err="1" smtClean="0"/>
              <a:t>cr</a:t>
            </a:r>
            <a:r>
              <a:rPr lang="en-US" altLang="zh-CN" dirty="0" smtClean="0"/>
              <a:t>, 11-18/1848r1)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CIDs and corresponding modification to 11ax spec draft D3.2 as in 11-18/1848r1?</a:t>
            </a:r>
          </a:p>
          <a:p>
            <a:pPr lvl="1"/>
            <a:r>
              <a:rPr lang="en-US" altLang="zh-CN" dirty="0" smtClean="0"/>
              <a:t>CID </a:t>
            </a:r>
            <a:r>
              <a:rPr lang="en-GB" altLang="zh-CN" dirty="0" smtClean="0"/>
              <a:t>17100</a:t>
            </a:r>
          </a:p>
          <a:p>
            <a:pPr lvl="1"/>
            <a:endParaRPr lang="en-US" altLang="zh-CN" dirty="0" smtClean="0"/>
          </a:p>
          <a:p>
            <a:pPr lvl="1"/>
            <a:endParaRPr lang="en-US" altLang="zh-CN" dirty="0" smtClean="0"/>
          </a:p>
          <a:p>
            <a:pPr lvl="1"/>
            <a:endParaRPr lang="en-GB" altLang="zh-CN" dirty="0" smtClean="0"/>
          </a:p>
          <a:p>
            <a:pPr>
              <a:buNone/>
            </a:pPr>
            <a:r>
              <a:rPr lang="en-US" altLang="zh-CN" dirty="0" smtClean="0">
                <a:solidFill>
                  <a:srgbClr val="00B050"/>
                </a:solidFill>
              </a:rPr>
              <a:t>SP:</a:t>
            </a:r>
            <a:endParaRPr lang="zh-CN" altLang="en-US" dirty="0"/>
          </a:p>
        </p:txBody>
      </p:sp>
      <p:sp>
        <p:nvSpPr>
          <p:cNvPr id="9"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391261485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25</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x (</a:t>
            </a:r>
            <a:r>
              <a:rPr lang="en-US" altLang="zh-CN" dirty="0" err="1" smtClean="0"/>
              <a:t>cr</a:t>
            </a:r>
            <a:r>
              <a:rPr lang="en-US" altLang="zh-CN" dirty="0" smtClean="0"/>
              <a:t>, 11-18/1842r1)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CIDs and corresponding modification to 11ax spec draft D3.0 as in 11-18/1842r1?</a:t>
            </a:r>
          </a:p>
          <a:p>
            <a:pPr lvl="1"/>
            <a:r>
              <a:rPr lang="en-US" altLang="zh-CN" dirty="0" smtClean="0"/>
              <a:t>CID </a:t>
            </a:r>
            <a:r>
              <a:rPr lang="en-GB" altLang="zh-CN" dirty="0"/>
              <a:t>15596, 15599, </a:t>
            </a:r>
            <a:r>
              <a:rPr lang="en-GB" altLang="zh-CN" strike="sngStrike" dirty="0">
                <a:solidFill>
                  <a:srgbClr val="FF0000"/>
                </a:solidFill>
              </a:rPr>
              <a:t>16189,</a:t>
            </a:r>
            <a:r>
              <a:rPr lang="en-GB" altLang="zh-CN" dirty="0"/>
              <a:t> 16336, 16418, </a:t>
            </a:r>
            <a:r>
              <a:rPr lang="en-GB" altLang="zh-CN" dirty="0" smtClean="0"/>
              <a:t>6838</a:t>
            </a:r>
            <a:r>
              <a:rPr lang="en-GB" altLang="zh-CN" dirty="0"/>
              <a:t>, 16669, 15954</a:t>
            </a:r>
            <a:r>
              <a:rPr lang="en-GB" altLang="zh-CN" dirty="0" smtClean="0"/>
              <a:t>,  7102</a:t>
            </a:r>
            <a:r>
              <a:rPr lang="en-GB" altLang="zh-CN" dirty="0"/>
              <a:t>, </a:t>
            </a:r>
            <a:r>
              <a:rPr lang="en-GB" altLang="zh-CN" dirty="0" smtClean="0"/>
              <a:t>16043, </a:t>
            </a:r>
            <a:r>
              <a:rPr lang="en-GB" altLang="zh-CN" strike="sngStrike" dirty="0" smtClean="0">
                <a:solidFill>
                  <a:srgbClr val="FF0000"/>
                </a:solidFill>
              </a:rPr>
              <a:t>15665</a:t>
            </a:r>
            <a:r>
              <a:rPr lang="en-GB" altLang="zh-CN" strike="sngStrike" dirty="0">
                <a:solidFill>
                  <a:srgbClr val="FF0000"/>
                </a:solidFill>
              </a:rPr>
              <a:t>, 15980</a:t>
            </a:r>
            <a:endParaRPr lang="zh-CN" altLang="zh-CN" strike="sngStrike" dirty="0">
              <a:solidFill>
                <a:srgbClr val="FF0000"/>
              </a:solidFill>
            </a:endParaRPr>
          </a:p>
          <a:p>
            <a:pPr lvl="1"/>
            <a:endParaRPr lang="en-US" altLang="zh-CN" dirty="0" smtClean="0"/>
          </a:p>
          <a:p>
            <a:pPr lvl="1"/>
            <a:endParaRPr lang="en-US" altLang="zh-CN" dirty="0" smtClean="0"/>
          </a:p>
          <a:p>
            <a:pPr lvl="1"/>
            <a:endParaRPr lang="en-GB" altLang="zh-CN" dirty="0" smtClean="0"/>
          </a:p>
          <a:p>
            <a:pPr>
              <a:buNone/>
            </a:pPr>
            <a:r>
              <a:rPr lang="en-US" altLang="zh-CN" dirty="0" smtClean="0">
                <a:solidFill>
                  <a:srgbClr val="00B050"/>
                </a:solidFill>
              </a:rPr>
              <a:t>SP:</a:t>
            </a:r>
            <a:endParaRPr lang="zh-CN" altLang="en-US" dirty="0"/>
          </a:p>
        </p:txBody>
      </p:sp>
      <p:sp>
        <p:nvSpPr>
          <p:cNvPr id="9"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316847460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26</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x (</a:t>
            </a:r>
            <a:r>
              <a:rPr lang="en-US" altLang="zh-CN" dirty="0" err="1" smtClean="0"/>
              <a:t>cr</a:t>
            </a:r>
            <a:r>
              <a:rPr lang="en-US" altLang="zh-CN" dirty="0" smtClean="0"/>
              <a:t>, 11-18/1841r0)</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CIDs and corresponding modification to 11ax spec draft D3.0 as in 11-18/1841r0?</a:t>
            </a:r>
          </a:p>
          <a:p>
            <a:pPr lvl="1"/>
            <a:r>
              <a:rPr lang="en-US" altLang="zh-CN" dirty="0" smtClean="0"/>
              <a:t>CID </a:t>
            </a:r>
            <a:r>
              <a:rPr lang="en-GB" altLang="zh-CN" dirty="0"/>
              <a:t>15660, 16259, 16314, 16315, </a:t>
            </a:r>
            <a:r>
              <a:rPr lang="en-GB" altLang="zh-CN" dirty="0" smtClean="0"/>
              <a:t>16341, 16522</a:t>
            </a:r>
            <a:r>
              <a:rPr lang="en-GB" altLang="zh-CN" dirty="0"/>
              <a:t>, 16524, 16726, 16725, </a:t>
            </a:r>
            <a:r>
              <a:rPr lang="en-GB" altLang="zh-CN" dirty="0" smtClean="0"/>
              <a:t>16772, 16774</a:t>
            </a:r>
            <a:r>
              <a:rPr lang="en-GB" altLang="zh-CN" dirty="0"/>
              <a:t>, 16776, 16777, 16964</a:t>
            </a:r>
            <a:endParaRPr lang="en-GB" altLang="zh-CN" dirty="0" smtClean="0"/>
          </a:p>
          <a:p>
            <a:pPr lvl="1"/>
            <a:endParaRPr lang="en-US" altLang="zh-CN" dirty="0" smtClean="0"/>
          </a:p>
          <a:p>
            <a:pPr lvl="1"/>
            <a:endParaRPr lang="en-US" altLang="zh-CN" dirty="0" smtClean="0"/>
          </a:p>
          <a:p>
            <a:pPr lvl="1"/>
            <a:endParaRPr lang="en-GB" altLang="zh-CN" dirty="0" smtClean="0"/>
          </a:p>
          <a:p>
            <a:pPr>
              <a:buNone/>
            </a:pPr>
            <a:r>
              <a:rPr lang="en-US" altLang="zh-CN" dirty="0" smtClean="0">
                <a:solidFill>
                  <a:srgbClr val="00B050"/>
                </a:solidFill>
              </a:rPr>
              <a:t>SP:</a:t>
            </a:r>
            <a:endParaRPr lang="zh-CN" altLang="en-US" dirty="0"/>
          </a:p>
        </p:txBody>
      </p:sp>
      <p:sp>
        <p:nvSpPr>
          <p:cNvPr id="9"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382491771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27</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x (</a:t>
            </a:r>
            <a:r>
              <a:rPr lang="en-US" altLang="zh-CN" dirty="0" err="1" smtClean="0"/>
              <a:t>cr</a:t>
            </a:r>
            <a:r>
              <a:rPr lang="en-US" altLang="zh-CN" dirty="0" smtClean="0"/>
              <a:t>, 11-18/1534r2)</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CID as in 11-18/1534r2?</a:t>
            </a:r>
          </a:p>
          <a:p>
            <a:pPr lvl="1"/>
            <a:r>
              <a:rPr lang="en-US" altLang="zh-CN" dirty="0" smtClean="0"/>
              <a:t>CID 16981</a:t>
            </a:r>
            <a:endParaRPr lang="en-GB" altLang="zh-CN" strike="sngStrike" dirty="0">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a:p>
            <a:pPr lvl="1"/>
            <a:endParaRPr lang="en-US" altLang="zh-CN" dirty="0" smtClean="0"/>
          </a:p>
          <a:p>
            <a:pPr lvl="1"/>
            <a:endParaRPr lang="en-US" altLang="zh-CN" dirty="0" smtClean="0"/>
          </a:p>
          <a:p>
            <a:pPr lvl="1"/>
            <a:endParaRPr lang="en-GB" altLang="zh-CN" dirty="0" smtClean="0"/>
          </a:p>
          <a:p>
            <a:pPr>
              <a:buNone/>
            </a:pPr>
            <a:r>
              <a:rPr lang="en-US" altLang="zh-CN" dirty="0" smtClean="0">
                <a:solidFill>
                  <a:srgbClr val="00B050"/>
                </a:solidFill>
              </a:rPr>
              <a:t>SP:</a:t>
            </a:r>
            <a:endParaRPr lang="zh-CN" altLang="en-US" dirty="0"/>
          </a:p>
        </p:txBody>
      </p:sp>
      <p:sp>
        <p:nvSpPr>
          <p:cNvPr id="9"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7711318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dirty="0" smtClean="0"/>
              <a:t>Patent Policy and Other Guidelines</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Following 5 slides</a:t>
            </a:r>
            <a:endParaRPr lang="zh-CN" altLang="en-US" dirty="0"/>
          </a:p>
        </p:txBody>
      </p:sp>
      <p:sp>
        <p:nvSpPr>
          <p:cNvPr id="10" name="日期占位符 3"/>
          <p:cNvSpPr>
            <a:spLocks noGrp="1"/>
          </p:cNvSpPr>
          <p:nvPr>
            <p:ph type="dt" sz="half" idx="10"/>
          </p:nvPr>
        </p:nvSpPr>
        <p:spPr>
          <a:xfrm>
            <a:off x="696913" y="332601"/>
            <a:ext cx="916918" cy="276999"/>
          </a:xfrm>
        </p:spPr>
        <p:txBody>
          <a:bodyPr/>
          <a:lstStyle/>
          <a:p>
            <a:pPr>
              <a:defRPr/>
            </a:pPr>
            <a:r>
              <a:rPr lang="en-US" dirty="0" smtClean="0"/>
              <a:t>Nov 2018</a:t>
            </a:r>
            <a:endParaRPr lang="en-US" dirty="0"/>
          </a:p>
        </p:txBody>
      </p:sp>
    </p:spTree>
    <p:extLst>
      <p:ext uri="{BB962C8B-B14F-4D97-AF65-F5344CB8AC3E}">
        <p14:creationId xmlns:p14="http://schemas.microsoft.com/office/powerpoint/2010/main" val="35916910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sz="2800" u="sng" dirty="0" smtClean="0">
                <a:solidFill>
                  <a:schemeClr val="accent2"/>
                </a:solidFill>
              </a:rPr>
              <a:t>Participants, Patents, and Duty to Inform</a:t>
            </a:r>
            <a:endParaRPr lang="zh-CN" altLang="en-US" sz="2800" dirty="0"/>
          </a:p>
        </p:txBody>
      </p:sp>
      <p:sp>
        <p:nvSpPr>
          <p:cNvPr id="8" name="内容占位符 2"/>
          <p:cNvSpPr>
            <a:spLocks noGrp="1"/>
          </p:cNvSpPr>
          <p:nvPr>
            <p:ph idx="1"/>
          </p:nvPr>
        </p:nvSpPr>
        <p:spPr>
          <a:xfrm>
            <a:off x="685800" y="1676400"/>
            <a:ext cx="7772400" cy="4724400"/>
          </a:xfrm>
        </p:spPr>
        <p:txBody>
          <a:bodyPr>
            <a:normAutofit fontScale="92500"/>
          </a:bodyPr>
          <a:lstStyle/>
          <a:p>
            <a:pPr algn="ctr">
              <a:buNone/>
            </a:pPr>
            <a:r>
              <a:rPr lang="en-US" altLang="en-US" sz="1600" dirty="0" smtClean="0">
                <a:solidFill>
                  <a:schemeClr val="accent2"/>
                </a:solidFill>
              </a:rPr>
              <a:t>All participants in this meeting have certain obligations under the IEEE-SA Patent Policy. </a:t>
            </a:r>
          </a:p>
          <a:p>
            <a:pPr lvl="1">
              <a:buFont typeface="Arial"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itchFamily="34" charset="0"/>
              <a:buChar char="•"/>
            </a:pPr>
            <a:r>
              <a:rPr lang="en-US" altLang="en-US" sz="1600" b="1" dirty="0" smtClean="0">
                <a:solidFill>
                  <a:srgbClr val="003399"/>
                </a:solidFill>
              </a:rPr>
              <a:t>No duty to perform a patent search</a:t>
            </a:r>
            <a:endParaRPr lang="en-US" altLang="en-US" sz="1600" dirty="0" smtClean="0"/>
          </a:p>
          <a:p>
            <a:pPr>
              <a:lnSpc>
                <a:spcPct val="80000"/>
              </a:lnSpc>
              <a:spcAft>
                <a:spcPct val="30000"/>
              </a:spcAft>
              <a:buFontTx/>
              <a:buNone/>
            </a:pPr>
            <a:endParaRPr lang="en-US" altLang="en-US" sz="1200" dirty="0" smtClean="0"/>
          </a:p>
        </p:txBody>
      </p:sp>
      <p:sp>
        <p:nvSpPr>
          <p:cNvPr id="9"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#1</a:t>
            </a:r>
            <a:endParaRPr lang="en-US" altLang="en-US" sz="2400" dirty="0"/>
          </a:p>
        </p:txBody>
      </p:sp>
      <p:sp>
        <p:nvSpPr>
          <p:cNvPr id="11" name="日期占位符 3"/>
          <p:cNvSpPr>
            <a:spLocks noGrp="1"/>
          </p:cNvSpPr>
          <p:nvPr>
            <p:ph type="dt" sz="half" idx="10"/>
          </p:nvPr>
        </p:nvSpPr>
        <p:spPr>
          <a:xfrm>
            <a:off x="696913" y="332601"/>
            <a:ext cx="916918" cy="276999"/>
          </a:xfrm>
        </p:spPr>
        <p:txBody>
          <a:bodyPr/>
          <a:lstStyle/>
          <a:p>
            <a:pPr>
              <a:defRPr/>
            </a:pPr>
            <a:r>
              <a:rPr lang="en-US" dirty="0" smtClean="0"/>
              <a:t>Nov 2018</a:t>
            </a:r>
            <a:endParaRPr lang="en-US" dirty="0"/>
          </a:p>
        </p:txBody>
      </p:sp>
    </p:spTree>
    <p:extLst>
      <p:ext uri="{BB962C8B-B14F-4D97-AF65-F5344CB8AC3E}">
        <p14:creationId xmlns:p14="http://schemas.microsoft.com/office/powerpoint/2010/main" val="7354801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GB" altLang="en-US" sz="2800" u="sng" dirty="0" smtClean="0">
                <a:solidFill>
                  <a:schemeClr val="accent2"/>
                </a:solidFill>
              </a:rPr>
              <a:t>Patent Related Links</a:t>
            </a:r>
            <a:endParaRPr lang="zh-CN" altLang="en-US" sz="2800" dirty="0"/>
          </a:p>
        </p:txBody>
      </p:sp>
      <p:sp>
        <p:nvSpPr>
          <p:cNvPr id="8" name="内容占位符 2"/>
          <p:cNvSpPr>
            <a:spLocks noGrp="1"/>
          </p:cNvSpPr>
          <p:nvPr>
            <p:ph idx="1"/>
          </p:nvPr>
        </p:nvSpPr>
        <p:spPr>
          <a:xfrm>
            <a:off x="533400" y="1676400"/>
            <a:ext cx="8229600" cy="3200400"/>
          </a:xfrm>
        </p:spPr>
        <p:txBody>
          <a:bodyPr>
            <a:normAutofit fontScale="92500" lnSpcReduction="10000"/>
          </a:bodyPr>
          <a:lstStyle/>
          <a:p>
            <a:pPr lvl="1">
              <a:lnSpc>
                <a:spcPct val="90000"/>
              </a:lnSpc>
              <a:buNone/>
            </a:pPr>
            <a:r>
              <a:rPr lang="en-US" altLang="en-US" sz="2400" dirty="0" smtClean="0">
                <a:solidFill>
                  <a:srgbClr val="262699"/>
                </a:solidFill>
                <a:cs typeface="Times New Roman" pitchFamily="18" charset="0"/>
              </a:rPr>
              <a:t>All participants should be familiar with their obligations under the IEEE-SA Policies &amp; Procedures for standards development.</a:t>
            </a:r>
          </a:p>
          <a:p>
            <a:pPr lvl="1">
              <a:lnSpc>
                <a:spcPct val="90000"/>
              </a:lnSpc>
              <a:buNone/>
            </a:pPr>
            <a:r>
              <a:rPr lang="en-US" altLang="en-US" sz="2400" dirty="0" smtClean="0">
                <a:solidFill>
                  <a:srgbClr val="262699"/>
                </a:solidFill>
                <a:cs typeface="Times New Roman" pitchFamily="18" charset="0"/>
              </a:rPr>
              <a:t>Patent Policy is stated in these sources:</a:t>
            </a:r>
          </a:p>
          <a:p>
            <a:pPr lvl="1">
              <a:lnSpc>
                <a:spcPct val="90000"/>
              </a:lnSpc>
              <a:buNone/>
            </a:pPr>
            <a:r>
              <a:rPr lang="en-GB" altLang="en-US" sz="2400" dirty="0" smtClean="0">
                <a:solidFill>
                  <a:srgbClr val="262699"/>
                </a:solidFill>
              </a:rPr>
              <a:t>		IEEE-SA Standards Boards Bylaws</a:t>
            </a:r>
          </a:p>
          <a:p>
            <a:pPr lvl="1">
              <a:lnSpc>
                <a:spcPct val="90000"/>
              </a:lnSpc>
              <a:buNone/>
            </a:pPr>
            <a:r>
              <a:rPr lang="en-US" altLang="en-US" sz="2100" dirty="0" smtClean="0">
                <a:solidFill>
                  <a:srgbClr val="262699"/>
                </a:solidFill>
              </a:rPr>
              <a:t>		</a:t>
            </a:r>
            <a:r>
              <a:rPr lang="en-US" altLang="en-US" sz="2100" i="1" dirty="0" smtClean="0">
                <a:solidFill>
                  <a:srgbClr val="262699"/>
                </a:solidFill>
              </a:rPr>
              <a:t>http://standards.ieee.org/develop/policies/bylaws/sect6-7.html#6</a:t>
            </a:r>
          </a:p>
          <a:p>
            <a:pPr lvl="1">
              <a:lnSpc>
                <a:spcPct val="90000"/>
              </a:lnSpc>
              <a:buNone/>
            </a:pPr>
            <a:r>
              <a:rPr lang="en-GB" altLang="en-US" sz="2400" dirty="0" smtClean="0">
                <a:solidFill>
                  <a:srgbClr val="262699"/>
                </a:solidFill>
              </a:rPr>
              <a:t>		IEEE-SA Standards Board Operations Manual</a:t>
            </a:r>
          </a:p>
          <a:p>
            <a:pPr lvl="1">
              <a:lnSpc>
                <a:spcPct val="90000"/>
              </a:lnSpc>
              <a:buNone/>
            </a:pPr>
            <a:r>
              <a:rPr lang="en-US" altLang="en-US" sz="2400" dirty="0" smtClean="0">
                <a:solidFill>
                  <a:srgbClr val="262699"/>
                </a:solidFill>
              </a:rPr>
              <a:t>		</a:t>
            </a:r>
            <a:r>
              <a:rPr lang="en-US" altLang="en-US" sz="2100" i="1" dirty="0" smtClean="0">
                <a:solidFill>
                  <a:srgbClr val="262699"/>
                </a:solidFill>
              </a:rPr>
              <a:t>http://standards.ieee.org/develop/policies/opman/sect6.html#6.3</a:t>
            </a:r>
            <a:endParaRPr lang="en-US" altLang="en-US" sz="2400" dirty="0" smtClean="0">
              <a:solidFill>
                <a:srgbClr val="262699"/>
              </a:solidFill>
            </a:endParaRPr>
          </a:p>
          <a:p>
            <a:pPr lvl="1">
              <a:lnSpc>
                <a:spcPct val="90000"/>
              </a:lnSpc>
              <a:buNone/>
            </a:pPr>
            <a:r>
              <a:rPr lang="en-US" altLang="en-US" sz="2400" dirty="0" smtClean="0">
                <a:solidFill>
                  <a:srgbClr val="262699"/>
                </a:solidFill>
                <a:cs typeface="Times New Roman" pitchFamily="18" charset="0"/>
              </a:rPr>
              <a:t>Material about the patent policy is available at</a:t>
            </a:r>
            <a:r>
              <a:rPr lang="en-US" altLang="en-US" sz="2400" dirty="0" smtClean="0">
                <a:solidFill>
                  <a:srgbClr val="262699"/>
                </a:solidFill>
              </a:rPr>
              <a:t> </a:t>
            </a:r>
          </a:p>
          <a:p>
            <a:pPr lvl="1">
              <a:lnSpc>
                <a:spcPct val="90000"/>
              </a:lnSpc>
              <a:buNone/>
            </a:pPr>
            <a:r>
              <a:rPr lang="en-US" altLang="en-US" sz="2400" dirty="0" smtClean="0">
                <a:solidFill>
                  <a:srgbClr val="262699"/>
                </a:solidFill>
              </a:rPr>
              <a:t>		</a:t>
            </a:r>
            <a:r>
              <a:rPr lang="en-US" altLang="en-US" sz="2100" i="1" dirty="0" smtClean="0">
                <a:solidFill>
                  <a:srgbClr val="262699"/>
                </a:solidFill>
              </a:rPr>
              <a:t>http://standards.ieee.org/about/sasb/patcom/materials.html</a:t>
            </a:r>
            <a:endParaRPr lang="en-US" altLang="en-US" sz="1200" dirty="0" smtClean="0"/>
          </a:p>
        </p:txBody>
      </p:sp>
      <p:sp>
        <p:nvSpPr>
          <p:cNvPr id="9"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dirty="0"/>
              <a:t>Slide </a:t>
            </a:r>
            <a:r>
              <a:rPr lang="en-US" altLang="en-US" sz="1800" b="1" u="sng" dirty="0" smtClean="0"/>
              <a:t>#2</a:t>
            </a:r>
            <a:endParaRPr lang="en-US" altLang="en-US" sz="2400" dirty="0"/>
          </a:p>
        </p:txBody>
      </p:sp>
      <p:sp>
        <p:nvSpPr>
          <p:cNvPr id="10" name="Rectangle 9"/>
          <p:cNvSpPr>
            <a:spLocks noChangeArrowheads="1"/>
          </p:cNvSpPr>
          <p:nvPr/>
        </p:nvSpPr>
        <p:spPr bwMode="auto">
          <a:xfrm>
            <a:off x="990600" y="4800600"/>
            <a:ext cx="7239000" cy="979487"/>
          </a:xfrm>
          <a:prstGeom prst="rect">
            <a:avLst/>
          </a:prstGeom>
          <a:noFill/>
          <a:ln w="9525">
            <a:noFill/>
            <a:miter lim="800000"/>
            <a:headEnd/>
            <a:tailEnd/>
          </a:ln>
        </p:spPr>
        <p:txBody>
          <a:bodyPr>
            <a:spAutoFit/>
          </a:bodyPr>
          <a:lstStyle/>
          <a:p>
            <a:r>
              <a:rPr lang="en-US" altLang="en-US" b="1" dirty="0">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dirty="0">
              <a:solidFill>
                <a:srgbClr val="000099"/>
              </a:solidFill>
              <a:latin typeface="Arial" pitchFamily="34" charset="0"/>
            </a:endParaRPr>
          </a:p>
          <a:p>
            <a:pPr algn="ctr">
              <a:lnSpc>
                <a:spcPct val="80000"/>
              </a:lnSpc>
              <a:spcBef>
                <a:spcPct val="20000"/>
              </a:spcBef>
              <a:buClr>
                <a:srgbClr val="CC3300"/>
              </a:buClr>
              <a:buSzPct val="50000"/>
            </a:pPr>
            <a:r>
              <a:rPr lang="en-US" altLang="en-US" b="1" dirty="0">
                <a:solidFill>
                  <a:srgbClr val="000099"/>
                </a:solidFill>
                <a:latin typeface="Arial" pitchFamily="34" charset="0"/>
              </a:rPr>
              <a:t>This slide set is available at https://development.standards.ieee.org/myproject/Public/mytools/mob/slideset.ppt</a:t>
            </a:r>
          </a:p>
        </p:txBody>
      </p:sp>
      <p:sp>
        <p:nvSpPr>
          <p:cNvPr id="11" name="日期占位符 3"/>
          <p:cNvSpPr>
            <a:spLocks noGrp="1"/>
          </p:cNvSpPr>
          <p:nvPr>
            <p:ph type="dt" sz="half" idx="10"/>
          </p:nvPr>
        </p:nvSpPr>
        <p:spPr>
          <a:xfrm>
            <a:off x="696913" y="332601"/>
            <a:ext cx="916918" cy="276999"/>
          </a:xfrm>
        </p:spPr>
        <p:txBody>
          <a:bodyPr/>
          <a:lstStyle/>
          <a:p>
            <a:pPr>
              <a:defRPr/>
            </a:pPr>
            <a:r>
              <a:rPr lang="en-US" dirty="0" smtClean="0"/>
              <a:t>Nov 2018</a:t>
            </a:r>
            <a:endParaRPr lang="en-US" dirty="0"/>
          </a:p>
        </p:txBody>
      </p:sp>
    </p:spTree>
    <p:extLst>
      <p:ext uri="{BB962C8B-B14F-4D97-AF65-F5344CB8AC3E}">
        <p14:creationId xmlns:p14="http://schemas.microsoft.com/office/powerpoint/2010/main" val="15140660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6</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solidFill>
                  <a:schemeClr val="accent2">
                    <a:lumMod val="75000"/>
                  </a:schemeClr>
                </a:solidFill>
              </a:rPr>
              <a:t>Call for Potentially Essential Patents</a:t>
            </a:r>
            <a:endParaRPr lang="zh-CN" altLang="en-US" dirty="0"/>
          </a:p>
        </p:txBody>
      </p:sp>
      <p:sp>
        <p:nvSpPr>
          <p:cNvPr id="8" name="内容占位符 2"/>
          <p:cNvSpPr>
            <a:spLocks noGrp="1"/>
          </p:cNvSpPr>
          <p:nvPr>
            <p:ph idx="1"/>
          </p:nvPr>
        </p:nvSpPr>
        <p:spPr>
          <a:xfrm>
            <a:off x="685800" y="1981200"/>
            <a:ext cx="7772400" cy="4114800"/>
          </a:xfrm>
        </p:spPr>
        <p:txBody>
          <a:bodyPr/>
          <a:lstStyle/>
          <a:p>
            <a:pPr>
              <a:buFont typeface="Arial" pitchFamily="34" charset="0"/>
              <a:buChar char="•"/>
              <a:defRPr/>
            </a:pPr>
            <a:r>
              <a:rPr lang="en-US" altLang="en-US" sz="2800" dirty="0" smtClean="0">
                <a:solidFill>
                  <a:schemeClr val="accent2">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defRPr/>
            </a:pPr>
            <a:r>
              <a:rPr lang="en-US" altLang="en-US" dirty="0" smtClean="0">
                <a:solidFill>
                  <a:schemeClr val="accent2">
                    <a:lumMod val="75000"/>
                  </a:schemeClr>
                </a:solidFill>
              </a:rPr>
              <a:t>Either speak up now or</a:t>
            </a:r>
          </a:p>
          <a:p>
            <a:pPr lvl="1">
              <a:buFont typeface="Arial" pitchFamily="34" charset="0"/>
              <a:buChar char="•"/>
              <a:defRPr/>
            </a:pPr>
            <a:r>
              <a:rPr lang="en-US" altLang="en-US" dirty="0" smtClean="0">
                <a:solidFill>
                  <a:schemeClr val="accent2">
                    <a:lumMod val="75000"/>
                  </a:schemeClr>
                </a:solidFill>
              </a:rPr>
              <a:t>Provide the chair of this group with the identity of the holder(s) of any and all such claims as soon as possible or</a:t>
            </a:r>
          </a:p>
          <a:p>
            <a:pPr lvl="1">
              <a:buFont typeface="Arial" pitchFamily="34" charset="0"/>
              <a:buChar char="•"/>
              <a:defRPr/>
            </a:pPr>
            <a:r>
              <a:rPr lang="en-US" altLang="en-US" dirty="0" smtClean="0">
                <a:solidFill>
                  <a:schemeClr val="accent2">
                    <a:lumMod val="75000"/>
                  </a:schemeClr>
                </a:solidFill>
              </a:rPr>
              <a:t>Cause an LOA to be submitted</a:t>
            </a:r>
          </a:p>
        </p:txBody>
      </p:sp>
      <p:sp>
        <p:nvSpPr>
          <p:cNvPr id="9"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#3</a:t>
            </a:r>
          </a:p>
        </p:txBody>
      </p:sp>
      <p:sp>
        <p:nvSpPr>
          <p:cNvPr id="10" name="日期占位符 3"/>
          <p:cNvSpPr>
            <a:spLocks noGrp="1"/>
          </p:cNvSpPr>
          <p:nvPr>
            <p:ph type="dt" sz="half" idx="10"/>
          </p:nvPr>
        </p:nvSpPr>
        <p:spPr>
          <a:xfrm>
            <a:off x="696913" y="332601"/>
            <a:ext cx="916918" cy="276999"/>
          </a:xfrm>
        </p:spPr>
        <p:txBody>
          <a:bodyPr/>
          <a:lstStyle/>
          <a:p>
            <a:pPr>
              <a:defRPr/>
            </a:pPr>
            <a:r>
              <a:rPr lang="en-US" dirty="0" smtClean="0"/>
              <a:t>Nov 2018</a:t>
            </a:r>
            <a:endParaRPr lang="en-US" dirty="0"/>
          </a:p>
        </p:txBody>
      </p:sp>
    </p:spTree>
    <p:extLst>
      <p:ext uri="{BB962C8B-B14F-4D97-AF65-F5344CB8AC3E}">
        <p14:creationId xmlns:p14="http://schemas.microsoft.com/office/powerpoint/2010/main" val="3061300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7</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u="sng" dirty="0" smtClean="0">
                <a:solidFill>
                  <a:schemeClr val="accent2">
                    <a:lumMod val="75000"/>
                  </a:schemeClr>
                </a:solidFill>
              </a:rPr>
              <a:t>Other Guidelines for IEEE WG Meetings</a:t>
            </a:r>
            <a:endParaRPr lang="zh-CN" altLang="en-US" dirty="0"/>
          </a:p>
        </p:txBody>
      </p:sp>
      <p:sp>
        <p:nvSpPr>
          <p:cNvPr id="8" name="内容占位符 2"/>
          <p:cNvSpPr>
            <a:spLocks noGrp="1"/>
          </p:cNvSpPr>
          <p:nvPr>
            <p:ph idx="1"/>
          </p:nvPr>
        </p:nvSpPr>
        <p:spPr>
          <a:xfrm>
            <a:off x="685800" y="1981200"/>
            <a:ext cx="7772400" cy="4114800"/>
          </a:xfrm>
        </p:spPr>
        <p:txBody>
          <a:bodyPr>
            <a:normAutofit fontScale="92500" lnSpcReduction="10000"/>
          </a:bodyPr>
          <a:lstStyle/>
          <a:p>
            <a:pPr marL="230188" indent="-230188">
              <a:lnSpc>
                <a:spcPct val="80000"/>
              </a:lnSpc>
              <a:buClr>
                <a:srgbClr val="CC3300"/>
              </a:buClr>
              <a:buSzPct val="50000"/>
              <a:buFont typeface="Monotype Sorts"/>
              <a:buChar char="l"/>
            </a:pPr>
            <a:endParaRPr lang="en-US" altLang="en-US" sz="700" u="sng" dirty="0" smtClean="0">
              <a:solidFill>
                <a:srgbClr val="FF0000"/>
              </a:solidFill>
              <a:latin typeface="Arial" pitchFamily="34" charset="0"/>
            </a:endParaRPr>
          </a:p>
          <a:p>
            <a:pPr marL="230188" indent="-230188">
              <a:lnSpc>
                <a:spcPct val="80000"/>
              </a:lnSpc>
              <a:spcAft>
                <a:spcPct val="40000"/>
              </a:spcAft>
              <a:buClr>
                <a:srgbClr val="CC3300"/>
              </a:buClr>
              <a:buSzPct val="50000"/>
            </a:pPr>
            <a:r>
              <a:rPr lang="en-US" altLang="en-US" sz="1800" dirty="0" smtClean="0">
                <a:solidFill>
                  <a:srgbClr val="000099"/>
                </a:solidFill>
                <a:latin typeface="Arial" pitchFamily="34" charset="0"/>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specific license rates, terms, or conditions.</a:t>
            </a:r>
          </a:p>
          <a:p>
            <a:pPr marL="1143000" lvl="2">
              <a:lnSpc>
                <a:spcPct val="80000"/>
              </a:lnSpc>
              <a:spcAft>
                <a:spcPct val="40000"/>
              </a:spcAft>
              <a:buClr>
                <a:srgbClr val="CC3300"/>
              </a:buClr>
              <a:buSzPct val="50000"/>
            </a:pPr>
            <a:r>
              <a:rPr lang="en-US" altLang="en-US" sz="1400" dirty="0" smtClean="0">
                <a:solidFill>
                  <a:srgbClr val="000099"/>
                </a:solidFill>
                <a:latin typeface="Arial" pitchFamily="34" charset="0"/>
              </a:rPr>
              <a:t>Relative costs, including licensing costs of essential patent claims, of different technical approaches January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smtClean="0">
                <a:solidFill>
                  <a:srgbClr val="000099"/>
                </a:solidFill>
                <a:latin typeface="Arial" pitchFamily="34" charset="0"/>
              </a:rPr>
              <a:t>Technical considerations remain primary focus</a:t>
            </a:r>
            <a:endParaRPr lang="en-US" altLang="en-US" sz="1400" dirty="0" smtClean="0">
              <a:solidFill>
                <a:srgbClr val="000099"/>
              </a:solidFill>
              <a:latin typeface="Arial" pitchFamily="34" charset="0"/>
            </a:endParaRP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be silent if inappropriate topics are discussed … do formally object.</a:t>
            </a:r>
          </a:p>
          <a:p>
            <a:pPr marL="230188" indent="-230188" algn="ctr">
              <a:lnSpc>
                <a:spcPct val="80000"/>
              </a:lnSpc>
              <a:buClr>
                <a:srgbClr val="CC3300"/>
              </a:buClr>
              <a:buSzPct val="50000"/>
              <a:buNone/>
            </a:pPr>
            <a:r>
              <a:rPr lang="en-US" altLang="en-US" sz="1000" dirty="0" smtClean="0">
                <a:solidFill>
                  <a:srgbClr val="000099"/>
                </a:solidFill>
                <a:latin typeface="Arial" pitchFamily="34" charset="0"/>
              </a:rPr>
              <a:t>---------------------------------------------------------------   </a:t>
            </a:r>
          </a:p>
          <a:p>
            <a:pPr marL="230188" indent="-230188" algn="ctr">
              <a:lnSpc>
                <a:spcPct val="80000"/>
              </a:lnSpc>
              <a:buClr>
                <a:srgbClr val="CC3300"/>
              </a:buClr>
              <a:buSzPct val="50000"/>
              <a:buNone/>
            </a:pPr>
            <a:endParaRPr lang="en-US" altLang="en-US" dirty="0" smtClean="0">
              <a:solidFill>
                <a:srgbClr val="000099"/>
              </a:solidFill>
              <a:latin typeface="Arial" pitchFamily="34" charset="0"/>
            </a:endParaRPr>
          </a:p>
          <a:p>
            <a:pPr marL="230188" indent="-230188" algn="ctr">
              <a:lnSpc>
                <a:spcPct val="80000"/>
              </a:lnSpc>
              <a:buClr>
                <a:srgbClr val="CC3300"/>
              </a:buClr>
              <a:buSzPct val="50000"/>
              <a:buNone/>
            </a:pPr>
            <a:r>
              <a:rPr lang="en-US" altLang="en-US" sz="1500" dirty="0" smtClean="0">
                <a:solidFill>
                  <a:srgbClr val="000099"/>
                </a:solidFill>
                <a:latin typeface="Arial" pitchFamily="34" charset="0"/>
              </a:rPr>
              <a:t>See </a:t>
            </a:r>
            <a:r>
              <a:rPr lang="en-US" altLang="en-US" sz="1500" i="1" dirty="0" smtClean="0">
                <a:solidFill>
                  <a:srgbClr val="000099"/>
                </a:solidFill>
                <a:latin typeface="Arial" pitchFamily="34" charset="0"/>
              </a:rPr>
              <a:t>IEEE-SA Standards Board Operations Manual</a:t>
            </a:r>
            <a:r>
              <a:rPr lang="en-US" altLang="en-US" sz="1500" dirty="0" smtClean="0">
                <a:solidFill>
                  <a:srgbClr val="000099"/>
                </a:solidFill>
                <a:latin typeface="Arial" pitchFamily="34" charset="0"/>
              </a:rPr>
              <a:t>, clause 5.3.10 and </a:t>
            </a:r>
            <a:r>
              <a:rPr lang="en-GB" altLang="en-US" sz="1500" dirty="0" smtClean="0">
                <a:solidFill>
                  <a:srgbClr val="000099"/>
                </a:solidFill>
                <a:latin typeface="Arial" pitchFamily="34" charset="0"/>
              </a:rPr>
              <a:t>“Promoting Competition and Innovation: What You Need to Know about the IEEE Standards Association's Antitrust and Competition Policy”</a:t>
            </a:r>
            <a:r>
              <a:rPr lang="en-US" altLang="en-US" sz="1500" dirty="0" smtClean="0">
                <a:solidFill>
                  <a:srgbClr val="000099"/>
                </a:solidFill>
                <a:latin typeface="Arial" pitchFamily="34" charset="0"/>
              </a:rPr>
              <a:t> for more details.</a:t>
            </a:r>
          </a:p>
          <a:p>
            <a:endParaRPr lang="zh-CN" altLang="en-US" dirty="0"/>
          </a:p>
        </p:txBody>
      </p:sp>
      <p:sp>
        <p:nvSpPr>
          <p:cNvPr id="9"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#4</a:t>
            </a:r>
            <a:endParaRPr lang="en-US" altLang="en-US" sz="2400" dirty="0"/>
          </a:p>
        </p:txBody>
      </p:sp>
      <p:sp>
        <p:nvSpPr>
          <p:cNvPr id="10" name="日期占位符 3"/>
          <p:cNvSpPr>
            <a:spLocks noGrp="1"/>
          </p:cNvSpPr>
          <p:nvPr>
            <p:ph type="dt" sz="half" idx="10"/>
          </p:nvPr>
        </p:nvSpPr>
        <p:spPr>
          <a:xfrm>
            <a:off x="696913" y="332601"/>
            <a:ext cx="916918" cy="276999"/>
          </a:xfrm>
        </p:spPr>
        <p:txBody>
          <a:bodyPr/>
          <a:lstStyle/>
          <a:p>
            <a:pPr>
              <a:defRPr/>
            </a:pPr>
            <a:r>
              <a:rPr lang="en-US" dirty="0" smtClean="0"/>
              <a:t>Nov 2018</a:t>
            </a:r>
            <a:endParaRPr lang="en-US" dirty="0"/>
          </a:p>
        </p:txBody>
      </p:sp>
    </p:spTree>
    <p:extLst>
      <p:ext uri="{BB962C8B-B14F-4D97-AF65-F5344CB8AC3E}">
        <p14:creationId xmlns:p14="http://schemas.microsoft.com/office/powerpoint/2010/main" val="29234494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8</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dirty="0" smtClean="0"/>
              <a:t>Participation in IEEE 802 Meetings</a:t>
            </a:r>
            <a:endParaRPr lang="zh-CN" altLang="en-US" dirty="0"/>
          </a:p>
        </p:txBody>
      </p:sp>
      <p:sp>
        <p:nvSpPr>
          <p:cNvPr id="8" name="内容占位符 2"/>
          <p:cNvSpPr>
            <a:spLocks noGrp="1"/>
          </p:cNvSpPr>
          <p:nvPr>
            <p:ph idx="1"/>
          </p:nvPr>
        </p:nvSpPr>
        <p:spPr>
          <a:xfrm>
            <a:off x="533400" y="1752600"/>
            <a:ext cx="8077200" cy="4267200"/>
          </a:xfrm>
        </p:spPr>
        <p:txBody>
          <a:bodyPr>
            <a:normAutofit fontScale="62500" lnSpcReduction="20000"/>
          </a:bodyPr>
          <a:lstStyle/>
          <a:p>
            <a:r>
              <a:rPr lang="en-US" altLang="zh-CN" sz="2800" dirty="0" smtClean="0"/>
              <a:t>All participation in IEEE 802 Working Group meetings is on an individual basis</a:t>
            </a:r>
          </a:p>
          <a:p>
            <a:pPr>
              <a:buFontTx/>
              <a:buNone/>
            </a:pPr>
            <a:r>
              <a:rPr lang="en-GB" altLang="zh-CN" i="1" dirty="0" smtClean="0"/>
              <a:t>•     Participants in the IEEE standards development individual process shall act based on their qualifications and experience. (</a:t>
            </a:r>
            <a:r>
              <a:rPr lang="en-GB" altLang="zh-CN" i="1" dirty="0" smtClean="0">
                <a:hlinkClick r:id="rId2"/>
              </a:rPr>
              <a:t>https://standards.ieee.org/develop/policies/bylaws/sb_bylaws.pdf</a:t>
            </a:r>
            <a:r>
              <a:rPr lang="en-GB" altLang="zh-CN" i="1" dirty="0" smtClean="0"/>
              <a:t>  section 5.2.1)</a:t>
            </a:r>
            <a:endParaRPr lang="en-US" altLang="zh-CN" dirty="0" smtClean="0"/>
          </a:p>
          <a:p>
            <a:pPr>
              <a:buFontTx/>
              <a:buNone/>
            </a:pPr>
            <a:r>
              <a:rPr lang="en-US" altLang="zh-CN" dirty="0" smtClean="0"/>
              <a:t>•    </a:t>
            </a:r>
            <a:r>
              <a:rPr lang="en-US" altLang="zh-CN" i="1" dirty="0" smtClean="0"/>
              <a:t>IEEE 802 </a:t>
            </a:r>
            <a:r>
              <a:rPr lang="en-GB" altLang="zh-CN" i="1" dirty="0" smtClean="0"/>
              <a:t>Working Group membership is by individual; “Working Group members shall participate in the consensus process in a manner consistent with their professional expert opinion as individuals, and not as organizational representatives”. (</a:t>
            </a:r>
            <a:r>
              <a:rPr lang="en-GB" altLang="zh-CN" i="1" u="sng" dirty="0" smtClean="0">
                <a:hlinkClick r:id="rId3"/>
              </a:rPr>
              <a:t>http://ieee802.org/PNP/approved/IEEE_802_WG_PandP_v19.pdf</a:t>
            </a:r>
            <a:r>
              <a:rPr lang="en-GB" altLang="zh-CN" i="1" dirty="0" smtClean="0"/>
              <a:t> section 4.2.1)</a:t>
            </a:r>
            <a:endParaRPr lang="en-US" altLang="zh-CN" dirty="0" smtClean="0"/>
          </a:p>
          <a:p>
            <a:r>
              <a:rPr lang="en-US" altLang="zh-CN"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altLang="zh-CN" dirty="0" smtClean="0"/>
              <a:t>You shall not direct the actions or votes of any other member of an IEEE 802 Working Group or retaliate against any other member for their actions or votes within IEEE 802 Working Group meetings, see </a:t>
            </a:r>
            <a:r>
              <a:rPr lang="en-US" altLang="zh-CN" u="sng" dirty="0" smtClean="0">
                <a:hlinkClick r:id="rId4"/>
              </a:rPr>
              <a:t>https://standards.ieee.org/develop/policies/bylaws/sb_bylaws.pdf </a:t>
            </a:r>
            <a:r>
              <a:rPr lang="en-US" altLang="zh-CN" dirty="0" smtClean="0"/>
              <a:t> section 5.2.1.3 and </a:t>
            </a:r>
            <a:r>
              <a:rPr lang="en-GB" altLang="zh-CN" u="sng" dirty="0" smtClean="0">
                <a:hlinkClick r:id="rId3"/>
              </a:rPr>
              <a:t>http://ieee802.org/PNP/approved/IEEE_802_WG_PandP_v19.pdf</a:t>
            </a:r>
            <a:r>
              <a:rPr lang="en-GB" altLang="zh-CN" dirty="0" smtClean="0"/>
              <a:t>  section 3.4.1, list item x</a:t>
            </a:r>
            <a:endParaRPr lang="en-US" altLang="zh-CN" dirty="0" smtClean="0"/>
          </a:p>
          <a:p>
            <a:pPr>
              <a:buFontTx/>
              <a:buNone/>
            </a:pPr>
            <a:r>
              <a:rPr lang="en-US" altLang="zh-CN" sz="2800" dirty="0" smtClean="0"/>
              <a:t>By participating in IEEE 802 meetings, you accept these requirements.  If you do not agree to these policies then you shall not participate.</a:t>
            </a:r>
          </a:p>
          <a:p>
            <a:endParaRPr lang="zh-CN" altLang="en-US" dirty="0"/>
          </a:p>
        </p:txBody>
      </p:sp>
      <p:sp>
        <p:nvSpPr>
          <p:cNvPr id="9"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dirty="0"/>
              <a:t>Slide </a:t>
            </a:r>
            <a:r>
              <a:rPr lang="en-US" altLang="en-US" sz="1800" b="1" u="sng" dirty="0" smtClean="0"/>
              <a:t>#5</a:t>
            </a:r>
            <a:endParaRPr lang="en-US" altLang="en-US" sz="2400" dirty="0"/>
          </a:p>
        </p:txBody>
      </p:sp>
      <p:sp>
        <p:nvSpPr>
          <p:cNvPr id="10" name="日期占位符 3"/>
          <p:cNvSpPr>
            <a:spLocks noGrp="1"/>
          </p:cNvSpPr>
          <p:nvPr>
            <p:ph type="dt" sz="half" idx="10"/>
          </p:nvPr>
        </p:nvSpPr>
        <p:spPr>
          <a:xfrm>
            <a:off x="696913" y="332601"/>
            <a:ext cx="916918" cy="276999"/>
          </a:xfrm>
        </p:spPr>
        <p:txBody>
          <a:bodyPr/>
          <a:lstStyle/>
          <a:p>
            <a:pPr>
              <a:defRPr/>
            </a:pPr>
            <a:r>
              <a:rPr lang="en-US" dirty="0" smtClean="0"/>
              <a:t>Nov 2018</a:t>
            </a:r>
            <a:endParaRPr lang="en-US" dirty="0"/>
          </a:p>
        </p:txBody>
      </p:sp>
    </p:spTree>
    <p:extLst>
      <p:ext uri="{BB962C8B-B14F-4D97-AF65-F5344CB8AC3E}">
        <p14:creationId xmlns:p14="http://schemas.microsoft.com/office/powerpoint/2010/main" val="22667405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9</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txBox="1">
            <a:spLocks/>
          </p:cNvSpPr>
          <p:nvPr/>
        </p:nvSpPr>
        <p:spPr bwMode="auto">
          <a:xfrm>
            <a:off x="838200" y="8382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smtClean="0"/>
              <a:t>Ad Hoc Groups Operation</a:t>
            </a:r>
            <a:endParaRPr lang="zh-CN" altLang="en-US" kern="0" dirty="0"/>
          </a:p>
        </p:txBody>
      </p:sp>
      <p:sp>
        <p:nvSpPr>
          <p:cNvPr id="8" name="内容占位符 2"/>
          <p:cNvSpPr txBox="1">
            <a:spLocks/>
          </p:cNvSpPr>
          <p:nvPr/>
        </p:nvSpPr>
        <p:spPr bwMode="auto">
          <a:xfrm>
            <a:off x="838200" y="21336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en-US" kern="0" smtClean="0"/>
              <a:t>Straw Polls are only allowed during Ad Hoc group meeting // no motions, anyone can vote</a:t>
            </a:r>
          </a:p>
          <a:p>
            <a:r>
              <a:rPr lang="en-US" altLang="en-US" kern="0" smtClean="0"/>
              <a:t>A straw poll needs to achieves at least 75% to be converted to a motion at the TG level.</a:t>
            </a:r>
          </a:p>
          <a:p>
            <a:r>
              <a:rPr lang="en-US" altLang="en-US" kern="0" smtClean="0"/>
              <a:t>Each Presentation is suggested to have 20 minutes including presenting and Q&amp;A.</a:t>
            </a:r>
          </a:p>
          <a:p>
            <a:endParaRPr lang="zh-CN" altLang="en-US" kern="0" dirty="0"/>
          </a:p>
        </p:txBody>
      </p:sp>
      <p:sp>
        <p:nvSpPr>
          <p:cNvPr id="9" name="日期占位符 3"/>
          <p:cNvSpPr>
            <a:spLocks noGrp="1"/>
          </p:cNvSpPr>
          <p:nvPr>
            <p:ph type="dt" sz="half" idx="10"/>
          </p:nvPr>
        </p:nvSpPr>
        <p:spPr>
          <a:xfrm>
            <a:off x="696913" y="332601"/>
            <a:ext cx="916918" cy="276999"/>
          </a:xfrm>
        </p:spPr>
        <p:txBody>
          <a:bodyPr/>
          <a:lstStyle/>
          <a:p>
            <a:pPr>
              <a:defRPr/>
            </a:pPr>
            <a:r>
              <a:rPr lang="en-US" dirty="0" smtClean="0"/>
              <a:t>Nov 2018</a:t>
            </a:r>
            <a:endParaRPr lang="en-US" dirty="0"/>
          </a:p>
        </p:txBody>
      </p:sp>
    </p:spTree>
    <p:extLst>
      <p:ext uri="{BB962C8B-B14F-4D97-AF65-F5344CB8AC3E}">
        <p14:creationId xmlns:p14="http://schemas.microsoft.com/office/powerpoint/2010/main" val="152842451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54347</TotalTime>
  <Words>2579</Words>
  <Application>Microsoft Office PowerPoint</Application>
  <PresentationFormat>全屏显示(4:3)</PresentationFormat>
  <Paragraphs>426</Paragraphs>
  <Slides>27</Slides>
  <Notes>0</Notes>
  <HiddenSlides>0</HiddenSlides>
  <MMClips>0</MMClips>
  <ScaleCrop>false</ScaleCrop>
  <HeadingPairs>
    <vt:vector size="8" baseType="variant">
      <vt:variant>
        <vt:lpstr>已用的字体</vt:lpstr>
      </vt:variant>
      <vt:variant>
        <vt:i4>8</vt:i4>
      </vt:variant>
      <vt:variant>
        <vt:lpstr>主题</vt:lpstr>
      </vt:variant>
      <vt:variant>
        <vt:i4>1</vt:i4>
      </vt:variant>
      <vt:variant>
        <vt:lpstr>嵌入 OLE 服务器</vt:lpstr>
      </vt:variant>
      <vt:variant>
        <vt:i4>1</vt:i4>
      </vt:variant>
      <vt:variant>
        <vt:lpstr>幻灯片标题</vt:lpstr>
      </vt:variant>
      <vt:variant>
        <vt:i4>27</vt:i4>
      </vt:variant>
    </vt:vector>
  </HeadingPairs>
  <TitlesOfParts>
    <vt:vector size="37" baseType="lpstr">
      <vt:lpstr>MS PGothic</vt:lpstr>
      <vt:lpstr>MS PGothic</vt:lpstr>
      <vt:lpstr>宋体</vt:lpstr>
      <vt:lpstr>Arial</vt:lpstr>
      <vt:lpstr>Arial Black</vt:lpstr>
      <vt:lpstr>Calibri</vt:lpstr>
      <vt:lpstr>Monotype Sorts</vt:lpstr>
      <vt:lpstr>Times New Roman</vt:lpstr>
      <vt:lpstr>802-11-Submission</vt:lpstr>
      <vt:lpstr>Document</vt:lpstr>
      <vt:lpstr>PowerPoint 演示文稿</vt:lpstr>
      <vt:lpstr>IEEE 802.11 Tgax Meeting High Efficiency WLAN PHY Ad Hoc Hotel Amber Plaza, Shenzhen, China Meeting Room: Granada Nov 8-9, 2018</vt:lpstr>
      <vt:lpstr>Patent Policy and Other Guidelines</vt:lpstr>
      <vt:lpstr>Participants, Patents, and Duty to Inform</vt:lpstr>
      <vt:lpstr>Patent Related Links</vt:lpstr>
      <vt:lpstr>Call for Potentially Essential Patents</vt:lpstr>
      <vt:lpstr>Other Guidelines for IEEE WG Meetings</vt:lpstr>
      <vt:lpstr>Participation in IEEE 802 Meetings</vt:lpstr>
      <vt:lpstr>PowerPoint 演示文稿</vt:lpstr>
      <vt:lpstr>Agenda items for PHY adhoc on Nov 8th</vt:lpstr>
      <vt:lpstr>Agenda items for PHY adhoc on Nov 8th</vt:lpstr>
      <vt:lpstr>Agenda items for PHY adhoc on Nov 9th</vt:lpstr>
      <vt:lpstr>PHY Adhoc Comments Status After Sep Meeting</vt:lpstr>
      <vt:lpstr>Assignment for Unassigned CIDs</vt:lpstr>
      <vt:lpstr>Assignment for Unassigned CIDs</vt:lpstr>
      <vt:lpstr>Assignment for Unassigned CIDs</vt:lpstr>
      <vt:lpstr>PHY Submissions</vt:lpstr>
      <vt:lpstr>Straw-poll 1 (cr, 11-18/1832r0)</vt:lpstr>
      <vt:lpstr>Straw-poll 2 (cr, 11-18/1764r0)</vt:lpstr>
      <vt:lpstr>Straw-poll 3 (cr, 11-18/1735r0)</vt:lpstr>
      <vt:lpstr>Straw-poll 4 (cr, 11-18/1759r1)</vt:lpstr>
      <vt:lpstr>Straw-poll x (cr, 11-18/1790r0)</vt:lpstr>
      <vt:lpstr>Straw-poll x (cr, 11-18/1734r1)</vt:lpstr>
      <vt:lpstr>Straw-poll x (cr, 11-18/1848r1)</vt:lpstr>
      <vt:lpstr>Straw-poll x (cr, 11-18/1842r1)</vt:lpstr>
      <vt:lpstr>Straw-poll x (cr, 11-18/1841r0)</vt:lpstr>
      <vt:lpstr>Straw-poll x (cr, 11-18/1534r2)</vt:lpstr>
    </vt:vector>
  </TitlesOfParts>
  <Company>Cisco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孙波10013985</cp:lastModifiedBy>
  <cp:revision>2665</cp:revision>
  <cp:lastPrinted>1998-02-10T13:28:06Z</cp:lastPrinted>
  <dcterms:created xsi:type="dcterms:W3CDTF">2007-04-17T18:10:23Z</dcterms:created>
  <dcterms:modified xsi:type="dcterms:W3CDTF">2018-11-08T14:02:31Z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