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0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>
      <p:cViewPr varScale="1">
        <p:scale>
          <a:sx n="60" d="100"/>
          <a:sy n="60" d="100"/>
        </p:scale>
        <p:origin x="1336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5" d="100"/>
          <a:sy n="45" d="100"/>
        </p:scale>
        <p:origin x="2748" y="4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B54A19-B880-4C16-87EB-E4F490A84639}" type="datetime1">
              <a:rPr lang="en-US" smtClean="0"/>
              <a:t>11/12/2018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Solomon Trainin,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ADDAE6A4-7988-44A7-8595-DC190ACFE20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802.11-18/1798r0</a:t>
            </a:r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802.11-18/1798r0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DA1BEBDB-0128-48AD-9EAD-FAE17FA1D79E}" type="datetime1">
              <a:rPr lang="en-US" smtClean="0"/>
              <a:t>11/12/2018</a:t>
            </a:fld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Solomon Trainin,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802.11-18/1798r0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0C552145-16A6-41BA-A228-78C3D85FBB80}" type="datetime1">
              <a:rPr lang="en-US" smtClean="0"/>
              <a:t>11/12/2018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Solomon Trainin,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802.11-18/1798r0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5D5DE71C-2772-4602-8FC9-8EFE9CCB70E5}" type="datetime1">
              <a:rPr lang="en-US" smtClean="0"/>
              <a:t>11/12/2018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Solomon Trainin,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Solomon Trainin,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Solomon Trainin,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Solomon Trainin,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802.11-18/1798r0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274050" cy="8382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/>
              <a:t>Introduction to TDD General and TDD MLME comment resolution</a:t>
            </a:r>
            <a:endParaRPr lang="en-GB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486038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2018-11-12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9871077"/>
              </p:ext>
            </p:extLst>
          </p:nvPr>
        </p:nvGraphicFramePr>
        <p:xfrm>
          <a:off x="552450" y="2516187"/>
          <a:ext cx="8102600" cy="296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8" name="Document" r:id="rId4" imgW="8309238" imgH="3045211" progId="Word.Document.8">
                  <p:embed/>
                </p:oleObj>
              </mc:Choice>
              <mc:Fallback>
                <p:oleObj name="Document" r:id="rId4" imgW="8309238" imgH="304521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450" y="2516187"/>
                        <a:ext cx="8102600" cy="2967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Resolution of CID’s: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3358, 3479, 3481, 3578, 3586, 3626, 3627, 3628, 3629, 3633, 3641, 3642, 3643, 3654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dirty="0"/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The CID’s are of TDD General, TDD Scheduling, and TDD MLME comment groups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DCF2C-3E98-487B-AA0E-8AD34F30C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4.9.5 Reference model for co-channel coordinated management operation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917401-95CC-4C58-B035-B69D36F8FC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09BED2-2ADD-4868-A62D-40D1D5CC128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CA50AA-869D-4B7F-A9F3-715A6FACBB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899B18C-DFBD-41A2-B733-5D6275752FA8}"/>
              </a:ext>
            </a:extLst>
          </p:cNvPr>
          <p:cNvSpPr txBox="1"/>
          <p:nvPr/>
        </p:nvSpPr>
        <p:spPr>
          <a:xfrm>
            <a:off x="870615" y="5735891"/>
            <a:ext cx="77347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The STA 1 and the STA 2 belong to the same Coordinated Management Operation device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9AE46CA-8AB1-48D3-91CE-5099CB27E9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854882"/>
            <a:ext cx="7734718" cy="3849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381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6EC98-F07F-46C3-B528-7B311CCDC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22987"/>
            <a:ext cx="5562600" cy="751215"/>
          </a:xfrm>
        </p:spPr>
        <p:txBody>
          <a:bodyPr/>
          <a:lstStyle/>
          <a:p>
            <a:pPr algn="l"/>
            <a:r>
              <a:rPr lang="en-GB" sz="1600" dirty="0"/>
              <a:t>11.yy TDD channel access Operation</a:t>
            </a:r>
            <a:br>
              <a:rPr lang="en-US" sz="1600" dirty="0"/>
            </a:br>
            <a:r>
              <a:rPr lang="en-GB" sz="1600" dirty="0"/>
              <a:t>11.yy.1 General</a:t>
            </a:r>
            <a:br>
              <a:rPr lang="en-US" sz="1600" dirty="0"/>
            </a:br>
            <a:r>
              <a:rPr lang="en-GB" sz="1600" dirty="0"/>
              <a:t>11.yy.2 Life cycle of the operation of the TDD channel access</a:t>
            </a:r>
            <a:endParaRPr lang="en-US" sz="160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15481F-EE87-4AEC-BAD6-EF465E3E3737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E8CD6C-585E-4CBE-8AD5-6D260C4289B1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Solomon Trainin, Qualcomm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118766-04AC-4042-AA4D-2D3C63A978AC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4027A49-26AC-4460-B409-7F4A24D13130}"/>
              </a:ext>
            </a:extLst>
          </p:cNvPr>
          <p:cNvSpPr txBox="1"/>
          <p:nvPr/>
        </p:nvSpPr>
        <p:spPr>
          <a:xfrm>
            <a:off x="329004" y="1474202"/>
            <a:ext cx="478671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operation of the TDD channel access becomes active after successful completion of the secure authentication. 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active operation of the TDD channel access inactivates when the beam link is lost, and no frames can be delivered for a long time. 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Initial TDD Beamforming is defined in </a:t>
            </a:r>
            <a:r>
              <a:rPr lang="en-GB" sz="1600" dirty="0">
                <a:solidFill>
                  <a:schemeClr val="tx1"/>
                </a:solidFill>
              </a:rPr>
              <a:t>11.36.2-11.36.4 </a:t>
            </a:r>
            <a:r>
              <a:rPr lang="en-US" sz="1600" dirty="0">
                <a:solidFill>
                  <a:schemeClr val="tx1"/>
                </a:solidFill>
              </a:rPr>
              <a:t>and in </a:t>
            </a:r>
            <a:r>
              <a:rPr lang="en-GB" sz="1600" dirty="0">
                <a:solidFill>
                  <a:schemeClr val="tx1"/>
                </a:solidFill>
              </a:rPr>
              <a:t>10.43.10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Scheduling for association and authentication and the relevant operation are defined in 11.yy.3. 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Scheduling</a:t>
            </a:r>
            <a:r>
              <a:rPr lang="en-GB" sz="1600" dirty="0">
                <a:solidFill>
                  <a:schemeClr val="tx1"/>
                </a:solidFill>
              </a:rPr>
              <a:t> for data traffic is defined in 11.yy.4, 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Data traffic under TDD access is defined in 10.40.6.2.2 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Ongoing beamforming  (TBD) 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Link maintenance in defined in10.44.5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Operation is Suspended if expected RX/TX handshake does not success at the time longer than </a:t>
            </a:r>
            <a:r>
              <a:rPr lang="en-US" sz="1600" dirty="0" err="1">
                <a:solidFill>
                  <a:schemeClr val="tx1"/>
                </a:solidFill>
              </a:rPr>
              <a:t>AckTimeout</a:t>
            </a:r>
            <a:r>
              <a:rPr lang="en-GB" sz="1600" dirty="0">
                <a:solidFill>
                  <a:schemeClr val="tx1"/>
                </a:solidFill>
              </a:rPr>
              <a:t> (10.3.2.11).  Beam link is indicated as lost if no RX/TX handshake happens multiple times in a row.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C9D0CD0-1FD6-4467-9418-FA98A523F8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9073" y="838200"/>
            <a:ext cx="3563944" cy="5181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426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5F770-0C5E-4C08-AFFF-47D9E9EFA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11.yy.3 Scheduling for association and secure authentication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8288E6-0DB3-4E55-8E10-AAAACCCE500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743010-ADDB-487F-82BA-8A99F32B18C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Solomon Trainin, Qualcomm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6E6F75-C2FB-4752-81DA-C318086F5F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0EF138-BA8D-499F-B1E0-E6BF69396383}"/>
              </a:ext>
            </a:extLst>
          </p:cNvPr>
          <p:cNvSpPr txBox="1"/>
          <p:nvPr/>
        </p:nvSpPr>
        <p:spPr>
          <a:xfrm>
            <a:off x="457200" y="5278906"/>
            <a:ext cx="838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Operation of STA’s over the air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After delivery of the schedule, the MLME-</a:t>
            </a:r>
            <a:r>
              <a:rPr lang="en-US" sz="2000" dirty="0" err="1">
                <a:solidFill>
                  <a:schemeClr val="bg1">
                    <a:lumMod val="65000"/>
                  </a:schemeClr>
                </a:solidFill>
              </a:rPr>
              <a:t>START.request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 can be used to initiate DMG beacons transmission by the AP STA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A07D4A6-4EF5-4D8B-B62E-8E44341FE6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143" y="2136240"/>
            <a:ext cx="7779714" cy="258552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DA9DBC0-1DE3-4FF7-AA45-BE8A2F18477C}"/>
              </a:ext>
            </a:extLst>
          </p:cNvPr>
          <p:cNvSpPr txBox="1"/>
          <p:nvPr/>
        </p:nvSpPr>
        <p:spPr>
          <a:xfrm>
            <a:off x="876299" y="4773349"/>
            <a:ext cx="73898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tx1"/>
                </a:solidFill>
              </a:rPr>
              <a:t>Figure 11yy3 Scheduling for association and secure authentication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590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8696F-EB39-44CC-8F3A-158DE018E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1" y="864352"/>
            <a:ext cx="6248399" cy="1295400"/>
          </a:xfrm>
        </p:spPr>
        <p:txBody>
          <a:bodyPr/>
          <a:lstStyle/>
          <a:p>
            <a:r>
              <a:rPr lang="en-GB" sz="2800" dirty="0"/>
              <a:t>Scheduling of STA’s that belong to the same Co-channel Coordinated Management Operation device</a:t>
            </a:r>
            <a:endParaRPr lang="en-US" sz="280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36FB66-53AE-4358-B927-04D6C6184CD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0783BB-EF83-4944-BF37-7A28019D19C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Solomon Trainin, Qualcomm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5DEBA4-A530-4DF1-87B5-BA72FDEE52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DDDBFFE-496E-4266-9B92-B989FFD01367}"/>
              </a:ext>
            </a:extLst>
          </p:cNvPr>
          <p:cNvSpPr txBox="1"/>
          <p:nvPr/>
        </p:nvSpPr>
        <p:spPr>
          <a:xfrm>
            <a:off x="1257278" y="5597529"/>
            <a:ext cx="716725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tx1"/>
                </a:solidFill>
              </a:rPr>
              <a:t>Figure 11yy4 high-level delivery of schedule to the </a:t>
            </a:r>
            <a:r>
              <a:rPr lang="en-GB" sz="2000" b="1" dirty="0">
                <a:solidFill>
                  <a:schemeClr val="tx1"/>
                </a:solidFill>
              </a:rPr>
              <a:t>STA’s</a:t>
            </a:r>
            <a:r>
              <a:rPr lang="en-GB" sz="1800" b="1" dirty="0">
                <a:solidFill>
                  <a:schemeClr val="tx1"/>
                </a:solidFill>
              </a:rPr>
              <a:t> that belong to the same Co-channel </a:t>
            </a:r>
            <a:r>
              <a:rPr lang="en-US" sz="1800" b="1" dirty="0">
                <a:solidFill>
                  <a:schemeClr val="tx1"/>
                </a:solidFill>
              </a:rPr>
              <a:t>Coordinated Management Operation device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1BD8017-6F6A-4E9C-84AF-E2B3E8A97B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186" y="2362200"/>
            <a:ext cx="8032239" cy="317844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E9C7A3C-60B3-4AB4-8F61-BD4D4318B9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4598" y="1262970"/>
            <a:ext cx="2514601" cy="1257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628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8696F-EB39-44CC-8F3A-158DE018E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11.yy.4 Scheduling for data traffic and supported functionality (1)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36FB66-53AE-4358-B927-04D6C6184CD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0783BB-EF83-4944-BF37-7A28019D19C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Solomon Trainin, Qualcomm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5DEBA4-A530-4DF1-87B5-BA72FDEE52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DDDBFFE-496E-4266-9B92-B989FFD01367}"/>
              </a:ext>
            </a:extLst>
          </p:cNvPr>
          <p:cNvSpPr txBox="1"/>
          <p:nvPr/>
        </p:nvSpPr>
        <p:spPr>
          <a:xfrm>
            <a:off x="657726" y="4798096"/>
            <a:ext cx="8039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tx1"/>
                </a:solidFill>
              </a:rPr>
              <a:t>Figure 11yy5 AP STA delivery of schedule for data traffic and supported functionality 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7A3447E-23F7-43BE-B04F-4EBDA7E1D138}"/>
              </a:ext>
            </a:extLst>
          </p:cNvPr>
          <p:cNvSpPr txBox="1"/>
          <p:nvPr/>
        </p:nvSpPr>
        <p:spPr>
          <a:xfrm>
            <a:off x="381000" y="5160713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2575" indent="-282575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</a:rPr>
              <a:t>A schedule delivered by the AP may be a response to the non-AP STA bandwidth request or it is initiated by the AP STA w/o getting the request.</a:t>
            </a:r>
          </a:p>
          <a:p>
            <a:pPr marL="282575" indent="-282575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After delivery of the schedule, the MLME-</a:t>
            </a:r>
            <a:r>
              <a:rPr lang="en-US" sz="1800" dirty="0" err="1">
                <a:solidFill>
                  <a:schemeClr val="bg1">
                    <a:lumMod val="65000"/>
                  </a:schemeClr>
                </a:solidFill>
              </a:rPr>
              <a:t>START.request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 can be used to initiate DMG beacons transmission by the AP STA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8EC18F6-4A02-43C9-B9AD-CB9E5BE229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366" y="1751013"/>
            <a:ext cx="7046867" cy="3002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110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8696F-EB39-44CC-8F3A-158DE018E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020" y="810529"/>
            <a:ext cx="7770813" cy="1065213"/>
          </a:xfrm>
        </p:spPr>
        <p:txBody>
          <a:bodyPr/>
          <a:lstStyle/>
          <a:p>
            <a:r>
              <a:rPr lang="en-GB" dirty="0"/>
              <a:t>11.yy.4 Scheduling for data traffic and supported functionality (2)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36FB66-53AE-4358-B927-04D6C6184CD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0783BB-EF83-4944-BF37-7A28019D19C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Solomon Trainin, Qualcomm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5DEBA4-A530-4DF1-87B5-BA72FDEE52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DDDBFFE-496E-4266-9B92-B989FFD01367}"/>
              </a:ext>
            </a:extLst>
          </p:cNvPr>
          <p:cNvSpPr txBox="1"/>
          <p:nvPr/>
        </p:nvSpPr>
        <p:spPr>
          <a:xfrm>
            <a:off x="304006" y="5148044"/>
            <a:ext cx="861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tx1"/>
                </a:solidFill>
              </a:rPr>
              <a:t>Figure 11yy6 Mutual delivery of schedule for data traffic and supported functionality  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40DBA4-F666-452F-8681-CB8F553ABF94}"/>
              </a:ext>
            </a:extLst>
          </p:cNvPr>
          <p:cNvSpPr txBox="1"/>
          <p:nvPr/>
        </p:nvSpPr>
        <p:spPr>
          <a:xfrm>
            <a:off x="693020" y="5611674"/>
            <a:ext cx="80788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Operation of STA’s over the air</a:t>
            </a:r>
            <a:endParaRPr lang="en-GB" sz="20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D0427E4-5EB4-407D-B7CB-8F4A5FD5DE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624" y="2040053"/>
            <a:ext cx="7779714" cy="3052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726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E6212-E07C-4FE3-A752-76AE9134A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9.6.yy </a:t>
            </a:r>
            <a:r>
              <a:rPr lang="en-GB" dirty="0"/>
              <a:t>Protected Dual of Unprotected DMG Action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B81C86-F170-477A-BB23-73FB29F20D7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87C300-E410-49B6-A254-633ACE68EDD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Solomon Trainin, Qualcomm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D02B09-F208-4E08-8547-7C6080BFF4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5F2B8B0-7F47-4133-B66A-AB25856B6299}"/>
              </a:ext>
            </a:extLst>
          </p:cNvPr>
          <p:cNvSpPr/>
          <p:nvPr/>
        </p:nvSpPr>
        <p:spPr>
          <a:xfrm>
            <a:off x="546245" y="1778722"/>
            <a:ext cx="793273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Modifications of the Table 9-54—Category values of the 9.4.1.11 Action field (</a:t>
            </a:r>
            <a:r>
              <a:rPr lang="en-GB" i="1" dirty="0">
                <a:solidFill>
                  <a:schemeClr val="tx1"/>
                </a:solidFill>
                <a:latin typeface="Times New Roman" panose="02020603050405020304" pitchFamily="18" charset="0"/>
                <a:ea typeface="ArialMT"/>
              </a:rPr>
              <a:t>IEEE P802.11-REVmd/D1.5, September 2018)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9F9403B2-0C56-4A0C-A2FB-FB0D2F9C97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84683"/>
              </p:ext>
            </p:extLst>
          </p:nvPr>
        </p:nvGraphicFramePr>
        <p:xfrm>
          <a:off x="761207" y="2957475"/>
          <a:ext cx="7619998" cy="1037804"/>
        </p:xfrm>
        <a:graphic>
          <a:graphicData uri="http://schemas.openxmlformats.org/drawingml/2006/table">
            <a:tbl>
              <a:tblPr firstRow="1" firstCol="1" bandRow="1"/>
              <a:tblGrid>
                <a:gridCol w="1066799">
                  <a:extLst>
                    <a:ext uri="{9D8B030D-6E8A-4147-A177-3AD203B41FA5}">
                      <a16:colId xmlns:a16="http://schemas.microsoft.com/office/drawing/2014/main" val="1813593835"/>
                    </a:ext>
                  </a:extLst>
                </a:gridCol>
                <a:gridCol w="2285999">
                  <a:extLst>
                    <a:ext uri="{9D8B030D-6E8A-4147-A177-3AD203B41FA5}">
                      <a16:colId xmlns:a16="http://schemas.microsoft.com/office/drawing/2014/main" val="1401989192"/>
                    </a:ext>
                  </a:extLst>
                </a:gridCol>
                <a:gridCol w="1543493">
                  <a:extLst>
                    <a:ext uri="{9D8B030D-6E8A-4147-A177-3AD203B41FA5}">
                      <a16:colId xmlns:a16="http://schemas.microsoft.com/office/drawing/2014/main" val="2727160609"/>
                    </a:ext>
                  </a:extLst>
                </a:gridCol>
                <a:gridCol w="1047307">
                  <a:extLst>
                    <a:ext uri="{9D8B030D-6E8A-4147-A177-3AD203B41FA5}">
                      <a16:colId xmlns:a16="http://schemas.microsoft.com/office/drawing/2014/main" val="181463907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4115908106"/>
                    </a:ext>
                  </a:extLst>
                </a:gridCol>
              </a:tblGrid>
              <a:tr h="4091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Code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Meaning 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See subclause 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Robust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Group addressed privacy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0245767"/>
                  </a:ext>
                </a:extLst>
              </a:tr>
              <a:tr h="5501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&lt;ANA&gt;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Protected Dual of Unprotected DMG Action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9.6.yy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Yes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1132559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A873D26-9EFE-4080-B750-EE8E91FF49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4953658"/>
              </p:ext>
            </p:extLst>
          </p:nvPr>
        </p:nvGraphicFramePr>
        <p:xfrm>
          <a:off x="1493909" y="4185513"/>
          <a:ext cx="6230793" cy="1986684"/>
        </p:xfrm>
        <a:graphic>
          <a:graphicData uri="http://schemas.openxmlformats.org/drawingml/2006/table">
            <a:tbl>
              <a:tblPr firstRow="1" firstCol="1" bandRow="1"/>
              <a:tblGrid>
                <a:gridCol w="1811193">
                  <a:extLst>
                    <a:ext uri="{9D8B030D-6E8A-4147-A177-3AD203B41FA5}">
                      <a16:colId xmlns:a16="http://schemas.microsoft.com/office/drawing/2014/main" val="951828745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576413816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727894507"/>
                    </a:ext>
                  </a:extLst>
                </a:gridCol>
              </a:tblGrid>
              <a:tr h="28381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TimesNewRomanPS-BoldMT"/>
                        </a:rPr>
                        <a:t>  Action field value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Description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Defined in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075198"/>
                  </a:ext>
                </a:extLst>
              </a:tr>
              <a:tr h="28381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Protected Announce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9.6.21.2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3111121"/>
                  </a:ext>
                </a:extLst>
              </a:tr>
              <a:tr h="28381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Protected BRP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9.6.21.3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4892352"/>
                  </a:ext>
                </a:extLst>
              </a:tr>
              <a:tr h="28381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Protected MIMO BF Setup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9.6.21.4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8597545"/>
                  </a:ext>
                </a:extLst>
              </a:tr>
              <a:tr h="28381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Protected MIMO BF Poll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9.6.21.5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9601035"/>
                  </a:ext>
                </a:extLst>
              </a:tr>
              <a:tr h="28381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Protected MIMO BF Feedback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9.6.21.6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9725897"/>
                  </a:ext>
                </a:extLst>
              </a:tr>
              <a:tr h="28381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Protected MIMO BF Selection 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9.6.21.7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9402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3136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(4)</Template>
  <TotalTime>33157</TotalTime>
  <Words>615</Words>
  <Application>Microsoft Office PowerPoint</Application>
  <PresentationFormat>On-screen Show (4:3)</PresentationFormat>
  <Paragraphs>101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 Unicode MS</vt:lpstr>
      <vt:lpstr>MS Gothic</vt:lpstr>
      <vt:lpstr>Arial</vt:lpstr>
      <vt:lpstr>ArialMT</vt:lpstr>
      <vt:lpstr>Times New Roman</vt:lpstr>
      <vt:lpstr>TimesNewRomanPS-BoldMT</vt:lpstr>
      <vt:lpstr>Office Theme</vt:lpstr>
      <vt:lpstr>Document</vt:lpstr>
      <vt:lpstr>Introduction to TDD General and TDD MLME comment resolution</vt:lpstr>
      <vt:lpstr>Abstract</vt:lpstr>
      <vt:lpstr>4.9.5 Reference model for co-channel coordinated management operation</vt:lpstr>
      <vt:lpstr>11.yy TDD channel access Operation 11.yy.1 General 11.yy.2 Life cycle of the operation of the TDD channel access</vt:lpstr>
      <vt:lpstr>11.yy.3 Scheduling for association and secure authentication</vt:lpstr>
      <vt:lpstr>Scheduling of STA’s that belong to the same Co-channel Coordinated Management Operation device</vt:lpstr>
      <vt:lpstr>11.yy.4 Scheduling for data traffic and supported functionality (1)</vt:lpstr>
      <vt:lpstr>11.yy.4 Scheduling for data traffic and supported functionality (2)</vt:lpstr>
      <vt:lpstr>9.6.yy Protected Dual of Unprotected DMG Action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>wkjdfwlksej;DKFJ</dc:subject>
  <dc:creator>Solomon Trainin</dc:creator>
  <cp:keywords>12345</cp:keywords>
  <dc:description>798977</dc:description>
  <cp:lastModifiedBy>Solomon Trainin</cp:lastModifiedBy>
  <cp:revision>206</cp:revision>
  <cp:lastPrinted>1601-01-01T00:00:00Z</cp:lastPrinted>
  <dcterms:created xsi:type="dcterms:W3CDTF">2018-08-05T08:55:16Z</dcterms:created>
  <dcterms:modified xsi:type="dcterms:W3CDTF">2018-11-12T10:30:24Z</dcterms:modified>
  <cp:contentStatus/>
</cp:coreProperties>
</file>