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0"/>
  </p:notesMasterIdLst>
  <p:handoutMasterIdLst>
    <p:handoutMasterId r:id="rId31"/>
  </p:handoutMasterIdLst>
  <p:sldIdLst>
    <p:sldId id="256" r:id="rId2"/>
    <p:sldId id="257" r:id="rId3"/>
    <p:sldId id="430" r:id="rId4"/>
    <p:sldId id="431" r:id="rId5"/>
    <p:sldId id="483" r:id="rId6"/>
    <p:sldId id="459" r:id="rId7"/>
    <p:sldId id="462" r:id="rId8"/>
    <p:sldId id="466" r:id="rId9"/>
    <p:sldId id="384" r:id="rId10"/>
    <p:sldId id="465" r:id="rId11"/>
    <p:sldId id="386" r:id="rId12"/>
    <p:sldId id="484" r:id="rId13"/>
    <p:sldId id="389" r:id="rId14"/>
    <p:sldId id="387" r:id="rId15"/>
    <p:sldId id="485" r:id="rId16"/>
    <p:sldId id="479" r:id="rId17"/>
    <p:sldId id="486" r:id="rId18"/>
    <p:sldId id="490" r:id="rId19"/>
    <p:sldId id="495" r:id="rId20"/>
    <p:sldId id="487" r:id="rId21"/>
    <p:sldId id="493" r:id="rId22"/>
    <p:sldId id="494" r:id="rId23"/>
    <p:sldId id="489" r:id="rId24"/>
    <p:sldId id="364" r:id="rId25"/>
    <p:sldId id="313" r:id="rId26"/>
    <p:sldId id="497" r:id="rId27"/>
    <p:sldId id="498" r:id="rId28"/>
    <p:sldId id="496" r:id="rId29"/>
  </p:sldIdLst>
  <p:sldSz cx="9144000" cy="6858000" type="screen4x3"/>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4" autoAdjust="0"/>
    <p:restoredTop sz="94660"/>
  </p:normalViewPr>
  <p:slideViewPr>
    <p:cSldViewPr>
      <p:cViewPr varScale="1">
        <p:scale>
          <a:sx n="68" d="100"/>
          <a:sy n="68" d="100"/>
        </p:scale>
        <p:origin x="754" y="58"/>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100" d="100"/>
        <a:sy n="100" d="100"/>
      </p:scale>
      <p:origin x="0" y="-2707"/>
    </p:cViewPr>
  </p:sorterViewPr>
  <p:notesViewPr>
    <p:cSldViewPr>
      <p:cViewPr varScale="1">
        <p:scale>
          <a:sx n="51" d="100"/>
          <a:sy n="51" d="100"/>
        </p:scale>
        <p:origin x="2290" y="29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822C42-FA2D-49B1-B03E-273B3C46E1DF}" type="doc">
      <dgm:prSet loTypeId="urn:microsoft.com/office/officeart/2009/3/layout/RandomtoResultProcess" loCatId="process" qsTypeId="urn:microsoft.com/office/officeart/2005/8/quickstyle/simple2" qsCatId="simple" csTypeId="urn:microsoft.com/office/officeart/2005/8/colors/accent0_3" csCatId="mainScheme" phldr="1"/>
      <dgm:spPr/>
      <dgm:t>
        <a:bodyPr/>
        <a:lstStyle/>
        <a:p>
          <a:endParaRPr lang="en-US"/>
        </a:p>
      </dgm:t>
    </dgm:pt>
    <dgm:pt modelId="{6D70BAA1-A206-46B2-89BA-4665ACBE15AD}">
      <dgm:prSet phldrT="[Text]" custT="1"/>
      <dgm:spPr/>
      <dgm:t>
        <a:bodyPr/>
        <a:lstStyle/>
        <a:p>
          <a:r>
            <a:rPr lang="en-US" sz="2400" dirty="0"/>
            <a:t>Field Data</a:t>
          </a:r>
        </a:p>
      </dgm:t>
    </dgm:pt>
    <dgm:pt modelId="{E5ADEFA6-EA03-4967-9EBA-9F7738CE1780}" type="parTrans" cxnId="{E42653D3-BC46-44B4-A732-2E76CE1736AE}">
      <dgm:prSet/>
      <dgm:spPr/>
      <dgm:t>
        <a:bodyPr/>
        <a:lstStyle/>
        <a:p>
          <a:endParaRPr lang="en-US" sz="2000"/>
        </a:p>
      </dgm:t>
    </dgm:pt>
    <dgm:pt modelId="{99049D20-445B-476C-A5D8-31AA75FBF4CA}" type="sibTrans" cxnId="{E42653D3-BC46-44B4-A732-2E76CE1736AE}">
      <dgm:prSet/>
      <dgm:spPr/>
      <dgm:t>
        <a:bodyPr/>
        <a:lstStyle/>
        <a:p>
          <a:endParaRPr lang="en-US" sz="2000"/>
        </a:p>
      </dgm:t>
    </dgm:pt>
    <dgm:pt modelId="{072F8B57-8281-4F75-818F-F8E0175958D9}">
      <dgm:prSet phldrT="[Text]" custT="1"/>
      <dgm:spPr/>
      <dgm:t>
        <a:bodyPr/>
        <a:lstStyle/>
        <a:p>
          <a:r>
            <a:rPr lang="en-US" sz="1600" dirty="0"/>
            <a:t>Passive RF</a:t>
          </a:r>
        </a:p>
      </dgm:t>
    </dgm:pt>
    <dgm:pt modelId="{C047CD4A-101C-424A-84CC-7D1274633464}" type="parTrans" cxnId="{DD33F8ED-8C64-4D12-B729-89C8A9953CC1}">
      <dgm:prSet/>
      <dgm:spPr/>
      <dgm:t>
        <a:bodyPr/>
        <a:lstStyle/>
        <a:p>
          <a:endParaRPr lang="en-US" sz="2000"/>
        </a:p>
      </dgm:t>
    </dgm:pt>
    <dgm:pt modelId="{DB20EDCF-BE7B-406C-B7D1-4380BC938627}" type="sibTrans" cxnId="{DD33F8ED-8C64-4D12-B729-89C8A9953CC1}">
      <dgm:prSet/>
      <dgm:spPr/>
      <dgm:t>
        <a:bodyPr/>
        <a:lstStyle/>
        <a:p>
          <a:endParaRPr lang="en-US" sz="2000"/>
        </a:p>
      </dgm:t>
    </dgm:pt>
    <dgm:pt modelId="{2F71A81A-018E-4E1C-BC6F-3801EA303F1A}">
      <dgm:prSet phldrT="[Text]" custT="1"/>
      <dgm:spPr/>
      <dgm:t>
        <a:bodyPr/>
        <a:lstStyle/>
        <a:p>
          <a:r>
            <a:rPr lang="en-US" sz="2400" dirty="0"/>
            <a:t>Channel Models</a:t>
          </a:r>
        </a:p>
      </dgm:t>
    </dgm:pt>
    <dgm:pt modelId="{E93AB866-7023-4E85-9120-F559422C9E6C}" type="parTrans" cxnId="{CC6A376F-F1CD-4045-94FD-75F00F38602A}">
      <dgm:prSet/>
      <dgm:spPr/>
      <dgm:t>
        <a:bodyPr/>
        <a:lstStyle/>
        <a:p>
          <a:endParaRPr lang="en-US" sz="2000"/>
        </a:p>
      </dgm:t>
    </dgm:pt>
    <dgm:pt modelId="{2CA3E972-DDD9-402D-834B-BDDF094DDB98}" type="sibTrans" cxnId="{CC6A376F-F1CD-4045-94FD-75F00F38602A}">
      <dgm:prSet/>
      <dgm:spPr/>
      <dgm:t>
        <a:bodyPr/>
        <a:lstStyle/>
        <a:p>
          <a:endParaRPr lang="en-US" sz="2000"/>
        </a:p>
      </dgm:t>
    </dgm:pt>
    <dgm:pt modelId="{0B8583E9-90BF-482C-A232-4003B43287BB}">
      <dgm:prSet phldrT="[Text]" custT="1"/>
      <dgm:spPr/>
      <dgm:t>
        <a:bodyPr/>
        <a:lstStyle/>
        <a:p>
          <a:r>
            <a:rPr lang="en-US" sz="1600" dirty="0"/>
            <a:t>Interference Models</a:t>
          </a:r>
        </a:p>
      </dgm:t>
    </dgm:pt>
    <dgm:pt modelId="{5BC4FD08-0B24-4C8E-B819-455D692B4B72}" type="parTrans" cxnId="{E655BF52-B02A-477D-BFE4-6012289978B8}">
      <dgm:prSet/>
      <dgm:spPr/>
      <dgm:t>
        <a:bodyPr/>
        <a:lstStyle/>
        <a:p>
          <a:endParaRPr lang="en-US" sz="2000"/>
        </a:p>
      </dgm:t>
    </dgm:pt>
    <dgm:pt modelId="{AACDF485-30EA-4FD1-8F77-456D7480F55C}" type="sibTrans" cxnId="{E655BF52-B02A-477D-BFE4-6012289978B8}">
      <dgm:prSet/>
      <dgm:spPr/>
      <dgm:t>
        <a:bodyPr/>
        <a:lstStyle/>
        <a:p>
          <a:endParaRPr lang="en-US" sz="2000"/>
        </a:p>
      </dgm:t>
    </dgm:pt>
    <dgm:pt modelId="{3783BBA6-1CAD-4CDE-96B6-A345CF5D926F}">
      <dgm:prSet phldrT="[Text]" custT="1"/>
      <dgm:spPr/>
      <dgm:t>
        <a:bodyPr/>
        <a:lstStyle/>
        <a:p>
          <a:r>
            <a:rPr lang="en-US" sz="1600" dirty="0"/>
            <a:t>Propagation Models</a:t>
          </a:r>
        </a:p>
      </dgm:t>
    </dgm:pt>
    <dgm:pt modelId="{6702D887-F83A-4777-BA8C-65334A1F119F}" type="parTrans" cxnId="{169EEF15-042B-49FE-B447-8D821B8C18E5}">
      <dgm:prSet/>
      <dgm:spPr/>
      <dgm:t>
        <a:bodyPr/>
        <a:lstStyle/>
        <a:p>
          <a:endParaRPr lang="en-US" sz="2000"/>
        </a:p>
      </dgm:t>
    </dgm:pt>
    <dgm:pt modelId="{C141B2F8-91CD-40BE-9F8F-64F4748DEB06}" type="sibTrans" cxnId="{169EEF15-042B-49FE-B447-8D821B8C18E5}">
      <dgm:prSet/>
      <dgm:spPr/>
      <dgm:t>
        <a:bodyPr/>
        <a:lstStyle/>
        <a:p>
          <a:endParaRPr lang="en-US" sz="2000"/>
        </a:p>
      </dgm:t>
    </dgm:pt>
    <dgm:pt modelId="{11BB1D56-E96D-417D-A8F3-3D29B49A343E}">
      <dgm:prSet phldrT="[Text]" custT="1"/>
      <dgm:spPr/>
      <dgm:t>
        <a:bodyPr/>
        <a:lstStyle/>
        <a:p>
          <a:r>
            <a:rPr lang="en-US" sz="2400" dirty="0"/>
            <a:t>Simulation &amp;  Testing</a:t>
          </a:r>
        </a:p>
      </dgm:t>
    </dgm:pt>
    <dgm:pt modelId="{64985FAC-EFA0-4142-B3EE-DBBBB308D32B}" type="parTrans" cxnId="{F50DBEFA-526C-42AC-851B-C528B7446811}">
      <dgm:prSet/>
      <dgm:spPr/>
      <dgm:t>
        <a:bodyPr/>
        <a:lstStyle/>
        <a:p>
          <a:endParaRPr lang="en-US" sz="2000"/>
        </a:p>
      </dgm:t>
    </dgm:pt>
    <dgm:pt modelId="{9CDEB857-AEE1-421D-A91B-5D9D0F306F9F}" type="sibTrans" cxnId="{F50DBEFA-526C-42AC-851B-C528B7446811}">
      <dgm:prSet/>
      <dgm:spPr/>
      <dgm:t>
        <a:bodyPr/>
        <a:lstStyle/>
        <a:p>
          <a:endParaRPr lang="en-US" sz="2000"/>
        </a:p>
      </dgm:t>
    </dgm:pt>
    <dgm:pt modelId="{93FEEB86-A89B-48CF-BD82-E5AD810B5B54}">
      <dgm:prSet phldrT="[Text]" custT="1"/>
      <dgm:spPr/>
      <dgm:t>
        <a:bodyPr/>
        <a:lstStyle/>
        <a:p>
          <a:r>
            <a:rPr lang="en-US" sz="1600" dirty="0"/>
            <a:t>RF Emulation</a:t>
          </a:r>
        </a:p>
      </dgm:t>
    </dgm:pt>
    <dgm:pt modelId="{D3D58488-D40A-42EF-A4CB-2FA4B22680BF}" type="parTrans" cxnId="{3CB040C2-11F4-4241-B375-04F313088871}">
      <dgm:prSet/>
      <dgm:spPr/>
      <dgm:t>
        <a:bodyPr/>
        <a:lstStyle/>
        <a:p>
          <a:endParaRPr lang="en-US" sz="2000"/>
        </a:p>
      </dgm:t>
    </dgm:pt>
    <dgm:pt modelId="{5731F925-26E9-4BE7-8338-E2B4CBE5037E}" type="sibTrans" cxnId="{3CB040C2-11F4-4241-B375-04F313088871}">
      <dgm:prSet/>
      <dgm:spPr/>
      <dgm:t>
        <a:bodyPr/>
        <a:lstStyle/>
        <a:p>
          <a:endParaRPr lang="en-US" sz="2000"/>
        </a:p>
      </dgm:t>
    </dgm:pt>
    <dgm:pt modelId="{0E0D4ED2-5E7D-472B-A8F1-8AD22EF9271D}">
      <dgm:prSet phldrT="[Text]" custT="1"/>
      <dgm:spPr/>
      <dgm:t>
        <a:bodyPr/>
        <a:lstStyle/>
        <a:p>
          <a:r>
            <a:rPr lang="en-US" sz="1800" b="1" dirty="0"/>
            <a:t>Benefits to Industry</a:t>
          </a:r>
        </a:p>
      </dgm:t>
    </dgm:pt>
    <dgm:pt modelId="{9110D897-48C5-4773-9CB0-A760120F2035}" type="parTrans" cxnId="{44A1806C-2DB1-4F3A-A71B-FB0E936AE9F9}">
      <dgm:prSet/>
      <dgm:spPr/>
      <dgm:t>
        <a:bodyPr/>
        <a:lstStyle/>
        <a:p>
          <a:endParaRPr lang="en-US" sz="2000"/>
        </a:p>
      </dgm:t>
    </dgm:pt>
    <dgm:pt modelId="{E2BD368C-6299-45E3-A672-971FA0626832}" type="sibTrans" cxnId="{44A1806C-2DB1-4F3A-A71B-FB0E936AE9F9}">
      <dgm:prSet/>
      <dgm:spPr/>
      <dgm:t>
        <a:bodyPr/>
        <a:lstStyle/>
        <a:p>
          <a:endParaRPr lang="en-US" sz="2000"/>
        </a:p>
      </dgm:t>
    </dgm:pt>
    <dgm:pt modelId="{CB1229B1-501E-40DE-9312-B88B377A0635}">
      <dgm:prSet phldrT="[Text]" custT="1"/>
      <dgm:spPr/>
      <dgm:t>
        <a:bodyPr/>
        <a:lstStyle/>
        <a:p>
          <a:r>
            <a:rPr lang="en-US" sz="1600" dirty="0"/>
            <a:t>Wireless Devices</a:t>
          </a:r>
        </a:p>
      </dgm:t>
    </dgm:pt>
    <dgm:pt modelId="{F72C9137-1EB6-4715-ACEE-338100FD1A31}" type="parTrans" cxnId="{2092C8F9-543C-407E-9021-22701E53F501}">
      <dgm:prSet/>
      <dgm:spPr/>
      <dgm:t>
        <a:bodyPr/>
        <a:lstStyle/>
        <a:p>
          <a:endParaRPr lang="en-US" sz="2000"/>
        </a:p>
      </dgm:t>
    </dgm:pt>
    <dgm:pt modelId="{4F7E660D-C87D-4A29-9A14-52C3C24814FF}" type="sibTrans" cxnId="{2092C8F9-543C-407E-9021-22701E53F501}">
      <dgm:prSet/>
      <dgm:spPr/>
      <dgm:t>
        <a:bodyPr/>
        <a:lstStyle/>
        <a:p>
          <a:endParaRPr lang="en-US" sz="2000"/>
        </a:p>
      </dgm:t>
    </dgm:pt>
    <dgm:pt modelId="{F3AC228C-1C33-447F-8DD1-CD38B0910A54}">
      <dgm:prSet phldrT="[Text]" custT="1"/>
      <dgm:spPr/>
      <dgm:t>
        <a:bodyPr/>
        <a:lstStyle/>
        <a:p>
          <a:r>
            <a:rPr lang="en-US" sz="1600" dirty="0"/>
            <a:t>Plant Processes</a:t>
          </a:r>
        </a:p>
      </dgm:t>
    </dgm:pt>
    <dgm:pt modelId="{205B631E-427E-4D36-9A4F-B302A4289206}" type="parTrans" cxnId="{39971918-38C9-4214-B785-823AD2B0542A}">
      <dgm:prSet/>
      <dgm:spPr/>
      <dgm:t>
        <a:bodyPr/>
        <a:lstStyle/>
        <a:p>
          <a:endParaRPr lang="en-US" sz="2000"/>
        </a:p>
      </dgm:t>
    </dgm:pt>
    <dgm:pt modelId="{4F377683-6909-4CC8-942E-CB84B7EBFF4C}" type="sibTrans" cxnId="{39971918-38C9-4214-B785-823AD2B0542A}">
      <dgm:prSet/>
      <dgm:spPr/>
      <dgm:t>
        <a:bodyPr/>
        <a:lstStyle/>
        <a:p>
          <a:endParaRPr lang="en-US" sz="2000"/>
        </a:p>
      </dgm:t>
    </dgm:pt>
    <dgm:pt modelId="{7F1DD2F0-9A54-44F2-842A-6C29318BAEDD}">
      <dgm:prSet phldrT="[Text]" custT="1"/>
      <dgm:spPr/>
      <dgm:t>
        <a:bodyPr/>
        <a:lstStyle/>
        <a:p>
          <a:r>
            <a:rPr lang="en-US" sz="1600" dirty="0"/>
            <a:t>Human Operations</a:t>
          </a:r>
        </a:p>
      </dgm:t>
    </dgm:pt>
    <dgm:pt modelId="{3B9DCF9B-8D62-4E19-B777-1B6029AD35C9}" type="parTrans" cxnId="{C2BE97C7-51A0-466A-9345-0B57943273AD}">
      <dgm:prSet/>
      <dgm:spPr/>
      <dgm:t>
        <a:bodyPr/>
        <a:lstStyle/>
        <a:p>
          <a:endParaRPr lang="en-US" sz="2000"/>
        </a:p>
      </dgm:t>
    </dgm:pt>
    <dgm:pt modelId="{0634465F-6C0F-46F1-8F7E-4C0F8E13FB55}" type="sibTrans" cxnId="{C2BE97C7-51A0-466A-9345-0B57943273AD}">
      <dgm:prSet/>
      <dgm:spPr/>
      <dgm:t>
        <a:bodyPr/>
        <a:lstStyle/>
        <a:p>
          <a:endParaRPr lang="en-US" sz="2000"/>
        </a:p>
      </dgm:t>
    </dgm:pt>
    <dgm:pt modelId="{29B901AE-C9B8-4ACE-A195-6459F9FEA10C}">
      <dgm:prSet phldrT="[Text]" custT="1"/>
      <dgm:spPr/>
      <dgm:t>
        <a:bodyPr/>
        <a:lstStyle/>
        <a:p>
          <a:r>
            <a:rPr lang="en-US" sz="1600" dirty="0"/>
            <a:t>Channel Models</a:t>
          </a:r>
        </a:p>
      </dgm:t>
    </dgm:pt>
    <dgm:pt modelId="{6CF70E1E-955A-4731-969E-399E16878607}" type="parTrans" cxnId="{5A4CE4CA-7AC9-4E1E-B650-D70703881750}">
      <dgm:prSet/>
      <dgm:spPr/>
      <dgm:t>
        <a:bodyPr/>
        <a:lstStyle/>
        <a:p>
          <a:endParaRPr lang="en-US" sz="2000"/>
        </a:p>
      </dgm:t>
    </dgm:pt>
    <dgm:pt modelId="{A5562907-A1BE-438C-B7DF-A96028EA9107}" type="sibTrans" cxnId="{5A4CE4CA-7AC9-4E1E-B650-D70703881750}">
      <dgm:prSet/>
      <dgm:spPr/>
      <dgm:t>
        <a:bodyPr/>
        <a:lstStyle/>
        <a:p>
          <a:endParaRPr lang="en-US" sz="2000"/>
        </a:p>
      </dgm:t>
    </dgm:pt>
    <dgm:pt modelId="{4428D4BB-35D9-461F-86D8-792F32F5793B}">
      <dgm:prSet phldrT="[Text]" custT="1"/>
      <dgm:spPr/>
      <dgm:t>
        <a:bodyPr/>
        <a:lstStyle/>
        <a:p>
          <a:r>
            <a:rPr lang="en-US" sz="1600" dirty="0"/>
            <a:t>Wireless network simulations</a:t>
          </a:r>
        </a:p>
      </dgm:t>
    </dgm:pt>
    <dgm:pt modelId="{F68F6795-9DDE-415F-896D-B82D7E815EE3}" type="parTrans" cxnId="{E1CAE169-D703-4DA9-B9FC-F7986F0CD99E}">
      <dgm:prSet/>
      <dgm:spPr/>
      <dgm:t>
        <a:bodyPr/>
        <a:lstStyle/>
        <a:p>
          <a:endParaRPr lang="en-US" sz="2000"/>
        </a:p>
      </dgm:t>
    </dgm:pt>
    <dgm:pt modelId="{8C5D9952-0684-4C49-B061-7C63D2ADB704}" type="sibTrans" cxnId="{E1CAE169-D703-4DA9-B9FC-F7986F0CD99E}">
      <dgm:prSet/>
      <dgm:spPr/>
      <dgm:t>
        <a:bodyPr/>
        <a:lstStyle/>
        <a:p>
          <a:endParaRPr lang="en-US" sz="2000"/>
        </a:p>
      </dgm:t>
    </dgm:pt>
    <dgm:pt modelId="{CEAA5189-A803-4A64-A09D-73F0630BDAF1}">
      <dgm:prSet phldrT="[Text]" custT="1"/>
      <dgm:spPr>
        <a:solidFill>
          <a:srgbClr val="FFC000"/>
        </a:solidFill>
      </dgm:spPr>
      <dgm:t>
        <a:bodyPr/>
        <a:lstStyle/>
        <a:p>
          <a:r>
            <a:rPr lang="en-US" sz="1600" dirty="0"/>
            <a:t>More Robust and Effective Wireless </a:t>
          </a:r>
          <a:r>
            <a:rPr lang="en-US" sz="1600" dirty="0" err="1"/>
            <a:t>Comms</a:t>
          </a:r>
          <a:r>
            <a:rPr lang="en-US" sz="1600" dirty="0"/>
            <a:t>.</a:t>
          </a:r>
        </a:p>
      </dgm:t>
    </dgm:pt>
    <dgm:pt modelId="{9DB5A2EB-38C8-4436-A8E4-5652C658D0FB}" type="sibTrans" cxnId="{F6BA3819-5F6A-45F4-8D85-511355C4AB92}">
      <dgm:prSet/>
      <dgm:spPr/>
      <dgm:t>
        <a:bodyPr/>
        <a:lstStyle/>
        <a:p>
          <a:endParaRPr lang="en-US" sz="2000"/>
        </a:p>
      </dgm:t>
    </dgm:pt>
    <dgm:pt modelId="{629DDC8C-F3A9-447D-BCDE-80D1F947D678}" type="parTrans" cxnId="{F6BA3819-5F6A-45F4-8D85-511355C4AB92}">
      <dgm:prSet/>
      <dgm:spPr/>
      <dgm:t>
        <a:bodyPr/>
        <a:lstStyle/>
        <a:p>
          <a:endParaRPr lang="en-US" sz="2000"/>
        </a:p>
      </dgm:t>
    </dgm:pt>
    <dgm:pt modelId="{D47342BD-938B-46D5-8771-860CF20BF63D}">
      <dgm:prSet phldrT="[Text]" custT="1"/>
      <dgm:spPr/>
      <dgm:t>
        <a:bodyPr/>
        <a:lstStyle/>
        <a:p>
          <a:r>
            <a:rPr lang="en-US" sz="1600" dirty="0"/>
            <a:t>Live Shops &amp; Factories</a:t>
          </a:r>
        </a:p>
      </dgm:t>
    </dgm:pt>
    <dgm:pt modelId="{AB739161-DE9D-43F4-BD1A-433936BDD0A0}" type="parTrans" cxnId="{92C6D4DE-B824-41BD-9562-ABAFF3ACAA2C}">
      <dgm:prSet/>
      <dgm:spPr/>
      <dgm:t>
        <a:bodyPr/>
        <a:lstStyle/>
        <a:p>
          <a:endParaRPr lang="en-US" sz="2000"/>
        </a:p>
      </dgm:t>
    </dgm:pt>
    <dgm:pt modelId="{141BC226-8724-4CB3-935F-DE5B3CA2C0B5}" type="sibTrans" cxnId="{92C6D4DE-B824-41BD-9562-ABAFF3ACAA2C}">
      <dgm:prSet/>
      <dgm:spPr/>
      <dgm:t>
        <a:bodyPr/>
        <a:lstStyle/>
        <a:p>
          <a:endParaRPr lang="en-US" sz="2000"/>
        </a:p>
      </dgm:t>
    </dgm:pt>
    <dgm:pt modelId="{427947C3-54AF-4CD6-A078-ADCF92B016A0}">
      <dgm:prSet phldrT="[Text]" custT="1"/>
      <dgm:spPr/>
      <dgm:t>
        <a:bodyPr/>
        <a:lstStyle/>
        <a:p>
          <a:r>
            <a:rPr lang="en-US" sz="1600" dirty="0"/>
            <a:t>Active RF</a:t>
          </a:r>
        </a:p>
      </dgm:t>
    </dgm:pt>
    <dgm:pt modelId="{D11E2BB6-6D60-4E86-9411-7E7396805201}" type="parTrans" cxnId="{36C770BC-E06B-4912-9C31-5DAC88851180}">
      <dgm:prSet/>
      <dgm:spPr/>
      <dgm:t>
        <a:bodyPr/>
        <a:lstStyle/>
        <a:p>
          <a:endParaRPr lang="en-US" sz="2000"/>
        </a:p>
      </dgm:t>
    </dgm:pt>
    <dgm:pt modelId="{C8AD44C1-ABFB-465F-8747-75C47207B323}" type="sibTrans" cxnId="{36C770BC-E06B-4912-9C31-5DAC88851180}">
      <dgm:prSet/>
      <dgm:spPr/>
      <dgm:t>
        <a:bodyPr/>
        <a:lstStyle/>
        <a:p>
          <a:endParaRPr lang="en-US" sz="2000"/>
        </a:p>
      </dgm:t>
    </dgm:pt>
    <dgm:pt modelId="{0F629BEC-B60B-4720-A909-F1B756A578B6}">
      <dgm:prSet phldrT="[Text]" custT="1"/>
      <dgm:spPr/>
      <dgm:t>
        <a:bodyPr/>
        <a:lstStyle/>
        <a:p>
          <a:r>
            <a:rPr lang="en-US" sz="1600" dirty="0"/>
            <a:t>High Fidelity </a:t>
          </a:r>
          <a:br>
            <a:rPr lang="en-US" sz="1600" dirty="0"/>
          </a:br>
          <a:r>
            <a:rPr lang="en-US" sz="1600" dirty="0"/>
            <a:t>“RF Sounding”</a:t>
          </a:r>
        </a:p>
      </dgm:t>
    </dgm:pt>
    <dgm:pt modelId="{0F68FB14-808C-4CA6-A5FA-6947D2F4B501}" type="parTrans" cxnId="{CC830BF6-FE5A-4D29-A780-723180B67DBE}">
      <dgm:prSet/>
      <dgm:spPr/>
      <dgm:t>
        <a:bodyPr/>
        <a:lstStyle/>
        <a:p>
          <a:endParaRPr lang="en-US" sz="2000"/>
        </a:p>
      </dgm:t>
    </dgm:pt>
    <dgm:pt modelId="{055DA566-9765-4C1B-B226-CFA09B58F03A}" type="sibTrans" cxnId="{CC830BF6-FE5A-4D29-A780-723180B67DBE}">
      <dgm:prSet/>
      <dgm:spPr/>
      <dgm:t>
        <a:bodyPr/>
        <a:lstStyle/>
        <a:p>
          <a:endParaRPr lang="en-US" sz="2000"/>
        </a:p>
      </dgm:t>
    </dgm:pt>
    <dgm:pt modelId="{82CE1263-FB7F-48C2-A466-F5C61ADFB531}" type="pres">
      <dgm:prSet presAssocID="{81822C42-FA2D-49B1-B03E-273B3C46E1DF}" presName="Name0" presStyleCnt="0">
        <dgm:presLayoutVars>
          <dgm:dir/>
          <dgm:animOne val="branch"/>
          <dgm:animLvl val="lvl"/>
        </dgm:presLayoutVars>
      </dgm:prSet>
      <dgm:spPr/>
      <dgm:t>
        <a:bodyPr/>
        <a:lstStyle/>
        <a:p>
          <a:endParaRPr lang="en-US"/>
        </a:p>
      </dgm:t>
    </dgm:pt>
    <dgm:pt modelId="{8C49393C-59B7-4F1D-AD54-4F5B11E950BE}" type="pres">
      <dgm:prSet presAssocID="{6D70BAA1-A206-46B2-89BA-4665ACBE15AD}" presName="chaos" presStyleCnt="0"/>
      <dgm:spPr/>
    </dgm:pt>
    <dgm:pt modelId="{2D32EF42-BEFB-4FA7-8CC3-A0D409265375}" type="pres">
      <dgm:prSet presAssocID="{6D70BAA1-A206-46B2-89BA-4665ACBE15AD}" presName="parTx1" presStyleLbl="revTx" presStyleIdx="0" presStyleCnt="7"/>
      <dgm:spPr/>
      <dgm:t>
        <a:bodyPr/>
        <a:lstStyle/>
        <a:p>
          <a:endParaRPr lang="en-US"/>
        </a:p>
      </dgm:t>
    </dgm:pt>
    <dgm:pt modelId="{CD21CE9A-8BE5-419D-902C-A6A4A3BA0997}" type="pres">
      <dgm:prSet presAssocID="{6D70BAA1-A206-46B2-89BA-4665ACBE15AD}" presName="desTx1" presStyleLbl="revTx" presStyleIdx="1" presStyleCnt="7" custScaleY="135543" custLinFactNeighborY="21858">
        <dgm:presLayoutVars>
          <dgm:bulletEnabled val="1"/>
        </dgm:presLayoutVars>
      </dgm:prSet>
      <dgm:spPr/>
      <dgm:t>
        <a:bodyPr/>
        <a:lstStyle/>
        <a:p>
          <a:endParaRPr lang="en-US"/>
        </a:p>
      </dgm:t>
    </dgm:pt>
    <dgm:pt modelId="{418317CA-38A3-49B1-8A28-B93321276331}" type="pres">
      <dgm:prSet presAssocID="{6D70BAA1-A206-46B2-89BA-4665ACBE15AD}" presName="c1" presStyleLbl="node1" presStyleIdx="0" presStyleCnt="19"/>
      <dgm:spPr/>
    </dgm:pt>
    <dgm:pt modelId="{787A97A3-5C5D-43CD-A513-BAEAC7A8AE0F}" type="pres">
      <dgm:prSet presAssocID="{6D70BAA1-A206-46B2-89BA-4665ACBE15AD}" presName="c2" presStyleLbl="node1" presStyleIdx="1" presStyleCnt="19"/>
      <dgm:spPr/>
    </dgm:pt>
    <dgm:pt modelId="{FA3BE464-D1CC-45A2-9FD3-99E5FDAA211A}" type="pres">
      <dgm:prSet presAssocID="{6D70BAA1-A206-46B2-89BA-4665ACBE15AD}" presName="c3" presStyleLbl="node1" presStyleIdx="2" presStyleCnt="19"/>
      <dgm:spPr/>
    </dgm:pt>
    <dgm:pt modelId="{2A7481CD-37BB-40D4-ADC7-F362EC69155E}" type="pres">
      <dgm:prSet presAssocID="{6D70BAA1-A206-46B2-89BA-4665ACBE15AD}" presName="c4" presStyleLbl="node1" presStyleIdx="3" presStyleCnt="19"/>
      <dgm:spPr/>
    </dgm:pt>
    <dgm:pt modelId="{459F152F-F8C4-45D9-A332-DE014565BB09}" type="pres">
      <dgm:prSet presAssocID="{6D70BAA1-A206-46B2-89BA-4665ACBE15AD}" presName="c5" presStyleLbl="node1" presStyleIdx="4" presStyleCnt="19"/>
      <dgm:spPr/>
    </dgm:pt>
    <dgm:pt modelId="{4A21DBE3-0E22-4DA7-B4DD-5B3A89CA9DB9}" type="pres">
      <dgm:prSet presAssocID="{6D70BAA1-A206-46B2-89BA-4665ACBE15AD}" presName="c6" presStyleLbl="node1" presStyleIdx="5" presStyleCnt="19"/>
      <dgm:spPr/>
    </dgm:pt>
    <dgm:pt modelId="{9B36C681-0336-47A4-B19F-36C5F4AEF201}" type="pres">
      <dgm:prSet presAssocID="{6D70BAA1-A206-46B2-89BA-4665ACBE15AD}" presName="c7" presStyleLbl="node1" presStyleIdx="6" presStyleCnt="19"/>
      <dgm:spPr/>
    </dgm:pt>
    <dgm:pt modelId="{8278CB28-6540-4A36-88A2-7064870E500D}" type="pres">
      <dgm:prSet presAssocID="{6D70BAA1-A206-46B2-89BA-4665ACBE15AD}" presName="c8" presStyleLbl="node1" presStyleIdx="7" presStyleCnt="19"/>
      <dgm:spPr/>
    </dgm:pt>
    <dgm:pt modelId="{F7357F77-B1BD-479A-BD65-40D6C1A69904}" type="pres">
      <dgm:prSet presAssocID="{6D70BAA1-A206-46B2-89BA-4665ACBE15AD}" presName="c9" presStyleLbl="node1" presStyleIdx="8" presStyleCnt="19"/>
      <dgm:spPr/>
    </dgm:pt>
    <dgm:pt modelId="{134FBCE2-1F33-4A40-94C4-40D085BB18C3}" type="pres">
      <dgm:prSet presAssocID="{6D70BAA1-A206-46B2-89BA-4665ACBE15AD}" presName="c10" presStyleLbl="node1" presStyleIdx="9" presStyleCnt="19"/>
      <dgm:spPr/>
    </dgm:pt>
    <dgm:pt modelId="{DA30C7D8-E057-4918-884A-480874B061A7}" type="pres">
      <dgm:prSet presAssocID="{6D70BAA1-A206-46B2-89BA-4665ACBE15AD}" presName="c11" presStyleLbl="node1" presStyleIdx="10" presStyleCnt="19"/>
      <dgm:spPr/>
    </dgm:pt>
    <dgm:pt modelId="{862BB032-579D-4962-B8D7-8A3F5DE5A231}" type="pres">
      <dgm:prSet presAssocID="{6D70BAA1-A206-46B2-89BA-4665ACBE15AD}" presName="c12" presStyleLbl="node1" presStyleIdx="11" presStyleCnt="19"/>
      <dgm:spPr/>
    </dgm:pt>
    <dgm:pt modelId="{AE95F2B5-4EAB-4020-8335-9A6FEBAC9090}" type="pres">
      <dgm:prSet presAssocID="{6D70BAA1-A206-46B2-89BA-4665ACBE15AD}" presName="c13" presStyleLbl="node1" presStyleIdx="12" presStyleCnt="19"/>
      <dgm:spPr/>
    </dgm:pt>
    <dgm:pt modelId="{D0370704-9E55-4928-8409-AB91F17016B1}" type="pres">
      <dgm:prSet presAssocID="{6D70BAA1-A206-46B2-89BA-4665ACBE15AD}" presName="c14" presStyleLbl="node1" presStyleIdx="13" presStyleCnt="19"/>
      <dgm:spPr/>
    </dgm:pt>
    <dgm:pt modelId="{01C7FCB6-5DA8-403A-8E96-96BB2E1E53F9}" type="pres">
      <dgm:prSet presAssocID="{6D70BAA1-A206-46B2-89BA-4665ACBE15AD}" presName="c15" presStyleLbl="node1" presStyleIdx="14" presStyleCnt="19"/>
      <dgm:spPr/>
    </dgm:pt>
    <dgm:pt modelId="{C4D4CC51-78E0-477A-9160-CD16206B2537}" type="pres">
      <dgm:prSet presAssocID="{6D70BAA1-A206-46B2-89BA-4665ACBE15AD}" presName="c16" presStyleLbl="node1" presStyleIdx="15" presStyleCnt="19"/>
      <dgm:spPr/>
    </dgm:pt>
    <dgm:pt modelId="{5E084A1D-010F-4C64-BE08-EE4BB0C16DB6}" type="pres">
      <dgm:prSet presAssocID="{6D70BAA1-A206-46B2-89BA-4665ACBE15AD}" presName="c17" presStyleLbl="node1" presStyleIdx="16" presStyleCnt="19"/>
      <dgm:spPr/>
    </dgm:pt>
    <dgm:pt modelId="{919D7830-371F-4EE4-ADFF-02070AB10612}" type="pres">
      <dgm:prSet presAssocID="{6D70BAA1-A206-46B2-89BA-4665ACBE15AD}" presName="c18" presStyleLbl="node1" presStyleIdx="17" presStyleCnt="19"/>
      <dgm:spPr/>
    </dgm:pt>
    <dgm:pt modelId="{42C492D7-B92B-4935-B4A2-C82F1C16959D}" type="pres">
      <dgm:prSet presAssocID="{99049D20-445B-476C-A5D8-31AA75FBF4CA}" presName="chevronComposite1" presStyleCnt="0"/>
      <dgm:spPr/>
    </dgm:pt>
    <dgm:pt modelId="{F46D1476-BF87-4153-BDC5-BE8425C3B58B}" type="pres">
      <dgm:prSet presAssocID="{99049D20-445B-476C-A5D8-31AA75FBF4CA}" presName="chevron1" presStyleLbl="sibTrans2D1" presStyleIdx="0" presStyleCnt="3"/>
      <dgm:spPr/>
    </dgm:pt>
    <dgm:pt modelId="{4E436056-1ACE-4D3F-95F9-2053EDF77A94}" type="pres">
      <dgm:prSet presAssocID="{99049D20-445B-476C-A5D8-31AA75FBF4CA}" presName="spChevron1" presStyleCnt="0"/>
      <dgm:spPr/>
    </dgm:pt>
    <dgm:pt modelId="{5D5BEF21-5ECF-470E-B0C1-EFE5D28EF4B9}" type="pres">
      <dgm:prSet presAssocID="{2F71A81A-018E-4E1C-BC6F-3801EA303F1A}" presName="middle" presStyleCnt="0"/>
      <dgm:spPr/>
    </dgm:pt>
    <dgm:pt modelId="{9C3AD5F2-1847-4420-A22D-8C31E28FDB19}" type="pres">
      <dgm:prSet presAssocID="{2F71A81A-018E-4E1C-BC6F-3801EA303F1A}" presName="parTxMid" presStyleLbl="revTx" presStyleIdx="2" presStyleCnt="7"/>
      <dgm:spPr/>
      <dgm:t>
        <a:bodyPr/>
        <a:lstStyle/>
        <a:p>
          <a:endParaRPr lang="en-US"/>
        </a:p>
      </dgm:t>
    </dgm:pt>
    <dgm:pt modelId="{8371EEC3-C7D0-42A3-89EA-E851D4BCEF05}" type="pres">
      <dgm:prSet presAssocID="{2F71A81A-018E-4E1C-BC6F-3801EA303F1A}" presName="desTxMid" presStyleLbl="revTx" presStyleIdx="3" presStyleCnt="7">
        <dgm:presLayoutVars>
          <dgm:bulletEnabled val="1"/>
        </dgm:presLayoutVars>
      </dgm:prSet>
      <dgm:spPr/>
      <dgm:t>
        <a:bodyPr/>
        <a:lstStyle/>
        <a:p>
          <a:endParaRPr lang="en-US"/>
        </a:p>
      </dgm:t>
    </dgm:pt>
    <dgm:pt modelId="{D66F374D-1A39-4406-BD84-75D4D0AF88CD}" type="pres">
      <dgm:prSet presAssocID="{2F71A81A-018E-4E1C-BC6F-3801EA303F1A}" presName="spMid" presStyleCnt="0"/>
      <dgm:spPr/>
    </dgm:pt>
    <dgm:pt modelId="{11DF1A5E-9B1A-4D40-9B67-55870178F693}" type="pres">
      <dgm:prSet presAssocID="{2CA3E972-DDD9-402D-834B-BDDF094DDB98}" presName="chevronComposite1" presStyleCnt="0"/>
      <dgm:spPr/>
    </dgm:pt>
    <dgm:pt modelId="{82E7D589-A01C-4603-B44A-B8AC8EB814F0}" type="pres">
      <dgm:prSet presAssocID="{2CA3E972-DDD9-402D-834B-BDDF094DDB98}" presName="chevron1" presStyleLbl="sibTrans2D1" presStyleIdx="1" presStyleCnt="3"/>
      <dgm:spPr/>
    </dgm:pt>
    <dgm:pt modelId="{4753D4BA-5A8B-4C90-8A82-B39621C93F53}" type="pres">
      <dgm:prSet presAssocID="{2CA3E972-DDD9-402D-834B-BDDF094DDB98}" presName="spChevron1" presStyleCnt="0"/>
      <dgm:spPr/>
    </dgm:pt>
    <dgm:pt modelId="{077B668D-005B-413E-9A0B-7035F5C6A53A}" type="pres">
      <dgm:prSet presAssocID="{11BB1D56-E96D-417D-A8F3-3D29B49A343E}" presName="middle" presStyleCnt="0"/>
      <dgm:spPr/>
    </dgm:pt>
    <dgm:pt modelId="{6660CD90-2792-43D2-9CD4-D045C7B54CDB}" type="pres">
      <dgm:prSet presAssocID="{11BB1D56-E96D-417D-A8F3-3D29B49A343E}" presName="parTxMid" presStyleLbl="revTx" presStyleIdx="4" presStyleCnt="7"/>
      <dgm:spPr/>
      <dgm:t>
        <a:bodyPr/>
        <a:lstStyle/>
        <a:p>
          <a:endParaRPr lang="en-US"/>
        </a:p>
      </dgm:t>
    </dgm:pt>
    <dgm:pt modelId="{293EC215-3C3D-4036-A3AA-2314A75715DB}" type="pres">
      <dgm:prSet presAssocID="{11BB1D56-E96D-417D-A8F3-3D29B49A343E}" presName="desTxMid" presStyleLbl="revTx" presStyleIdx="5" presStyleCnt="7" custScaleX="124514" custLinFactNeighborY="360">
        <dgm:presLayoutVars>
          <dgm:bulletEnabled val="1"/>
        </dgm:presLayoutVars>
      </dgm:prSet>
      <dgm:spPr/>
      <dgm:t>
        <a:bodyPr/>
        <a:lstStyle/>
        <a:p>
          <a:endParaRPr lang="en-US"/>
        </a:p>
      </dgm:t>
    </dgm:pt>
    <dgm:pt modelId="{4497F291-1C4B-4E4B-9294-B8B4CC7CD508}" type="pres">
      <dgm:prSet presAssocID="{11BB1D56-E96D-417D-A8F3-3D29B49A343E}" presName="spMid" presStyleCnt="0"/>
      <dgm:spPr/>
    </dgm:pt>
    <dgm:pt modelId="{FA8B95A1-AFAC-4707-86FC-95F559F28422}" type="pres">
      <dgm:prSet presAssocID="{9CDEB857-AEE1-421D-A91B-5D9D0F306F9F}" presName="chevronComposite1" presStyleCnt="0"/>
      <dgm:spPr/>
    </dgm:pt>
    <dgm:pt modelId="{29D1B829-39CA-434A-A571-7CE78BF765EB}" type="pres">
      <dgm:prSet presAssocID="{9CDEB857-AEE1-421D-A91B-5D9D0F306F9F}" presName="chevron1" presStyleLbl="sibTrans2D1" presStyleIdx="2" presStyleCnt="3"/>
      <dgm:spPr/>
    </dgm:pt>
    <dgm:pt modelId="{348524BD-F9D0-4442-95B9-ADED49331BE5}" type="pres">
      <dgm:prSet presAssocID="{9CDEB857-AEE1-421D-A91B-5D9D0F306F9F}" presName="spChevron1" presStyleCnt="0"/>
      <dgm:spPr/>
    </dgm:pt>
    <dgm:pt modelId="{71B38E53-D83E-4847-BAA3-4A5EDA815AFA}" type="pres">
      <dgm:prSet presAssocID="{0E0D4ED2-5E7D-472B-A8F1-8AD22EF9271D}" presName="last" presStyleCnt="0"/>
      <dgm:spPr/>
    </dgm:pt>
    <dgm:pt modelId="{CD16B9FF-4FF1-4832-A5D0-6045B3D6083B}" type="pres">
      <dgm:prSet presAssocID="{0E0D4ED2-5E7D-472B-A8F1-8AD22EF9271D}" presName="circleTx" presStyleLbl="node1" presStyleIdx="18" presStyleCnt="19"/>
      <dgm:spPr/>
      <dgm:t>
        <a:bodyPr/>
        <a:lstStyle/>
        <a:p>
          <a:endParaRPr lang="en-US"/>
        </a:p>
      </dgm:t>
    </dgm:pt>
    <dgm:pt modelId="{C8CC0ED8-5FC7-4851-84EB-C5B7F829F34F}" type="pres">
      <dgm:prSet presAssocID="{0E0D4ED2-5E7D-472B-A8F1-8AD22EF9271D}" presName="desTxN" presStyleLbl="revTx" presStyleIdx="6" presStyleCnt="7" custScaleX="119466">
        <dgm:presLayoutVars>
          <dgm:bulletEnabled val="1"/>
        </dgm:presLayoutVars>
      </dgm:prSet>
      <dgm:spPr/>
      <dgm:t>
        <a:bodyPr/>
        <a:lstStyle/>
        <a:p>
          <a:endParaRPr lang="en-US"/>
        </a:p>
      </dgm:t>
    </dgm:pt>
    <dgm:pt modelId="{F9F08344-0BD8-4406-A66F-798B67F6C02A}" type="pres">
      <dgm:prSet presAssocID="{0E0D4ED2-5E7D-472B-A8F1-8AD22EF9271D}" presName="spN" presStyleCnt="0"/>
      <dgm:spPr/>
    </dgm:pt>
  </dgm:ptLst>
  <dgm:cxnLst>
    <dgm:cxn modelId="{CC6A376F-F1CD-4045-94FD-75F00F38602A}" srcId="{81822C42-FA2D-49B1-B03E-273B3C46E1DF}" destId="{2F71A81A-018E-4E1C-BC6F-3801EA303F1A}" srcOrd="1" destOrd="0" parTransId="{E93AB866-7023-4E85-9120-F559422C9E6C}" sibTransId="{2CA3E972-DDD9-402D-834B-BDDF094DDB98}"/>
    <dgm:cxn modelId="{9ECAA28B-DE81-488D-BF80-B509CD2F07E1}" type="presOf" srcId="{3783BBA6-1CAD-4CDE-96B6-A345CF5D926F}" destId="{8371EEC3-C7D0-42A3-89EA-E851D4BCEF05}" srcOrd="0" destOrd="2" presId="urn:microsoft.com/office/officeart/2009/3/layout/RandomtoResultProcess"/>
    <dgm:cxn modelId="{1F2577B0-A7A1-4B25-8E31-54F88C3B383D}" type="presOf" srcId="{CEAA5189-A803-4A64-A09D-73F0630BDAF1}" destId="{C8CC0ED8-5FC7-4851-84EB-C5B7F829F34F}" srcOrd="0" destOrd="0" presId="urn:microsoft.com/office/officeart/2009/3/layout/RandomtoResultProcess"/>
    <dgm:cxn modelId="{44F49577-D2D3-4BD5-BEE5-A3C548B2AAB8}" type="presOf" srcId="{93FEEB86-A89B-48CF-BD82-E5AD810B5B54}" destId="{293EC215-3C3D-4036-A3AA-2314A75715DB}" srcOrd="0" destOrd="1" presId="urn:microsoft.com/office/officeart/2009/3/layout/RandomtoResultProcess"/>
    <dgm:cxn modelId="{3CB040C2-11F4-4241-B375-04F313088871}" srcId="{11BB1D56-E96D-417D-A8F3-3D29B49A343E}" destId="{93FEEB86-A89B-48CF-BD82-E5AD810B5B54}" srcOrd="1" destOrd="0" parTransId="{D3D58488-D40A-42EF-A4CB-2FA4B22680BF}" sibTransId="{5731F925-26E9-4BE7-8338-E2B4CBE5037E}"/>
    <dgm:cxn modelId="{8AAF2EF7-3873-47D6-96E5-73095CD2E238}" type="presOf" srcId="{81822C42-FA2D-49B1-B03E-273B3C46E1DF}" destId="{82CE1263-FB7F-48C2-A466-F5C61ADFB531}" srcOrd="0" destOrd="0" presId="urn:microsoft.com/office/officeart/2009/3/layout/RandomtoResultProcess"/>
    <dgm:cxn modelId="{CC830BF6-FE5A-4D29-A780-723180B67DBE}" srcId="{6D70BAA1-A206-46B2-89BA-4665ACBE15AD}" destId="{0F629BEC-B60B-4720-A909-F1B756A578B6}" srcOrd="3" destOrd="0" parTransId="{0F68FB14-808C-4CA6-A5FA-6947D2F4B501}" sibTransId="{055DA566-9765-4C1B-B226-CFA09B58F03A}"/>
    <dgm:cxn modelId="{DD33F8ED-8C64-4D12-B729-89C8A9953CC1}" srcId="{6D70BAA1-A206-46B2-89BA-4665ACBE15AD}" destId="{072F8B57-8281-4F75-818F-F8E0175958D9}" srcOrd="1" destOrd="0" parTransId="{C047CD4A-101C-424A-84CC-7D1274633464}" sibTransId="{DB20EDCF-BE7B-406C-B7D1-4380BC938627}"/>
    <dgm:cxn modelId="{C2BE97C7-51A0-466A-9345-0B57943273AD}" srcId="{11BB1D56-E96D-417D-A8F3-3D29B49A343E}" destId="{7F1DD2F0-9A54-44F2-842A-6C29318BAEDD}" srcOrd="4" destOrd="0" parTransId="{3B9DCF9B-8D62-4E19-B777-1B6029AD35C9}" sibTransId="{0634465F-6C0F-46F1-8F7E-4C0F8E13FB55}"/>
    <dgm:cxn modelId="{6A89C33D-D314-48AB-8422-EC095745B348}" type="presOf" srcId="{427947C3-54AF-4CD6-A078-ADCF92B016A0}" destId="{CD21CE9A-8BE5-419D-902C-A6A4A3BA0997}" srcOrd="0" destOrd="2" presId="urn:microsoft.com/office/officeart/2009/3/layout/RandomtoResultProcess"/>
    <dgm:cxn modelId="{B147D7AC-3B36-40B7-8EB4-F3D27A6FD1E2}" type="presOf" srcId="{072F8B57-8281-4F75-818F-F8E0175958D9}" destId="{CD21CE9A-8BE5-419D-902C-A6A4A3BA0997}" srcOrd="0" destOrd="1" presId="urn:microsoft.com/office/officeart/2009/3/layout/RandomtoResultProcess"/>
    <dgm:cxn modelId="{5A4CE4CA-7AC9-4E1E-B650-D70703881750}" srcId="{2F71A81A-018E-4E1C-BC6F-3801EA303F1A}" destId="{29B901AE-C9B8-4ACE-A195-6459F9FEA10C}" srcOrd="0" destOrd="0" parTransId="{6CF70E1E-955A-4731-969E-399E16878607}" sibTransId="{A5562907-A1BE-438C-B7DF-A96028EA9107}"/>
    <dgm:cxn modelId="{AC987B31-1A03-4D6C-ABCD-BE77610C527F}" type="presOf" srcId="{2F71A81A-018E-4E1C-BC6F-3801EA303F1A}" destId="{9C3AD5F2-1847-4420-A22D-8C31E28FDB19}" srcOrd="0" destOrd="0" presId="urn:microsoft.com/office/officeart/2009/3/layout/RandomtoResultProcess"/>
    <dgm:cxn modelId="{EC5393F7-165A-4D7E-AE6F-76959C4C9A19}" type="presOf" srcId="{D47342BD-938B-46D5-8771-860CF20BF63D}" destId="{CD21CE9A-8BE5-419D-902C-A6A4A3BA0997}" srcOrd="0" destOrd="0" presId="urn:microsoft.com/office/officeart/2009/3/layout/RandomtoResultProcess"/>
    <dgm:cxn modelId="{B4D234D1-37FB-443C-AA7C-DD4456479C7E}" type="presOf" srcId="{7F1DD2F0-9A54-44F2-842A-6C29318BAEDD}" destId="{293EC215-3C3D-4036-A3AA-2314A75715DB}" srcOrd="0" destOrd="4" presId="urn:microsoft.com/office/officeart/2009/3/layout/RandomtoResultProcess"/>
    <dgm:cxn modelId="{44A1806C-2DB1-4F3A-A71B-FB0E936AE9F9}" srcId="{81822C42-FA2D-49B1-B03E-273B3C46E1DF}" destId="{0E0D4ED2-5E7D-472B-A8F1-8AD22EF9271D}" srcOrd="3" destOrd="0" parTransId="{9110D897-48C5-4773-9CB0-A760120F2035}" sibTransId="{E2BD368C-6299-45E3-A672-971FA0626832}"/>
    <dgm:cxn modelId="{AA49805C-E67A-4D30-9BEB-D4EC330FA662}" type="presOf" srcId="{29B901AE-C9B8-4ACE-A195-6459F9FEA10C}" destId="{8371EEC3-C7D0-42A3-89EA-E851D4BCEF05}" srcOrd="0" destOrd="0" presId="urn:microsoft.com/office/officeart/2009/3/layout/RandomtoResultProcess"/>
    <dgm:cxn modelId="{93BA0978-957A-475A-B095-D5C273287401}" type="presOf" srcId="{0B8583E9-90BF-482C-A232-4003B43287BB}" destId="{8371EEC3-C7D0-42A3-89EA-E851D4BCEF05}" srcOrd="0" destOrd="1" presId="urn:microsoft.com/office/officeart/2009/3/layout/RandomtoResultProcess"/>
    <dgm:cxn modelId="{36C15C99-BF79-4758-94B2-12D583B1FF7D}" type="presOf" srcId="{0E0D4ED2-5E7D-472B-A8F1-8AD22EF9271D}" destId="{CD16B9FF-4FF1-4832-A5D0-6045B3D6083B}" srcOrd="0" destOrd="0" presId="urn:microsoft.com/office/officeart/2009/3/layout/RandomtoResultProcess"/>
    <dgm:cxn modelId="{92C6D4DE-B824-41BD-9562-ABAFF3ACAA2C}" srcId="{6D70BAA1-A206-46B2-89BA-4665ACBE15AD}" destId="{D47342BD-938B-46D5-8771-860CF20BF63D}" srcOrd="0" destOrd="0" parTransId="{AB739161-DE9D-43F4-BD1A-433936BDD0A0}" sibTransId="{141BC226-8724-4CB3-935F-DE5B3CA2C0B5}"/>
    <dgm:cxn modelId="{710192F9-8942-415F-A93F-65BEA21DD9F1}" type="presOf" srcId="{4428D4BB-35D9-461F-86D8-792F32F5793B}" destId="{293EC215-3C3D-4036-A3AA-2314A75715DB}" srcOrd="0" destOrd="0" presId="urn:microsoft.com/office/officeart/2009/3/layout/RandomtoResultProcess"/>
    <dgm:cxn modelId="{B106C8FF-B268-49C1-AA6A-5947C613B985}" type="presOf" srcId="{CB1229B1-501E-40DE-9312-B88B377A0635}" destId="{293EC215-3C3D-4036-A3AA-2314A75715DB}" srcOrd="0" destOrd="2" presId="urn:microsoft.com/office/officeart/2009/3/layout/RandomtoResultProcess"/>
    <dgm:cxn modelId="{453B8B69-6B53-43B2-A3D7-A660E097F8CD}" type="presOf" srcId="{11BB1D56-E96D-417D-A8F3-3D29B49A343E}" destId="{6660CD90-2792-43D2-9CD4-D045C7B54CDB}" srcOrd="0" destOrd="0" presId="urn:microsoft.com/office/officeart/2009/3/layout/RandomtoResultProcess"/>
    <dgm:cxn modelId="{F62A34AF-19B0-4073-A33E-B0F81BB3425B}" type="presOf" srcId="{F3AC228C-1C33-447F-8DD1-CD38B0910A54}" destId="{293EC215-3C3D-4036-A3AA-2314A75715DB}" srcOrd="0" destOrd="3" presId="urn:microsoft.com/office/officeart/2009/3/layout/RandomtoResultProcess"/>
    <dgm:cxn modelId="{10E02E78-1108-4039-BD13-14F949DDB8B0}" type="presOf" srcId="{6D70BAA1-A206-46B2-89BA-4665ACBE15AD}" destId="{2D32EF42-BEFB-4FA7-8CC3-A0D409265375}" srcOrd="0" destOrd="0" presId="urn:microsoft.com/office/officeart/2009/3/layout/RandomtoResultProcess"/>
    <dgm:cxn modelId="{E655BF52-B02A-477D-BFE4-6012289978B8}" srcId="{29B901AE-C9B8-4ACE-A195-6459F9FEA10C}" destId="{0B8583E9-90BF-482C-A232-4003B43287BB}" srcOrd="0" destOrd="0" parTransId="{5BC4FD08-0B24-4C8E-B819-455D692B4B72}" sibTransId="{AACDF485-30EA-4FD1-8F77-456D7480F55C}"/>
    <dgm:cxn modelId="{36C770BC-E06B-4912-9C31-5DAC88851180}" srcId="{6D70BAA1-A206-46B2-89BA-4665ACBE15AD}" destId="{427947C3-54AF-4CD6-A078-ADCF92B016A0}" srcOrd="2" destOrd="0" parTransId="{D11E2BB6-6D60-4E86-9411-7E7396805201}" sibTransId="{C8AD44C1-ABFB-465F-8747-75C47207B323}"/>
    <dgm:cxn modelId="{F6BA3819-5F6A-45F4-8D85-511355C4AB92}" srcId="{0E0D4ED2-5E7D-472B-A8F1-8AD22EF9271D}" destId="{CEAA5189-A803-4A64-A09D-73F0630BDAF1}" srcOrd="0" destOrd="0" parTransId="{629DDC8C-F3A9-447D-BCDE-80D1F947D678}" sibTransId="{9DB5A2EB-38C8-4436-A8E4-5652C658D0FB}"/>
    <dgm:cxn modelId="{E42653D3-BC46-44B4-A732-2E76CE1736AE}" srcId="{81822C42-FA2D-49B1-B03E-273B3C46E1DF}" destId="{6D70BAA1-A206-46B2-89BA-4665ACBE15AD}" srcOrd="0" destOrd="0" parTransId="{E5ADEFA6-EA03-4967-9EBA-9F7738CE1780}" sibTransId="{99049D20-445B-476C-A5D8-31AA75FBF4CA}"/>
    <dgm:cxn modelId="{169EEF15-042B-49FE-B447-8D821B8C18E5}" srcId="{29B901AE-C9B8-4ACE-A195-6459F9FEA10C}" destId="{3783BBA6-1CAD-4CDE-96B6-A345CF5D926F}" srcOrd="1" destOrd="0" parTransId="{6702D887-F83A-4777-BA8C-65334A1F119F}" sibTransId="{C141B2F8-91CD-40BE-9F8F-64F4748DEB06}"/>
    <dgm:cxn modelId="{93C08132-7994-4741-A0BF-19191C2E3E0A}" type="presOf" srcId="{0F629BEC-B60B-4720-A909-F1B756A578B6}" destId="{CD21CE9A-8BE5-419D-902C-A6A4A3BA0997}" srcOrd="0" destOrd="3" presId="urn:microsoft.com/office/officeart/2009/3/layout/RandomtoResultProcess"/>
    <dgm:cxn modelId="{39971918-38C9-4214-B785-823AD2B0542A}" srcId="{11BB1D56-E96D-417D-A8F3-3D29B49A343E}" destId="{F3AC228C-1C33-447F-8DD1-CD38B0910A54}" srcOrd="3" destOrd="0" parTransId="{205B631E-427E-4D36-9A4F-B302A4289206}" sibTransId="{4F377683-6909-4CC8-942E-CB84B7EBFF4C}"/>
    <dgm:cxn modelId="{2092C8F9-543C-407E-9021-22701E53F501}" srcId="{11BB1D56-E96D-417D-A8F3-3D29B49A343E}" destId="{CB1229B1-501E-40DE-9312-B88B377A0635}" srcOrd="2" destOrd="0" parTransId="{F72C9137-1EB6-4715-ACEE-338100FD1A31}" sibTransId="{4F7E660D-C87D-4A29-9A14-52C3C24814FF}"/>
    <dgm:cxn modelId="{F50DBEFA-526C-42AC-851B-C528B7446811}" srcId="{81822C42-FA2D-49B1-B03E-273B3C46E1DF}" destId="{11BB1D56-E96D-417D-A8F3-3D29B49A343E}" srcOrd="2" destOrd="0" parTransId="{64985FAC-EFA0-4142-B3EE-DBBBB308D32B}" sibTransId="{9CDEB857-AEE1-421D-A91B-5D9D0F306F9F}"/>
    <dgm:cxn modelId="{E1CAE169-D703-4DA9-B9FC-F7986F0CD99E}" srcId="{11BB1D56-E96D-417D-A8F3-3D29B49A343E}" destId="{4428D4BB-35D9-461F-86D8-792F32F5793B}" srcOrd="0" destOrd="0" parTransId="{F68F6795-9DDE-415F-896D-B82D7E815EE3}" sibTransId="{8C5D9952-0684-4C49-B061-7C63D2ADB704}"/>
    <dgm:cxn modelId="{7E0CDD28-0163-4F9A-95B4-80F4BD0B340C}" type="presParOf" srcId="{82CE1263-FB7F-48C2-A466-F5C61ADFB531}" destId="{8C49393C-59B7-4F1D-AD54-4F5B11E950BE}" srcOrd="0" destOrd="0" presId="urn:microsoft.com/office/officeart/2009/3/layout/RandomtoResultProcess"/>
    <dgm:cxn modelId="{160CB027-8E45-48F6-B4D3-A3C5BE0E08A6}" type="presParOf" srcId="{8C49393C-59B7-4F1D-AD54-4F5B11E950BE}" destId="{2D32EF42-BEFB-4FA7-8CC3-A0D409265375}" srcOrd="0" destOrd="0" presId="urn:microsoft.com/office/officeart/2009/3/layout/RandomtoResultProcess"/>
    <dgm:cxn modelId="{B7C9DC0B-20F6-4AF0-90C6-AA8009E00B78}" type="presParOf" srcId="{8C49393C-59B7-4F1D-AD54-4F5B11E950BE}" destId="{CD21CE9A-8BE5-419D-902C-A6A4A3BA0997}" srcOrd="1" destOrd="0" presId="urn:microsoft.com/office/officeart/2009/3/layout/RandomtoResultProcess"/>
    <dgm:cxn modelId="{D21525FA-BD3B-4D9C-9955-C8733E77D4E9}" type="presParOf" srcId="{8C49393C-59B7-4F1D-AD54-4F5B11E950BE}" destId="{418317CA-38A3-49B1-8A28-B93321276331}" srcOrd="2" destOrd="0" presId="urn:microsoft.com/office/officeart/2009/3/layout/RandomtoResultProcess"/>
    <dgm:cxn modelId="{9A845A5C-78E3-4F7F-9EA3-E41329355010}" type="presParOf" srcId="{8C49393C-59B7-4F1D-AD54-4F5B11E950BE}" destId="{787A97A3-5C5D-43CD-A513-BAEAC7A8AE0F}" srcOrd="3" destOrd="0" presId="urn:microsoft.com/office/officeart/2009/3/layout/RandomtoResultProcess"/>
    <dgm:cxn modelId="{553EC3D0-CFB7-4CEF-9077-97188A65A262}" type="presParOf" srcId="{8C49393C-59B7-4F1D-AD54-4F5B11E950BE}" destId="{FA3BE464-D1CC-45A2-9FD3-99E5FDAA211A}" srcOrd="4" destOrd="0" presId="urn:microsoft.com/office/officeart/2009/3/layout/RandomtoResultProcess"/>
    <dgm:cxn modelId="{4197F7AB-CC8D-488F-9E38-451EA9DEBEFF}" type="presParOf" srcId="{8C49393C-59B7-4F1D-AD54-4F5B11E950BE}" destId="{2A7481CD-37BB-40D4-ADC7-F362EC69155E}" srcOrd="5" destOrd="0" presId="urn:microsoft.com/office/officeart/2009/3/layout/RandomtoResultProcess"/>
    <dgm:cxn modelId="{BDD712D8-0D81-4256-B32E-FA019E3D7C2B}" type="presParOf" srcId="{8C49393C-59B7-4F1D-AD54-4F5B11E950BE}" destId="{459F152F-F8C4-45D9-A332-DE014565BB09}" srcOrd="6" destOrd="0" presId="urn:microsoft.com/office/officeart/2009/3/layout/RandomtoResultProcess"/>
    <dgm:cxn modelId="{78CDB2A4-DA22-41C9-A5B4-5840DF8907CF}" type="presParOf" srcId="{8C49393C-59B7-4F1D-AD54-4F5B11E950BE}" destId="{4A21DBE3-0E22-4DA7-B4DD-5B3A89CA9DB9}" srcOrd="7" destOrd="0" presId="urn:microsoft.com/office/officeart/2009/3/layout/RandomtoResultProcess"/>
    <dgm:cxn modelId="{A83FF8C1-3ECE-4EA6-A401-4F98AEE8544B}" type="presParOf" srcId="{8C49393C-59B7-4F1D-AD54-4F5B11E950BE}" destId="{9B36C681-0336-47A4-B19F-36C5F4AEF201}" srcOrd="8" destOrd="0" presId="urn:microsoft.com/office/officeart/2009/3/layout/RandomtoResultProcess"/>
    <dgm:cxn modelId="{4E375D95-455D-47A3-AE9C-FDEA70C3D0DD}" type="presParOf" srcId="{8C49393C-59B7-4F1D-AD54-4F5B11E950BE}" destId="{8278CB28-6540-4A36-88A2-7064870E500D}" srcOrd="9" destOrd="0" presId="urn:microsoft.com/office/officeart/2009/3/layout/RandomtoResultProcess"/>
    <dgm:cxn modelId="{B8682ECB-5199-45FF-8AEB-391E357ED8BB}" type="presParOf" srcId="{8C49393C-59B7-4F1D-AD54-4F5B11E950BE}" destId="{F7357F77-B1BD-479A-BD65-40D6C1A69904}" srcOrd="10" destOrd="0" presId="urn:microsoft.com/office/officeart/2009/3/layout/RandomtoResultProcess"/>
    <dgm:cxn modelId="{627C38DF-5DE8-468A-953E-3A8EFFE6C152}" type="presParOf" srcId="{8C49393C-59B7-4F1D-AD54-4F5B11E950BE}" destId="{134FBCE2-1F33-4A40-94C4-40D085BB18C3}" srcOrd="11" destOrd="0" presId="urn:microsoft.com/office/officeart/2009/3/layout/RandomtoResultProcess"/>
    <dgm:cxn modelId="{D57B1D77-1682-4979-8314-3B227454D7C4}" type="presParOf" srcId="{8C49393C-59B7-4F1D-AD54-4F5B11E950BE}" destId="{DA30C7D8-E057-4918-884A-480874B061A7}" srcOrd="12" destOrd="0" presId="urn:microsoft.com/office/officeart/2009/3/layout/RandomtoResultProcess"/>
    <dgm:cxn modelId="{1E9731B1-DE1A-48EE-A23F-1584FA60E921}" type="presParOf" srcId="{8C49393C-59B7-4F1D-AD54-4F5B11E950BE}" destId="{862BB032-579D-4962-B8D7-8A3F5DE5A231}" srcOrd="13" destOrd="0" presId="urn:microsoft.com/office/officeart/2009/3/layout/RandomtoResultProcess"/>
    <dgm:cxn modelId="{0647FA12-3464-4129-A947-A347ECD3659F}" type="presParOf" srcId="{8C49393C-59B7-4F1D-AD54-4F5B11E950BE}" destId="{AE95F2B5-4EAB-4020-8335-9A6FEBAC9090}" srcOrd="14" destOrd="0" presId="urn:microsoft.com/office/officeart/2009/3/layout/RandomtoResultProcess"/>
    <dgm:cxn modelId="{3DDDAB89-9BFE-4DEE-BDBF-6BC7CED54AD1}" type="presParOf" srcId="{8C49393C-59B7-4F1D-AD54-4F5B11E950BE}" destId="{D0370704-9E55-4928-8409-AB91F17016B1}" srcOrd="15" destOrd="0" presId="urn:microsoft.com/office/officeart/2009/3/layout/RandomtoResultProcess"/>
    <dgm:cxn modelId="{D1B349AF-4372-476F-A4D1-9B64FA974233}" type="presParOf" srcId="{8C49393C-59B7-4F1D-AD54-4F5B11E950BE}" destId="{01C7FCB6-5DA8-403A-8E96-96BB2E1E53F9}" srcOrd="16" destOrd="0" presId="urn:microsoft.com/office/officeart/2009/3/layout/RandomtoResultProcess"/>
    <dgm:cxn modelId="{469F0F39-7FC5-47E5-85CB-2CC693EC70D1}" type="presParOf" srcId="{8C49393C-59B7-4F1D-AD54-4F5B11E950BE}" destId="{C4D4CC51-78E0-477A-9160-CD16206B2537}" srcOrd="17" destOrd="0" presId="urn:microsoft.com/office/officeart/2009/3/layout/RandomtoResultProcess"/>
    <dgm:cxn modelId="{25E688E2-767D-4772-8C46-FD334812C23B}" type="presParOf" srcId="{8C49393C-59B7-4F1D-AD54-4F5B11E950BE}" destId="{5E084A1D-010F-4C64-BE08-EE4BB0C16DB6}" srcOrd="18" destOrd="0" presId="urn:microsoft.com/office/officeart/2009/3/layout/RandomtoResultProcess"/>
    <dgm:cxn modelId="{B87CE576-33B1-42C1-8F2D-E91C930FEAA6}" type="presParOf" srcId="{8C49393C-59B7-4F1D-AD54-4F5B11E950BE}" destId="{919D7830-371F-4EE4-ADFF-02070AB10612}" srcOrd="19" destOrd="0" presId="urn:microsoft.com/office/officeart/2009/3/layout/RandomtoResultProcess"/>
    <dgm:cxn modelId="{4810D08E-C43B-471A-9B1A-5023C6BF016E}" type="presParOf" srcId="{82CE1263-FB7F-48C2-A466-F5C61ADFB531}" destId="{42C492D7-B92B-4935-B4A2-C82F1C16959D}" srcOrd="1" destOrd="0" presId="urn:microsoft.com/office/officeart/2009/3/layout/RandomtoResultProcess"/>
    <dgm:cxn modelId="{F06616C9-2BA2-4DDD-B8AF-FAF346FEB2CF}" type="presParOf" srcId="{42C492D7-B92B-4935-B4A2-C82F1C16959D}" destId="{F46D1476-BF87-4153-BDC5-BE8425C3B58B}" srcOrd="0" destOrd="0" presId="urn:microsoft.com/office/officeart/2009/3/layout/RandomtoResultProcess"/>
    <dgm:cxn modelId="{68C3971C-808F-418E-8291-0EF8CB80E9B6}" type="presParOf" srcId="{42C492D7-B92B-4935-B4A2-C82F1C16959D}" destId="{4E436056-1ACE-4D3F-95F9-2053EDF77A94}" srcOrd="1" destOrd="0" presId="urn:microsoft.com/office/officeart/2009/3/layout/RandomtoResultProcess"/>
    <dgm:cxn modelId="{D9D0D474-9E71-49AD-B67F-68946F83C62B}" type="presParOf" srcId="{82CE1263-FB7F-48C2-A466-F5C61ADFB531}" destId="{5D5BEF21-5ECF-470E-B0C1-EFE5D28EF4B9}" srcOrd="2" destOrd="0" presId="urn:microsoft.com/office/officeart/2009/3/layout/RandomtoResultProcess"/>
    <dgm:cxn modelId="{5757BB01-8A01-4C8F-BF5E-35251F23A298}" type="presParOf" srcId="{5D5BEF21-5ECF-470E-B0C1-EFE5D28EF4B9}" destId="{9C3AD5F2-1847-4420-A22D-8C31E28FDB19}" srcOrd="0" destOrd="0" presId="urn:microsoft.com/office/officeart/2009/3/layout/RandomtoResultProcess"/>
    <dgm:cxn modelId="{EE1D242E-7A3E-4B2B-83D9-7A5F6020EF89}" type="presParOf" srcId="{5D5BEF21-5ECF-470E-B0C1-EFE5D28EF4B9}" destId="{8371EEC3-C7D0-42A3-89EA-E851D4BCEF05}" srcOrd="1" destOrd="0" presId="urn:microsoft.com/office/officeart/2009/3/layout/RandomtoResultProcess"/>
    <dgm:cxn modelId="{36A5DD04-5346-42C5-8F5B-72E8C22ACA24}" type="presParOf" srcId="{5D5BEF21-5ECF-470E-B0C1-EFE5D28EF4B9}" destId="{D66F374D-1A39-4406-BD84-75D4D0AF88CD}" srcOrd="2" destOrd="0" presId="urn:microsoft.com/office/officeart/2009/3/layout/RandomtoResultProcess"/>
    <dgm:cxn modelId="{EA1B3057-F99F-4BF1-A941-8401FC82A9EE}" type="presParOf" srcId="{82CE1263-FB7F-48C2-A466-F5C61ADFB531}" destId="{11DF1A5E-9B1A-4D40-9B67-55870178F693}" srcOrd="3" destOrd="0" presId="urn:microsoft.com/office/officeart/2009/3/layout/RandomtoResultProcess"/>
    <dgm:cxn modelId="{A2123800-B4AF-49AF-AD04-392D81D9482B}" type="presParOf" srcId="{11DF1A5E-9B1A-4D40-9B67-55870178F693}" destId="{82E7D589-A01C-4603-B44A-B8AC8EB814F0}" srcOrd="0" destOrd="0" presId="urn:microsoft.com/office/officeart/2009/3/layout/RandomtoResultProcess"/>
    <dgm:cxn modelId="{6287AE1A-7756-4185-B9EF-F4D4E11F7348}" type="presParOf" srcId="{11DF1A5E-9B1A-4D40-9B67-55870178F693}" destId="{4753D4BA-5A8B-4C90-8A82-B39621C93F53}" srcOrd="1" destOrd="0" presId="urn:microsoft.com/office/officeart/2009/3/layout/RandomtoResultProcess"/>
    <dgm:cxn modelId="{D6E49230-A914-465A-AF0E-60C4FF589797}" type="presParOf" srcId="{82CE1263-FB7F-48C2-A466-F5C61ADFB531}" destId="{077B668D-005B-413E-9A0B-7035F5C6A53A}" srcOrd="4" destOrd="0" presId="urn:microsoft.com/office/officeart/2009/3/layout/RandomtoResultProcess"/>
    <dgm:cxn modelId="{A6D57B94-5B5B-4E1B-9486-5B1ABA499826}" type="presParOf" srcId="{077B668D-005B-413E-9A0B-7035F5C6A53A}" destId="{6660CD90-2792-43D2-9CD4-D045C7B54CDB}" srcOrd="0" destOrd="0" presId="urn:microsoft.com/office/officeart/2009/3/layout/RandomtoResultProcess"/>
    <dgm:cxn modelId="{D921DA0D-B970-4589-8288-10CBABCF1AEC}" type="presParOf" srcId="{077B668D-005B-413E-9A0B-7035F5C6A53A}" destId="{293EC215-3C3D-4036-A3AA-2314A75715DB}" srcOrd="1" destOrd="0" presId="urn:microsoft.com/office/officeart/2009/3/layout/RandomtoResultProcess"/>
    <dgm:cxn modelId="{5DEDEC7E-8AB3-46FE-8993-B7C0A727B23C}" type="presParOf" srcId="{077B668D-005B-413E-9A0B-7035F5C6A53A}" destId="{4497F291-1C4B-4E4B-9294-B8B4CC7CD508}" srcOrd="2" destOrd="0" presId="urn:microsoft.com/office/officeart/2009/3/layout/RandomtoResultProcess"/>
    <dgm:cxn modelId="{24C866F4-78E2-400C-A5F0-7B0457FD12DD}" type="presParOf" srcId="{82CE1263-FB7F-48C2-A466-F5C61ADFB531}" destId="{FA8B95A1-AFAC-4707-86FC-95F559F28422}" srcOrd="5" destOrd="0" presId="urn:microsoft.com/office/officeart/2009/3/layout/RandomtoResultProcess"/>
    <dgm:cxn modelId="{A701575E-7836-49BE-AD37-B5F4CDA618F6}" type="presParOf" srcId="{FA8B95A1-AFAC-4707-86FC-95F559F28422}" destId="{29D1B829-39CA-434A-A571-7CE78BF765EB}" srcOrd="0" destOrd="0" presId="urn:microsoft.com/office/officeart/2009/3/layout/RandomtoResultProcess"/>
    <dgm:cxn modelId="{509F824F-8042-40F1-901A-639921C83D81}" type="presParOf" srcId="{FA8B95A1-AFAC-4707-86FC-95F559F28422}" destId="{348524BD-F9D0-4442-95B9-ADED49331BE5}" srcOrd="1" destOrd="0" presId="urn:microsoft.com/office/officeart/2009/3/layout/RandomtoResultProcess"/>
    <dgm:cxn modelId="{E0096110-0425-4207-A501-FA7E22A53849}" type="presParOf" srcId="{82CE1263-FB7F-48C2-A466-F5C61ADFB531}" destId="{71B38E53-D83E-4847-BAA3-4A5EDA815AFA}" srcOrd="6" destOrd="0" presId="urn:microsoft.com/office/officeart/2009/3/layout/RandomtoResultProcess"/>
    <dgm:cxn modelId="{0DBFB8EE-16B6-4F7E-92CA-988FE0A32A2C}" type="presParOf" srcId="{71B38E53-D83E-4847-BAA3-4A5EDA815AFA}" destId="{CD16B9FF-4FF1-4832-A5D0-6045B3D6083B}" srcOrd="0" destOrd="0" presId="urn:microsoft.com/office/officeart/2009/3/layout/RandomtoResultProcess"/>
    <dgm:cxn modelId="{D85EF27B-70D4-4C38-A56D-1C14F1860C79}" type="presParOf" srcId="{71B38E53-D83E-4847-BAA3-4A5EDA815AFA}" destId="{C8CC0ED8-5FC7-4851-84EB-C5B7F829F34F}" srcOrd="1" destOrd="0" presId="urn:microsoft.com/office/officeart/2009/3/layout/RandomtoResultProcess"/>
    <dgm:cxn modelId="{C5D69118-09C4-44AD-837B-8276D703BA85}" type="presParOf" srcId="{71B38E53-D83E-4847-BAA3-4A5EDA815AFA}" destId="{F9F08344-0BD8-4406-A66F-798B67F6C02A}" srcOrd="2" destOrd="0" presId="urn:microsoft.com/office/officeart/2009/3/layout/RandomtoResul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32EF42-BEFB-4FA7-8CC3-A0D409265375}">
      <dsp:nvSpPr>
        <dsp:cNvPr id="0" name=""/>
        <dsp:cNvSpPr/>
      </dsp:nvSpPr>
      <dsp:spPr>
        <a:xfrm>
          <a:off x="96733" y="933535"/>
          <a:ext cx="1392319" cy="458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t>Field Data</a:t>
          </a:r>
        </a:p>
      </dsp:txBody>
      <dsp:txXfrm>
        <a:off x="96733" y="933535"/>
        <a:ext cx="1392319" cy="458832"/>
      </dsp:txXfrm>
    </dsp:sp>
    <dsp:sp modelId="{CD21CE9A-8BE5-419D-902C-A6A4A3BA0997}">
      <dsp:nvSpPr>
        <dsp:cNvPr id="0" name=""/>
        <dsp:cNvSpPr/>
      </dsp:nvSpPr>
      <dsp:spPr>
        <a:xfrm>
          <a:off x="96733" y="1936183"/>
          <a:ext cx="1392319" cy="11651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Live Shops &amp; Factories</a:t>
          </a:r>
        </a:p>
        <a:p>
          <a:pPr marL="171450" lvl="1" indent="-171450" algn="l" defTabSz="711200">
            <a:lnSpc>
              <a:spcPct val="90000"/>
            </a:lnSpc>
            <a:spcBef>
              <a:spcPct val="0"/>
            </a:spcBef>
            <a:spcAft>
              <a:spcPct val="15000"/>
            </a:spcAft>
            <a:buChar char="••"/>
          </a:pPr>
          <a:r>
            <a:rPr lang="en-US" sz="1600" kern="1200" dirty="0"/>
            <a:t>Passive RF</a:t>
          </a:r>
        </a:p>
        <a:p>
          <a:pPr marL="171450" lvl="1" indent="-171450" algn="l" defTabSz="711200">
            <a:lnSpc>
              <a:spcPct val="90000"/>
            </a:lnSpc>
            <a:spcBef>
              <a:spcPct val="0"/>
            </a:spcBef>
            <a:spcAft>
              <a:spcPct val="15000"/>
            </a:spcAft>
            <a:buChar char="••"/>
          </a:pPr>
          <a:r>
            <a:rPr lang="en-US" sz="1600" kern="1200" dirty="0"/>
            <a:t>Active RF</a:t>
          </a:r>
        </a:p>
        <a:p>
          <a:pPr marL="171450" lvl="1" indent="-171450" algn="l" defTabSz="711200">
            <a:lnSpc>
              <a:spcPct val="90000"/>
            </a:lnSpc>
            <a:spcBef>
              <a:spcPct val="0"/>
            </a:spcBef>
            <a:spcAft>
              <a:spcPct val="15000"/>
            </a:spcAft>
            <a:buChar char="••"/>
          </a:pPr>
          <a:r>
            <a:rPr lang="en-US" sz="1600" kern="1200" dirty="0"/>
            <a:t>High Fidelity </a:t>
          </a:r>
          <a:br>
            <a:rPr lang="en-US" sz="1600" kern="1200" dirty="0"/>
          </a:br>
          <a:r>
            <a:rPr lang="en-US" sz="1600" kern="1200" dirty="0"/>
            <a:t>“RF Sounding”</a:t>
          </a:r>
        </a:p>
      </dsp:txBody>
      <dsp:txXfrm>
        <a:off x="96733" y="1936183"/>
        <a:ext cx="1392319" cy="1165165"/>
      </dsp:txXfrm>
    </dsp:sp>
    <dsp:sp modelId="{418317CA-38A3-49B1-8A28-B93321276331}">
      <dsp:nvSpPr>
        <dsp:cNvPr id="0" name=""/>
        <dsp:cNvSpPr/>
      </dsp:nvSpPr>
      <dsp:spPr>
        <a:xfrm>
          <a:off x="95151" y="793987"/>
          <a:ext cx="110752" cy="110752"/>
        </a:xfrm>
        <a:prstGeom prst="ellipse">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787A97A3-5C5D-43CD-A513-BAEAC7A8AE0F}">
      <dsp:nvSpPr>
        <dsp:cNvPr id="0" name=""/>
        <dsp:cNvSpPr/>
      </dsp:nvSpPr>
      <dsp:spPr>
        <a:xfrm>
          <a:off x="172678" y="638933"/>
          <a:ext cx="110752" cy="110752"/>
        </a:xfrm>
        <a:prstGeom prst="ellipse">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FA3BE464-D1CC-45A2-9FD3-99E5FDAA211A}">
      <dsp:nvSpPr>
        <dsp:cNvPr id="0" name=""/>
        <dsp:cNvSpPr/>
      </dsp:nvSpPr>
      <dsp:spPr>
        <a:xfrm>
          <a:off x="358742" y="669944"/>
          <a:ext cx="174039" cy="174039"/>
        </a:xfrm>
        <a:prstGeom prst="ellipse">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2A7481CD-37BB-40D4-ADC7-F362EC69155E}">
      <dsp:nvSpPr>
        <dsp:cNvPr id="0" name=""/>
        <dsp:cNvSpPr/>
      </dsp:nvSpPr>
      <dsp:spPr>
        <a:xfrm>
          <a:off x="513796" y="499385"/>
          <a:ext cx="110752" cy="110752"/>
        </a:xfrm>
        <a:prstGeom prst="ellipse">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459F152F-F8C4-45D9-A332-DE014565BB09}">
      <dsp:nvSpPr>
        <dsp:cNvPr id="0" name=""/>
        <dsp:cNvSpPr/>
      </dsp:nvSpPr>
      <dsp:spPr>
        <a:xfrm>
          <a:off x="715366" y="437363"/>
          <a:ext cx="110752" cy="110752"/>
        </a:xfrm>
        <a:prstGeom prst="ellipse">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4A21DBE3-0E22-4DA7-B4DD-5B3A89CA9DB9}">
      <dsp:nvSpPr>
        <dsp:cNvPr id="0" name=""/>
        <dsp:cNvSpPr/>
      </dsp:nvSpPr>
      <dsp:spPr>
        <a:xfrm>
          <a:off x="963452" y="545901"/>
          <a:ext cx="110752" cy="110752"/>
        </a:xfrm>
        <a:prstGeom prst="ellipse">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9B36C681-0336-47A4-B19F-36C5F4AEF201}">
      <dsp:nvSpPr>
        <dsp:cNvPr id="0" name=""/>
        <dsp:cNvSpPr/>
      </dsp:nvSpPr>
      <dsp:spPr>
        <a:xfrm>
          <a:off x="1118505" y="623428"/>
          <a:ext cx="174039" cy="174039"/>
        </a:xfrm>
        <a:prstGeom prst="ellipse">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8278CB28-6540-4A36-88A2-7064870E500D}">
      <dsp:nvSpPr>
        <dsp:cNvPr id="0" name=""/>
        <dsp:cNvSpPr/>
      </dsp:nvSpPr>
      <dsp:spPr>
        <a:xfrm>
          <a:off x="1335580" y="793987"/>
          <a:ext cx="110752" cy="110752"/>
        </a:xfrm>
        <a:prstGeom prst="ellipse">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F7357F77-B1BD-479A-BD65-40D6C1A69904}">
      <dsp:nvSpPr>
        <dsp:cNvPr id="0" name=""/>
        <dsp:cNvSpPr/>
      </dsp:nvSpPr>
      <dsp:spPr>
        <a:xfrm>
          <a:off x="1428613" y="964546"/>
          <a:ext cx="110752" cy="110752"/>
        </a:xfrm>
        <a:prstGeom prst="ellipse">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134FBCE2-1F33-4A40-94C4-40D085BB18C3}">
      <dsp:nvSpPr>
        <dsp:cNvPr id="0" name=""/>
        <dsp:cNvSpPr/>
      </dsp:nvSpPr>
      <dsp:spPr>
        <a:xfrm>
          <a:off x="622333" y="638933"/>
          <a:ext cx="284792" cy="284792"/>
        </a:xfrm>
        <a:prstGeom prst="ellipse">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DA30C7D8-E057-4918-884A-480874B061A7}">
      <dsp:nvSpPr>
        <dsp:cNvPr id="0" name=""/>
        <dsp:cNvSpPr/>
      </dsp:nvSpPr>
      <dsp:spPr>
        <a:xfrm>
          <a:off x="17624" y="1228137"/>
          <a:ext cx="110752" cy="110752"/>
        </a:xfrm>
        <a:prstGeom prst="ellipse">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862BB032-579D-4962-B8D7-8A3F5DE5A231}">
      <dsp:nvSpPr>
        <dsp:cNvPr id="0" name=""/>
        <dsp:cNvSpPr/>
      </dsp:nvSpPr>
      <dsp:spPr>
        <a:xfrm>
          <a:off x="110656" y="1367685"/>
          <a:ext cx="174039" cy="174039"/>
        </a:xfrm>
        <a:prstGeom prst="ellipse">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AE95F2B5-4EAB-4020-8335-9A6FEBAC9090}">
      <dsp:nvSpPr>
        <dsp:cNvPr id="0" name=""/>
        <dsp:cNvSpPr/>
      </dsp:nvSpPr>
      <dsp:spPr>
        <a:xfrm>
          <a:off x="343237" y="1491728"/>
          <a:ext cx="253148" cy="253148"/>
        </a:xfrm>
        <a:prstGeom prst="ellipse">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D0370704-9E55-4928-8409-AB91F17016B1}">
      <dsp:nvSpPr>
        <dsp:cNvPr id="0" name=""/>
        <dsp:cNvSpPr/>
      </dsp:nvSpPr>
      <dsp:spPr>
        <a:xfrm>
          <a:off x="668849" y="1693298"/>
          <a:ext cx="110752" cy="110752"/>
        </a:xfrm>
        <a:prstGeom prst="ellipse">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01C7FCB6-5DA8-403A-8E96-96BB2E1E53F9}">
      <dsp:nvSpPr>
        <dsp:cNvPr id="0" name=""/>
        <dsp:cNvSpPr/>
      </dsp:nvSpPr>
      <dsp:spPr>
        <a:xfrm>
          <a:off x="730871" y="1491728"/>
          <a:ext cx="174039" cy="174039"/>
        </a:xfrm>
        <a:prstGeom prst="ellipse">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C4D4CC51-78E0-477A-9160-CD16206B2537}">
      <dsp:nvSpPr>
        <dsp:cNvPr id="0" name=""/>
        <dsp:cNvSpPr/>
      </dsp:nvSpPr>
      <dsp:spPr>
        <a:xfrm>
          <a:off x="885925" y="1708804"/>
          <a:ext cx="110752" cy="110752"/>
        </a:xfrm>
        <a:prstGeom prst="ellipse">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5E084A1D-010F-4C64-BE08-EE4BB0C16DB6}">
      <dsp:nvSpPr>
        <dsp:cNvPr id="0" name=""/>
        <dsp:cNvSpPr/>
      </dsp:nvSpPr>
      <dsp:spPr>
        <a:xfrm>
          <a:off x="1025473" y="1460718"/>
          <a:ext cx="253148" cy="253148"/>
        </a:xfrm>
        <a:prstGeom prst="ellipse">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919D7830-371F-4EE4-ADFF-02070AB10612}">
      <dsp:nvSpPr>
        <dsp:cNvPr id="0" name=""/>
        <dsp:cNvSpPr/>
      </dsp:nvSpPr>
      <dsp:spPr>
        <a:xfrm>
          <a:off x="1366591" y="1398696"/>
          <a:ext cx="174039" cy="174039"/>
        </a:xfrm>
        <a:prstGeom prst="ellipse">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F46D1476-BF87-4153-BDC5-BE8425C3B58B}">
      <dsp:nvSpPr>
        <dsp:cNvPr id="0" name=""/>
        <dsp:cNvSpPr/>
      </dsp:nvSpPr>
      <dsp:spPr>
        <a:xfrm>
          <a:off x="1540631" y="669686"/>
          <a:ext cx="511130" cy="975803"/>
        </a:xfrm>
        <a:prstGeom prst="chevron">
          <a:avLst>
            <a:gd name="adj" fmla="val 62310"/>
          </a:avLst>
        </a:prstGeom>
        <a:solidFill>
          <a:schemeClr val="dk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9C3AD5F2-1847-4420-A22D-8C31E28FDB19}">
      <dsp:nvSpPr>
        <dsp:cNvPr id="0" name=""/>
        <dsp:cNvSpPr/>
      </dsp:nvSpPr>
      <dsp:spPr>
        <a:xfrm>
          <a:off x="2051761" y="670160"/>
          <a:ext cx="1393991" cy="975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t>Channel Models</a:t>
          </a:r>
        </a:p>
      </dsp:txBody>
      <dsp:txXfrm>
        <a:off x="2051761" y="670160"/>
        <a:ext cx="1393991" cy="975794"/>
      </dsp:txXfrm>
    </dsp:sp>
    <dsp:sp modelId="{8371EEC3-C7D0-42A3-89EA-E851D4BCEF05}">
      <dsp:nvSpPr>
        <dsp:cNvPr id="0" name=""/>
        <dsp:cNvSpPr/>
      </dsp:nvSpPr>
      <dsp:spPr>
        <a:xfrm>
          <a:off x="2051761" y="1901055"/>
          <a:ext cx="1393991" cy="8596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t" anchorCtr="0">
          <a:noAutofit/>
        </a:bodyPr>
        <a:lstStyle/>
        <a:p>
          <a:pPr lvl="0" algn="l" defTabSz="711200">
            <a:lnSpc>
              <a:spcPct val="90000"/>
            </a:lnSpc>
            <a:spcBef>
              <a:spcPct val="0"/>
            </a:spcBef>
            <a:spcAft>
              <a:spcPct val="35000"/>
            </a:spcAft>
          </a:pPr>
          <a:r>
            <a:rPr lang="en-US" sz="1600" kern="1200" dirty="0"/>
            <a:t>Channel Models</a:t>
          </a:r>
        </a:p>
        <a:p>
          <a:pPr marL="171450" lvl="1" indent="-171450" algn="l" defTabSz="711200">
            <a:lnSpc>
              <a:spcPct val="90000"/>
            </a:lnSpc>
            <a:spcBef>
              <a:spcPct val="0"/>
            </a:spcBef>
            <a:spcAft>
              <a:spcPct val="15000"/>
            </a:spcAft>
            <a:buChar char="••"/>
          </a:pPr>
          <a:r>
            <a:rPr lang="en-US" sz="1600" kern="1200" dirty="0"/>
            <a:t>Interference Models</a:t>
          </a:r>
        </a:p>
        <a:p>
          <a:pPr marL="171450" lvl="1" indent="-171450" algn="l" defTabSz="711200">
            <a:lnSpc>
              <a:spcPct val="90000"/>
            </a:lnSpc>
            <a:spcBef>
              <a:spcPct val="0"/>
            </a:spcBef>
            <a:spcAft>
              <a:spcPct val="15000"/>
            </a:spcAft>
            <a:buChar char="••"/>
          </a:pPr>
          <a:r>
            <a:rPr lang="en-US" sz="1600" kern="1200" dirty="0"/>
            <a:t>Propagation Models</a:t>
          </a:r>
        </a:p>
      </dsp:txBody>
      <dsp:txXfrm>
        <a:off x="2051761" y="1901055"/>
        <a:ext cx="1393991" cy="859628"/>
      </dsp:txXfrm>
    </dsp:sp>
    <dsp:sp modelId="{82E7D589-A01C-4603-B44A-B8AC8EB814F0}">
      <dsp:nvSpPr>
        <dsp:cNvPr id="0" name=""/>
        <dsp:cNvSpPr/>
      </dsp:nvSpPr>
      <dsp:spPr>
        <a:xfrm>
          <a:off x="3445753" y="669686"/>
          <a:ext cx="511130" cy="975803"/>
        </a:xfrm>
        <a:prstGeom prst="chevron">
          <a:avLst>
            <a:gd name="adj" fmla="val 62310"/>
          </a:avLst>
        </a:prstGeom>
        <a:solidFill>
          <a:schemeClr val="dk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6660CD90-2792-43D2-9CD4-D045C7B54CDB}">
      <dsp:nvSpPr>
        <dsp:cNvPr id="0" name=""/>
        <dsp:cNvSpPr/>
      </dsp:nvSpPr>
      <dsp:spPr>
        <a:xfrm>
          <a:off x="4127745" y="670160"/>
          <a:ext cx="1393991" cy="975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t>Simulation &amp;  Testing</a:t>
          </a:r>
        </a:p>
      </dsp:txBody>
      <dsp:txXfrm>
        <a:off x="4127745" y="670160"/>
        <a:ext cx="1393991" cy="975794"/>
      </dsp:txXfrm>
    </dsp:sp>
    <dsp:sp modelId="{293EC215-3C3D-4036-A3AA-2314A75715DB}">
      <dsp:nvSpPr>
        <dsp:cNvPr id="0" name=""/>
        <dsp:cNvSpPr/>
      </dsp:nvSpPr>
      <dsp:spPr>
        <a:xfrm>
          <a:off x="3956884" y="1904149"/>
          <a:ext cx="1735714" cy="8596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Wireless network simulations</a:t>
          </a:r>
        </a:p>
        <a:p>
          <a:pPr marL="171450" lvl="1" indent="-171450" algn="l" defTabSz="711200">
            <a:lnSpc>
              <a:spcPct val="90000"/>
            </a:lnSpc>
            <a:spcBef>
              <a:spcPct val="0"/>
            </a:spcBef>
            <a:spcAft>
              <a:spcPct val="15000"/>
            </a:spcAft>
            <a:buChar char="••"/>
          </a:pPr>
          <a:r>
            <a:rPr lang="en-US" sz="1600" kern="1200" dirty="0"/>
            <a:t>RF Emulation</a:t>
          </a:r>
        </a:p>
        <a:p>
          <a:pPr marL="171450" lvl="1" indent="-171450" algn="l" defTabSz="711200">
            <a:lnSpc>
              <a:spcPct val="90000"/>
            </a:lnSpc>
            <a:spcBef>
              <a:spcPct val="0"/>
            </a:spcBef>
            <a:spcAft>
              <a:spcPct val="15000"/>
            </a:spcAft>
            <a:buChar char="••"/>
          </a:pPr>
          <a:r>
            <a:rPr lang="en-US" sz="1600" kern="1200" dirty="0"/>
            <a:t>Wireless Devices</a:t>
          </a:r>
        </a:p>
        <a:p>
          <a:pPr marL="171450" lvl="1" indent="-171450" algn="l" defTabSz="711200">
            <a:lnSpc>
              <a:spcPct val="90000"/>
            </a:lnSpc>
            <a:spcBef>
              <a:spcPct val="0"/>
            </a:spcBef>
            <a:spcAft>
              <a:spcPct val="15000"/>
            </a:spcAft>
            <a:buChar char="••"/>
          </a:pPr>
          <a:r>
            <a:rPr lang="en-US" sz="1600" kern="1200" dirty="0"/>
            <a:t>Plant Processes</a:t>
          </a:r>
        </a:p>
        <a:p>
          <a:pPr marL="171450" lvl="1" indent="-171450" algn="l" defTabSz="711200">
            <a:lnSpc>
              <a:spcPct val="90000"/>
            </a:lnSpc>
            <a:spcBef>
              <a:spcPct val="0"/>
            </a:spcBef>
            <a:spcAft>
              <a:spcPct val="15000"/>
            </a:spcAft>
            <a:buChar char="••"/>
          </a:pPr>
          <a:r>
            <a:rPr lang="en-US" sz="1600" kern="1200" dirty="0"/>
            <a:t>Human Operations</a:t>
          </a:r>
        </a:p>
      </dsp:txBody>
      <dsp:txXfrm>
        <a:off x="3956884" y="1904149"/>
        <a:ext cx="1735714" cy="859628"/>
      </dsp:txXfrm>
    </dsp:sp>
    <dsp:sp modelId="{29D1B829-39CA-434A-A571-7CE78BF765EB}">
      <dsp:nvSpPr>
        <dsp:cNvPr id="0" name=""/>
        <dsp:cNvSpPr/>
      </dsp:nvSpPr>
      <dsp:spPr>
        <a:xfrm>
          <a:off x="5692598" y="669686"/>
          <a:ext cx="511130" cy="975803"/>
        </a:xfrm>
        <a:prstGeom prst="chevron">
          <a:avLst>
            <a:gd name="adj" fmla="val 62310"/>
          </a:avLst>
        </a:prstGeom>
        <a:solidFill>
          <a:schemeClr val="dk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CD16B9FF-4FF1-4832-A5D0-6045B3D6083B}">
      <dsp:nvSpPr>
        <dsp:cNvPr id="0" name=""/>
        <dsp:cNvSpPr/>
      </dsp:nvSpPr>
      <dsp:spPr>
        <a:xfrm>
          <a:off x="6443955" y="600460"/>
          <a:ext cx="1184893" cy="1184893"/>
        </a:xfrm>
        <a:prstGeom prst="ellipse">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b="1" kern="1200" dirty="0"/>
            <a:t>Benefits to Industry</a:t>
          </a:r>
        </a:p>
      </dsp:txBody>
      <dsp:txXfrm>
        <a:off x="6617479" y="773984"/>
        <a:ext cx="837845" cy="837845"/>
      </dsp:txXfrm>
    </dsp:sp>
    <dsp:sp modelId="{C8CC0ED8-5FC7-4851-84EB-C5B7F829F34F}">
      <dsp:nvSpPr>
        <dsp:cNvPr id="0" name=""/>
        <dsp:cNvSpPr/>
      </dsp:nvSpPr>
      <dsp:spPr>
        <a:xfrm>
          <a:off x="6203729" y="1901055"/>
          <a:ext cx="1665346" cy="859628"/>
        </a:xfrm>
        <a:prstGeom prst="rect">
          <a:avLst/>
        </a:prstGeom>
        <a:solidFill>
          <a:srgbClr val="FFC000"/>
        </a:solid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t>More Robust and Effective Wireless </a:t>
          </a:r>
          <a:r>
            <a:rPr lang="en-US" sz="1600" kern="1200" dirty="0" err="1"/>
            <a:t>Comms</a:t>
          </a:r>
          <a:r>
            <a:rPr lang="en-US" sz="1600" kern="1200" dirty="0"/>
            <a:t>.</a:t>
          </a:r>
        </a:p>
      </dsp:txBody>
      <dsp:txXfrm>
        <a:off x="6203729" y="1901055"/>
        <a:ext cx="1665346" cy="859628"/>
      </dsp:txXfrm>
    </dsp:sp>
  </dsp:spTree>
</dsp:drawing>
</file>

<file path=ppt/diagrams/layout1.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10/23/2018</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1152525" y="701675"/>
            <a:ext cx="462756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endParaRPr lang="en-US" dirty="0"/>
          </a:p>
          <a:p>
            <a:r>
              <a:rPr lang="en-US" dirty="0"/>
              <a:t>It doesn’t make sense to deliver</a:t>
            </a:r>
            <a:r>
              <a:rPr lang="en-US" baseline="0" dirty="0"/>
              <a:t> guidelines without considering the factory performance under different scenarios.</a:t>
            </a:r>
            <a:endParaRPr lang="en-US" dirty="0"/>
          </a:p>
        </p:txBody>
      </p:sp>
      <p:sp>
        <p:nvSpPr>
          <p:cNvPr id="4" name="Slide Number Placeholder 3"/>
          <p:cNvSpPr>
            <a:spLocks noGrp="1"/>
          </p:cNvSpPr>
          <p:nvPr>
            <p:ph type="sldNum" sz="quarter" idx="10"/>
          </p:nvPr>
        </p:nvSpPr>
        <p:spPr/>
        <p:txBody>
          <a:bodyPr/>
          <a:lstStyle/>
          <a:p>
            <a:pPr>
              <a:defRPr/>
            </a:pPr>
            <a:fld id="{0358BEDA-53B4-4F07-9CB7-F3049D47A96D}" type="slidenum">
              <a:rPr lang="en-US" altLang="en-US" smtClean="0"/>
              <a:pPr>
                <a:defRPr/>
              </a:pPr>
              <a:t>6</a:t>
            </a:fld>
            <a:endParaRPr lang="en-US" altLang="en-US"/>
          </a:p>
        </p:txBody>
      </p:sp>
    </p:spTree>
    <p:extLst>
      <p:ext uri="{BB962C8B-B14F-4D97-AF65-F5344CB8AC3E}">
        <p14:creationId xmlns:p14="http://schemas.microsoft.com/office/powerpoint/2010/main" val="1668922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EBBAB0-9237-B245-A856-D2137FAF3A17}" type="slidenum">
              <a:rPr lang="en-US" smtClean="0"/>
              <a:t>10</a:t>
            </a:fld>
            <a:endParaRPr lang="en-US"/>
          </a:p>
        </p:txBody>
      </p:sp>
    </p:spTree>
    <p:extLst>
      <p:ext uri="{BB962C8B-B14F-4D97-AF65-F5344CB8AC3E}">
        <p14:creationId xmlns:p14="http://schemas.microsoft.com/office/powerpoint/2010/main" val="21361577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EBBAB0-9237-B245-A856-D2137FAF3A17}" type="slidenum">
              <a:rPr lang="en-US" smtClean="0"/>
              <a:t>11</a:t>
            </a:fld>
            <a:endParaRPr lang="en-US"/>
          </a:p>
        </p:txBody>
      </p:sp>
    </p:spTree>
    <p:extLst>
      <p:ext uri="{BB962C8B-B14F-4D97-AF65-F5344CB8AC3E}">
        <p14:creationId xmlns:p14="http://schemas.microsoft.com/office/powerpoint/2010/main" val="32256704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132273-FB21-4FA6-8D89-7C0008F31C01}" type="slidenum">
              <a:rPr lang="en-US"/>
              <a:t>15</a:t>
            </a:fld>
            <a:endParaRPr lang="en-US"/>
          </a:p>
        </p:txBody>
      </p:sp>
    </p:spTree>
    <p:extLst>
      <p:ext uri="{BB962C8B-B14F-4D97-AF65-F5344CB8AC3E}">
        <p14:creationId xmlns:p14="http://schemas.microsoft.com/office/powerpoint/2010/main" val="3897726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r>
              <a:rPr lang="en-US" dirty="0"/>
              <a:t>Phase 1</a:t>
            </a:r>
          </a:p>
        </p:txBody>
      </p:sp>
      <p:sp>
        <p:nvSpPr>
          <p:cNvPr id="4" name="Slide Number Placeholder 3"/>
          <p:cNvSpPr>
            <a:spLocks noGrp="1"/>
          </p:cNvSpPr>
          <p:nvPr>
            <p:ph type="sldNum" sz="quarter" idx="10"/>
          </p:nvPr>
        </p:nvSpPr>
        <p:spPr/>
        <p:txBody>
          <a:bodyPr/>
          <a:lstStyle/>
          <a:p>
            <a:fld id="{CF3A0130-EC5D-40C3-AC25-1328FD04C310}" type="slidenum">
              <a:rPr lang="en-US" smtClean="0"/>
              <a:t>25</a:t>
            </a:fld>
            <a:endParaRPr lang="en-US"/>
          </a:p>
        </p:txBody>
      </p:sp>
    </p:spTree>
    <p:extLst>
      <p:ext uri="{BB962C8B-B14F-4D97-AF65-F5344CB8AC3E}">
        <p14:creationId xmlns:p14="http://schemas.microsoft.com/office/powerpoint/2010/main" val="24556134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28</a:t>
            </a:fld>
            <a:endParaRPr lang="en-US"/>
          </a:p>
        </p:txBody>
      </p:sp>
      <p:sp>
        <p:nvSpPr>
          <p:cNvPr id="20481"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25083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dirty="0" smtClean="0"/>
              <a:t>October 2018</a:t>
            </a:r>
            <a:endParaRPr lang="en-GB" dirty="0"/>
          </a:p>
        </p:txBody>
      </p:sp>
      <p:sp>
        <p:nvSpPr>
          <p:cNvPr id="5" name="Footer Placeholder 4"/>
          <p:cNvSpPr>
            <a:spLocks noGrp="1"/>
          </p:cNvSpPr>
          <p:nvPr>
            <p:ph type="ftr" idx="11"/>
          </p:nvPr>
        </p:nvSpPr>
        <p:spPr/>
        <p:txBody>
          <a:bodyPr/>
          <a:lstStyle>
            <a:lvl1pPr>
              <a:defRPr/>
            </a:lvl1pPr>
          </a:lstStyle>
          <a:p>
            <a:r>
              <a:rPr lang="en-GB"/>
              <a:t>John Doe, Some Company</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414E50-DA9B-43FF-B127-27FB372962D1}"/>
              </a:ext>
            </a:extLst>
          </p:cNvPr>
          <p:cNvSpPr>
            <a:spLocks noGrp="1"/>
          </p:cNvSpPr>
          <p:nvPr>
            <p:ph sz="half" idx="1"/>
          </p:nvPr>
        </p:nvSpPr>
        <p:spPr>
          <a:xfrm>
            <a:off x="615377" y="1026488"/>
            <a:ext cx="3886200" cy="51504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42C40D6-23BA-45BB-97AC-9AF41653917B}"/>
              </a:ext>
            </a:extLst>
          </p:cNvPr>
          <p:cNvSpPr>
            <a:spLocks noGrp="1"/>
          </p:cNvSpPr>
          <p:nvPr>
            <p:ph sz="half" idx="2"/>
          </p:nvPr>
        </p:nvSpPr>
        <p:spPr>
          <a:xfrm>
            <a:off x="4629150" y="1026488"/>
            <a:ext cx="3886200" cy="51504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a:extLst>
              <a:ext uri="{FF2B5EF4-FFF2-40B4-BE49-F238E27FC236}">
                <a16:creationId xmlns:a16="http://schemas.microsoft.com/office/drawing/2014/main" id="{D9C8D154-0188-4088-8A9E-782A3116EC79}"/>
              </a:ext>
            </a:extLst>
          </p:cNvPr>
          <p:cNvSpPr txBox="1">
            <a:spLocks/>
          </p:cNvSpPr>
          <p:nvPr/>
        </p:nvSpPr>
        <p:spPr>
          <a:xfrm>
            <a:off x="0" y="6491457"/>
            <a:ext cx="615377" cy="365125"/>
          </a:xfrm>
          <a:prstGeom prst="rect">
            <a:avLst/>
          </a:prstGeom>
        </p:spPr>
        <p:txBody>
          <a:bodyPr vert="horz" lIns="68580" tIns="34290" rIns="68580" bIns="34290" rtlCol="0" anchor="ctr"/>
          <a:lstStyle>
            <a:defPPr>
              <a:defRPr lang="en-US"/>
            </a:defPPr>
            <a:lvl1pPr marL="0" algn="l"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D5593E4-B59D-4C34-8138-F495A9B55177}" type="datetimeFigureOut">
              <a:rPr lang="en-US" sz="750" smtClean="0"/>
              <a:pPr algn="ctr"/>
              <a:t>10/23/2018</a:t>
            </a:fld>
            <a:endParaRPr lang="en-US" sz="750" dirty="0"/>
          </a:p>
        </p:txBody>
      </p:sp>
      <p:sp>
        <p:nvSpPr>
          <p:cNvPr id="9" name="Slide Number Placeholder 5">
            <a:extLst>
              <a:ext uri="{FF2B5EF4-FFF2-40B4-BE49-F238E27FC236}">
                <a16:creationId xmlns:a16="http://schemas.microsoft.com/office/drawing/2014/main" id="{8496C822-3322-4658-ACB2-EDD8D38AABDF}"/>
              </a:ext>
            </a:extLst>
          </p:cNvPr>
          <p:cNvSpPr txBox="1">
            <a:spLocks/>
          </p:cNvSpPr>
          <p:nvPr/>
        </p:nvSpPr>
        <p:spPr>
          <a:xfrm>
            <a:off x="1" y="6126332"/>
            <a:ext cx="564776" cy="365125"/>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dirty="0"/>
              <a:t>Slide </a:t>
            </a:r>
            <a:fld id="{D23974E0-43FB-4467-B60D-71F008879FB6}" type="slidenum">
              <a:rPr lang="en-US" sz="900" smtClean="0"/>
              <a:pPr algn="ctr"/>
              <a:t>‹#›</a:t>
            </a:fld>
            <a:endParaRPr lang="en-US" sz="900" dirty="0"/>
          </a:p>
        </p:txBody>
      </p:sp>
      <p:sp>
        <p:nvSpPr>
          <p:cNvPr id="7" name="Title 1">
            <a:extLst>
              <a:ext uri="{FF2B5EF4-FFF2-40B4-BE49-F238E27FC236}">
                <a16:creationId xmlns:a16="http://schemas.microsoft.com/office/drawing/2014/main" id="{91F3ACA2-4C76-44E5-96CB-D15181393AFD}"/>
              </a:ext>
            </a:extLst>
          </p:cNvPr>
          <p:cNvSpPr>
            <a:spLocks noGrp="1"/>
          </p:cNvSpPr>
          <p:nvPr>
            <p:ph type="title"/>
          </p:nvPr>
        </p:nvSpPr>
        <p:spPr>
          <a:xfrm>
            <a:off x="615377" y="52460"/>
            <a:ext cx="7886700" cy="915035"/>
          </a:xfrm>
        </p:spPr>
        <p:txBody>
          <a:bodyPr>
            <a:normAutofit/>
          </a:bodyPr>
          <a:lstStyle>
            <a:lvl1pPr>
              <a:defRPr sz="3000"/>
            </a:lvl1pPr>
          </a:lstStyle>
          <a:p>
            <a:r>
              <a:rPr lang="en-US"/>
              <a:t>Click to edit Master title style</a:t>
            </a:r>
            <a:endParaRPr lang="en-US" dirty="0"/>
          </a:p>
        </p:txBody>
      </p:sp>
      <p:sp>
        <p:nvSpPr>
          <p:cNvPr id="10" name="Vertical Text Placeholder 9"/>
          <p:cNvSpPr>
            <a:spLocks noGrp="1"/>
          </p:cNvSpPr>
          <p:nvPr>
            <p:ph type="body" orient="vert" sz="quarter" idx="10" hasCustomPrompt="1"/>
          </p:nvPr>
        </p:nvSpPr>
        <p:spPr>
          <a:xfrm rot="10800000">
            <a:off x="83344" y="1079501"/>
            <a:ext cx="401241" cy="4930775"/>
          </a:xfrm>
        </p:spPr>
        <p:txBody>
          <a:bodyPr vert="vert" anchor="ctr" anchorCtr="0">
            <a:normAutofit/>
          </a:bodyPr>
          <a:lstStyle>
            <a:lvl1pPr marL="0" indent="0" algn="ctr">
              <a:buNone/>
              <a:defRPr baseline="0">
                <a:solidFill>
                  <a:schemeClr val="bg1">
                    <a:lumMod val="85000"/>
                  </a:schemeClr>
                </a:solidFill>
              </a:defRPr>
            </a:lvl1pPr>
          </a:lstStyle>
          <a:p>
            <a:pPr lvl="0"/>
            <a:r>
              <a:rPr lang="en-US" dirty="0"/>
              <a:t>Click to Add Section Title</a:t>
            </a:r>
          </a:p>
        </p:txBody>
      </p:sp>
      <p:sp>
        <p:nvSpPr>
          <p:cNvPr id="11" name="Slide Number Placeholder 8">
            <a:extLst>
              <a:ext uri="{FF2B5EF4-FFF2-40B4-BE49-F238E27FC236}">
                <a16:creationId xmlns:a16="http://schemas.microsoft.com/office/drawing/2014/main" id="{0E031D02-CE2D-482D-9660-55485D6E9A8C}"/>
              </a:ext>
            </a:extLst>
          </p:cNvPr>
          <p:cNvSpPr>
            <a:spLocks noGrp="1"/>
          </p:cNvSpPr>
          <p:nvPr>
            <p:ph type="sldNum" sz="quarter" idx="12"/>
          </p:nvPr>
        </p:nvSpPr>
        <p:spPr>
          <a:xfrm>
            <a:off x="7086600" y="6492876"/>
            <a:ext cx="2057400" cy="365125"/>
          </a:xfrm>
        </p:spPr>
        <p:txBody>
          <a:bodyPr/>
          <a:lstStyle/>
          <a:p>
            <a:fld id="{61B83EEE-7A84-4698-BB00-D768C7CFD02D}" type="slidenum">
              <a:rPr lang="en-US" smtClean="0"/>
              <a:t>‹#›</a:t>
            </a:fld>
            <a:endParaRPr lang="en-US"/>
          </a:p>
        </p:txBody>
      </p:sp>
    </p:spTree>
    <p:extLst>
      <p:ext uri="{BB962C8B-B14F-4D97-AF65-F5344CB8AC3E}">
        <p14:creationId xmlns:p14="http://schemas.microsoft.com/office/powerpoint/2010/main" val="2152026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57D5A-94A7-43E6-B9EC-08DB1AEDD36F}"/>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0797CDC2-E199-4DB6-A3B2-B7013A43354C}"/>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7" name="Date Placeholder 3">
            <a:extLst>
              <a:ext uri="{FF2B5EF4-FFF2-40B4-BE49-F238E27FC236}">
                <a16:creationId xmlns:a16="http://schemas.microsoft.com/office/drawing/2014/main" id="{D9C8D154-0188-4088-8A9E-782A3116EC79}"/>
              </a:ext>
            </a:extLst>
          </p:cNvPr>
          <p:cNvSpPr txBox="1">
            <a:spLocks/>
          </p:cNvSpPr>
          <p:nvPr/>
        </p:nvSpPr>
        <p:spPr>
          <a:xfrm>
            <a:off x="1" y="6491457"/>
            <a:ext cx="623888" cy="365125"/>
          </a:xfrm>
          <a:prstGeom prst="rect">
            <a:avLst/>
          </a:prstGeom>
        </p:spPr>
        <p:txBody>
          <a:bodyPr vert="horz" lIns="68580" tIns="34290" rIns="68580" bIns="34290" rtlCol="0" anchor="ctr"/>
          <a:lstStyle>
            <a:defPPr>
              <a:defRPr lang="en-US"/>
            </a:defPPr>
            <a:lvl1pPr marL="0" algn="l"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D5593E4-B59D-4C34-8138-F495A9B55177}" type="datetimeFigureOut">
              <a:rPr lang="en-US" sz="825" smtClean="0"/>
              <a:pPr algn="ctr"/>
              <a:t>10/23/2018</a:t>
            </a:fld>
            <a:endParaRPr lang="en-US" sz="788" dirty="0"/>
          </a:p>
        </p:txBody>
      </p:sp>
      <p:sp>
        <p:nvSpPr>
          <p:cNvPr id="8" name="Slide Number Placeholder 5">
            <a:extLst>
              <a:ext uri="{FF2B5EF4-FFF2-40B4-BE49-F238E27FC236}">
                <a16:creationId xmlns:a16="http://schemas.microsoft.com/office/drawing/2014/main" id="{8496C822-3322-4658-ACB2-EDD8D38AABDF}"/>
              </a:ext>
            </a:extLst>
          </p:cNvPr>
          <p:cNvSpPr txBox="1">
            <a:spLocks/>
          </p:cNvSpPr>
          <p:nvPr/>
        </p:nvSpPr>
        <p:spPr>
          <a:xfrm>
            <a:off x="1" y="6126332"/>
            <a:ext cx="564776" cy="365125"/>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dirty="0"/>
              <a:t>Slide </a:t>
            </a:r>
            <a:fld id="{D23974E0-43FB-4467-B60D-71F008879FB6}" type="slidenum">
              <a:rPr lang="en-US" sz="900" smtClean="0"/>
              <a:pPr algn="ctr"/>
              <a:t>‹#›</a:t>
            </a:fld>
            <a:endParaRPr lang="en-US" sz="900" dirty="0"/>
          </a:p>
        </p:txBody>
      </p:sp>
      <p:sp>
        <p:nvSpPr>
          <p:cNvPr id="6" name="Vertical Text Placeholder 9"/>
          <p:cNvSpPr>
            <a:spLocks noGrp="1"/>
          </p:cNvSpPr>
          <p:nvPr>
            <p:ph type="body" orient="vert" sz="quarter" idx="10" hasCustomPrompt="1"/>
          </p:nvPr>
        </p:nvSpPr>
        <p:spPr>
          <a:xfrm rot="10800000">
            <a:off x="83344" y="1079501"/>
            <a:ext cx="401241" cy="4930775"/>
          </a:xfrm>
        </p:spPr>
        <p:txBody>
          <a:bodyPr vert="vert" anchor="ctr" anchorCtr="0">
            <a:normAutofit/>
          </a:bodyPr>
          <a:lstStyle>
            <a:lvl1pPr marL="0" indent="0" algn="ctr">
              <a:buNone/>
              <a:defRPr baseline="0">
                <a:solidFill>
                  <a:schemeClr val="bg1">
                    <a:lumMod val="85000"/>
                  </a:schemeClr>
                </a:solidFill>
              </a:defRPr>
            </a:lvl1pPr>
          </a:lstStyle>
          <a:p>
            <a:pPr lvl="0"/>
            <a:r>
              <a:rPr lang="en-US" dirty="0"/>
              <a:t>Click to Add Section Title</a:t>
            </a:r>
          </a:p>
        </p:txBody>
      </p:sp>
    </p:spTree>
    <p:extLst>
      <p:ext uri="{BB962C8B-B14F-4D97-AF65-F5344CB8AC3E}">
        <p14:creationId xmlns:p14="http://schemas.microsoft.com/office/powerpoint/2010/main" val="22250768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3ACA2-4C76-44E5-96CB-D15181393AFD}"/>
              </a:ext>
            </a:extLst>
          </p:cNvPr>
          <p:cNvSpPr>
            <a:spLocks noGrp="1"/>
          </p:cNvSpPr>
          <p:nvPr>
            <p:ph type="title"/>
          </p:nvPr>
        </p:nvSpPr>
        <p:spPr>
          <a:xfrm>
            <a:off x="615377" y="52460"/>
            <a:ext cx="7886700" cy="915035"/>
          </a:xfrm>
        </p:spPr>
        <p:txBody>
          <a:bodyPr>
            <a:normAutofit/>
          </a:bodyPr>
          <a:lstStyle>
            <a:lvl1pPr>
              <a:defRPr sz="3000"/>
            </a:lvl1pPr>
          </a:lstStyle>
          <a:p>
            <a:r>
              <a:rPr lang="en-US"/>
              <a:t>Click to edit Master title style</a:t>
            </a:r>
            <a:endParaRPr lang="en-US" dirty="0"/>
          </a:p>
        </p:txBody>
      </p:sp>
      <p:sp>
        <p:nvSpPr>
          <p:cNvPr id="6" name="Date Placeholder 3">
            <a:extLst>
              <a:ext uri="{FF2B5EF4-FFF2-40B4-BE49-F238E27FC236}">
                <a16:creationId xmlns:a16="http://schemas.microsoft.com/office/drawing/2014/main" id="{D9C8D154-0188-4088-8A9E-782A3116EC79}"/>
              </a:ext>
            </a:extLst>
          </p:cNvPr>
          <p:cNvSpPr txBox="1">
            <a:spLocks/>
          </p:cNvSpPr>
          <p:nvPr/>
        </p:nvSpPr>
        <p:spPr>
          <a:xfrm>
            <a:off x="0" y="6491457"/>
            <a:ext cx="615377" cy="365125"/>
          </a:xfrm>
          <a:prstGeom prst="rect">
            <a:avLst/>
          </a:prstGeom>
        </p:spPr>
        <p:txBody>
          <a:bodyPr vert="horz" lIns="68580" tIns="34290" rIns="68580" bIns="34290" rtlCol="0" anchor="ctr"/>
          <a:lstStyle>
            <a:defPPr>
              <a:defRPr lang="en-US"/>
            </a:defPPr>
            <a:lvl1pPr marL="0" algn="l"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D5593E4-B59D-4C34-8138-F495A9B55177}" type="datetimeFigureOut">
              <a:rPr lang="en-US" sz="750" smtClean="0"/>
              <a:pPr algn="ctr"/>
              <a:t>10/23/2018</a:t>
            </a:fld>
            <a:endParaRPr lang="en-US" sz="750" dirty="0"/>
          </a:p>
        </p:txBody>
      </p:sp>
      <p:sp>
        <p:nvSpPr>
          <p:cNvPr id="7" name="Slide Number Placeholder 5">
            <a:extLst>
              <a:ext uri="{FF2B5EF4-FFF2-40B4-BE49-F238E27FC236}">
                <a16:creationId xmlns:a16="http://schemas.microsoft.com/office/drawing/2014/main" id="{8496C822-3322-4658-ACB2-EDD8D38AABDF}"/>
              </a:ext>
            </a:extLst>
          </p:cNvPr>
          <p:cNvSpPr txBox="1">
            <a:spLocks/>
          </p:cNvSpPr>
          <p:nvPr/>
        </p:nvSpPr>
        <p:spPr>
          <a:xfrm>
            <a:off x="1" y="6126332"/>
            <a:ext cx="564776" cy="365125"/>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dirty="0"/>
              <a:t>Slide </a:t>
            </a:r>
            <a:fld id="{D23974E0-43FB-4467-B60D-71F008879FB6}" type="slidenum">
              <a:rPr lang="en-US" sz="900" smtClean="0"/>
              <a:pPr algn="ctr"/>
              <a:t>‹#›</a:t>
            </a:fld>
            <a:endParaRPr lang="en-US" sz="900" dirty="0"/>
          </a:p>
        </p:txBody>
      </p:sp>
      <p:sp>
        <p:nvSpPr>
          <p:cNvPr id="5" name="Vertical Text Placeholder 9"/>
          <p:cNvSpPr>
            <a:spLocks noGrp="1"/>
          </p:cNvSpPr>
          <p:nvPr>
            <p:ph type="body" orient="vert" sz="quarter" idx="10" hasCustomPrompt="1"/>
          </p:nvPr>
        </p:nvSpPr>
        <p:spPr>
          <a:xfrm rot="10800000">
            <a:off x="83344" y="1079501"/>
            <a:ext cx="401241" cy="4930775"/>
          </a:xfrm>
        </p:spPr>
        <p:txBody>
          <a:bodyPr vert="vert" anchor="ctr" anchorCtr="0">
            <a:normAutofit/>
          </a:bodyPr>
          <a:lstStyle>
            <a:lvl1pPr marL="0" indent="0" algn="ctr">
              <a:buNone/>
              <a:defRPr baseline="0">
                <a:solidFill>
                  <a:schemeClr val="bg1">
                    <a:lumMod val="85000"/>
                  </a:schemeClr>
                </a:solidFill>
              </a:defRPr>
            </a:lvl1pPr>
          </a:lstStyle>
          <a:p>
            <a:pPr lvl="0"/>
            <a:r>
              <a:rPr lang="en-US" dirty="0"/>
              <a:t>Click to Add Section Title</a:t>
            </a:r>
          </a:p>
        </p:txBody>
      </p:sp>
      <p:sp>
        <p:nvSpPr>
          <p:cNvPr id="8" name="Slide Number Placeholder 8">
            <a:extLst>
              <a:ext uri="{FF2B5EF4-FFF2-40B4-BE49-F238E27FC236}">
                <a16:creationId xmlns:a16="http://schemas.microsoft.com/office/drawing/2014/main" id="{E64F5226-08DA-4FBE-84D5-BBC6709E5AD7}"/>
              </a:ext>
            </a:extLst>
          </p:cNvPr>
          <p:cNvSpPr>
            <a:spLocks noGrp="1"/>
          </p:cNvSpPr>
          <p:nvPr>
            <p:ph type="sldNum" sz="quarter" idx="12"/>
          </p:nvPr>
        </p:nvSpPr>
        <p:spPr>
          <a:xfrm>
            <a:off x="7086600" y="6492876"/>
            <a:ext cx="2057400" cy="365125"/>
          </a:xfrm>
        </p:spPr>
        <p:txBody>
          <a:bodyPr/>
          <a:lstStyle/>
          <a:p>
            <a:fld id="{61B83EEE-7A84-4698-BB00-D768C7CFD02D}" type="slidenum">
              <a:rPr lang="en-US" smtClean="0"/>
              <a:t>‹#›</a:t>
            </a:fld>
            <a:endParaRPr lang="en-US"/>
          </a:p>
        </p:txBody>
      </p:sp>
    </p:spTree>
    <p:extLst>
      <p:ext uri="{BB962C8B-B14F-4D97-AF65-F5344CB8AC3E}">
        <p14:creationId xmlns:p14="http://schemas.microsoft.com/office/powerpoint/2010/main" val="2600384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John Doe, Some Company</a:t>
            </a:r>
            <a:endParaRPr lang="en-GB" dirty="0"/>
          </a:p>
        </p:txBody>
      </p:sp>
      <p:sp>
        <p:nvSpPr>
          <p:cNvPr id="12" name="Rectangle 3"/>
          <p:cNvSpPr>
            <a:spLocks noGrp="1" noChangeArrowheads="1"/>
          </p:cNvSpPr>
          <p:nvPr>
            <p:ph type="dt" idx="15"/>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smtClean="0"/>
              <a:t>October 2018</a:t>
            </a:r>
            <a:endParaRPr lang="en-GB" dirty="0"/>
          </a:p>
        </p:txBody>
      </p:sp>
      <p:sp>
        <p:nvSpPr>
          <p:cNvPr id="5" name="Content Placeholder 4"/>
          <p:cNvSpPr>
            <a:spLocks noGrp="1"/>
          </p:cNvSpPr>
          <p:nvPr>
            <p:ph sz="quarter" idx="16"/>
          </p:nvPr>
        </p:nvSpPr>
        <p:spPr>
          <a:xfrm>
            <a:off x="1752600" y="457200"/>
            <a:ext cx="914400" cy="9144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Date Placeholder 3"/>
          <p:cNvSpPr>
            <a:spLocks noGrp="1"/>
          </p:cNvSpPr>
          <p:nvPr>
            <p:ph type="dt" idx="10"/>
          </p:nvPr>
        </p:nvSpPr>
        <p:spPr/>
        <p:txBody>
          <a:bodyPr/>
          <a:lstStyle>
            <a:lvl1pPr>
              <a:defRPr/>
            </a:lvl1pPr>
          </a:lstStyle>
          <a:p>
            <a:r>
              <a:rPr lang="en-US" dirty="0" smtClean="0"/>
              <a:t>October 2018</a:t>
            </a:r>
            <a:endParaRPr lang="en-GB" dirty="0"/>
          </a:p>
        </p:txBody>
      </p:sp>
      <p:sp>
        <p:nvSpPr>
          <p:cNvPr id="5" name="Footer Placeholder 4"/>
          <p:cNvSpPr>
            <a:spLocks noGrp="1"/>
          </p:cNvSpPr>
          <p:nvPr>
            <p:ph type="ftr" idx="11"/>
          </p:nvPr>
        </p:nvSpPr>
        <p:spPr/>
        <p:txBody>
          <a:bodyPr/>
          <a:lstStyle>
            <a:lvl1pPr>
              <a:defRPr/>
            </a:lvl1pPr>
          </a:lstStyle>
          <a:p>
            <a:r>
              <a:rPr lang="en-GB"/>
              <a:t>John Doe, Some Company</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dirty="0" smtClean="0"/>
              <a:t>October 2018</a:t>
            </a:r>
            <a:endParaRPr lang="en-GB" dirty="0"/>
          </a:p>
        </p:txBody>
      </p:sp>
      <p:sp>
        <p:nvSpPr>
          <p:cNvPr id="6" name="Footer Placeholder 5"/>
          <p:cNvSpPr>
            <a:spLocks noGrp="1"/>
          </p:cNvSpPr>
          <p:nvPr>
            <p:ph type="ftr" idx="11"/>
          </p:nvPr>
        </p:nvSpPr>
        <p:spPr/>
        <p:txBody>
          <a:bodyPr/>
          <a:lstStyle>
            <a:lvl1pPr>
              <a:defRPr/>
            </a:lvl1pPr>
          </a:lstStyle>
          <a:p>
            <a:r>
              <a:rPr lang="en-GB"/>
              <a:t>John Doe, Some Company</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dirty="0" smtClean="0"/>
              <a:t>October 2018</a:t>
            </a:r>
            <a:endParaRPr lang="en-GB" dirty="0"/>
          </a:p>
        </p:txBody>
      </p:sp>
      <p:sp>
        <p:nvSpPr>
          <p:cNvPr id="8" name="Footer Placeholder 7"/>
          <p:cNvSpPr>
            <a:spLocks noGrp="1"/>
          </p:cNvSpPr>
          <p:nvPr>
            <p:ph type="ftr" idx="11"/>
          </p:nvPr>
        </p:nvSpPr>
        <p:spPr>
          <a:xfrm>
            <a:off x="5643570" y="6475413"/>
            <a:ext cx="2898768" cy="180975"/>
          </a:xfrm>
        </p:spPr>
        <p:txBody>
          <a:bodyPr/>
          <a:lstStyle>
            <a:lvl1pPr>
              <a:defRPr/>
            </a:lvl1pPr>
          </a:lstStyle>
          <a:p>
            <a:r>
              <a:rPr lang="en-GB"/>
              <a:t>John Doe, Some Company</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dirty="0" smtClean="0"/>
              <a:t>October 2018</a:t>
            </a:r>
            <a:endParaRPr lang="en-GB" dirty="0"/>
          </a:p>
        </p:txBody>
      </p:sp>
      <p:sp>
        <p:nvSpPr>
          <p:cNvPr id="4" name="Footer Placeholder 3"/>
          <p:cNvSpPr>
            <a:spLocks noGrp="1"/>
          </p:cNvSpPr>
          <p:nvPr>
            <p:ph type="ftr" idx="11"/>
          </p:nvPr>
        </p:nvSpPr>
        <p:spPr/>
        <p:txBody>
          <a:bodyPr/>
          <a:lstStyle>
            <a:lvl1pPr>
              <a:defRPr/>
            </a:lvl1pPr>
          </a:lstStyle>
          <a:p>
            <a:r>
              <a:rPr lang="en-GB"/>
              <a:t>John Doe, Some Company</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dirty="0" smtClean="0"/>
              <a:t>October 2018</a:t>
            </a:r>
            <a:endParaRPr lang="en-GB" dirty="0" smtClean="0"/>
          </a:p>
        </p:txBody>
      </p:sp>
      <p:sp>
        <p:nvSpPr>
          <p:cNvPr id="3" name="Footer Placeholder 2"/>
          <p:cNvSpPr>
            <a:spLocks noGrp="1"/>
          </p:cNvSpPr>
          <p:nvPr>
            <p:ph type="ftr" idx="11"/>
          </p:nvPr>
        </p:nvSpPr>
        <p:spPr/>
        <p:txBody>
          <a:bodyPr/>
          <a:lstStyle>
            <a:lvl1pPr>
              <a:defRPr/>
            </a:lvl1pPr>
          </a:lstStyle>
          <a:p>
            <a:r>
              <a:rPr lang="en-GB"/>
              <a:t>John Doe, Some Company</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dirty="0" smtClean="0"/>
              <a:t>October 2018</a:t>
            </a:r>
            <a:endParaRPr lang="en-GB" dirty="0"/>
          </a:p>
        </p:txBody>
      </p:sp>
      <p:sp>
        <p:nvSpPr>
          <p:cNvPr id="5" name="Footer Placeholder 4"/>
          <p:cNvSpPr>
            <a:spLocks noGrp="1"/>
          </p:cNvSpPr>
          <p:nvPr>
            <p:ph type="ftr" idx="11"/>
          </p:nvPr>
        </p:nvSpPr>
        <p:spPr/>
        <p:txBody>
          <a:bodyPr/>
          <a:lstStyle>
            <a:lvl1pPr>
              <a:defRPr/>
            </a:lvl1pPr>
          </a:lstStyle>
          <a:p>
            <a:r>
              <a:rPr lang="en-GB"/>
              <a:t>John Doe, Some Company</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1513"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85800"/>
            <a:ext cx="5676900" cy="5408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dirty="0" smtClean="0"/>
              <a:t>October 2018</a:t>
            </a:r>
            <a:endParaRPr lang="en-GB" dirty="0"/>
          </a:p>
        </p:txBody>
      </p:sp>
      <p:sp>
        <p:nvSpPr>
          <p:cNvPr id="5" name="Footer Placeholder 4"/>
          <p:cNvSpPr>
            <a:spLocks noGrp="1"/>
          </p:cNvSpPr>
          <p:nvPr>
            <p:ph type="ftr" idx="11"/>
          </p:nvPr>
        </p:nvSpPr>
        <p:spPr/>
        <p:txBody>
          <a:bodyPr/>
          <a:lstStyle>
            <a:lvl1pPr>
              <a:defRPr/>
            </a:lvl1pPr>
          </a:lstStyle>
          <a:p>
            <a:r>
              <a:rPr lang="en-GB"/>
              <a:t>John Doe, Some Company</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smtClean="0"/>
              <a:t>October 2018</a:t>
            </a:r>
            <a:endParaRPr lang="en-GB" dirty="0"/>
          </a:p>
        </p:txBody>
      </p:sp>
      <p:sp>
        <p:nvSpPr>
          <p:cNvPr id="1028" name="Rectangle 4"/>
          <p:cNvSpPr>
            <a:spLocks noGrp="1" noChangeArrowheads="1"/>
          </p:cNvSpPr>
          <p:nvPr>
            <p:ph type="ftr"/>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John Doe, Some Company</a:t>
            </a:r>
            <a:endParaRPr lang="en-GB" dirty="0"/>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a:p>
        </p:txBody>
      </p:sp>
      <p:sp>
        <p:nvSpPr>
          <p:cNvPr id="10" name="Date Placeholder 3"/>
          <p:cNvSpPr txBox="1">
            <a:spLocks/>
          </p:cNvSpPr>
          <p:nvPr userDrawn="1"/>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a:t>
            </a: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802.11-14/1784r0</a:t>
            </a:r>
            <a:endPar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 id="2147483660" r:id="rId10"/>
    <p:sldLayoutId id="2147483661" r:id="rId11"/>
    <p:sldLayoutId id="2147483662" r:id="rId12"/>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png"/><Relationship Id="rId7" Type="http://schemas.openxmlformats.org/officeDocument/2006/relationships/image" Target="../media/image25.jp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hyperlink" Target="https://www.isa.org/store/products/product-detail/?productId=116660" TargetMode="Externa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39.jpeg"/><Relationship Id="rId13" Type="http://schemas.openxmlformats.org/officeDocument/2006/relationships/image" Target="../media/image44.jpeg"/><Relationship Id="rId18" Type="http://schemas.openxmlformats.org/officeDocument/2006/relationships/image" Target="../media/image49.jpeg"/><Relationship Id="rId3" Type="http://schemas.openxmlformats.org/officeDocument/2006/relationships/image" Target="../media/image34.jpeg"/><Relationship Id="rId21" Type="http://schemas.openxmlformats.org/officeDocument/2006/relationships/image" Target="../media/image52.jpeg"/><Relationship Id="rId7" Type="http://schemas.openxmlformats.org/officeDocument/2006/relationships/image" Target="../media/image38.jpeg"/><Relationship Id="rId12" Type="http://schemas.openxmlformats.org/officeDocument/2006/relationships/image" Target="../media/image43.jpeg"/><Relationship Id="rId17" Type="http://schemas.openxmlformats.org/officeDocument/2006/relationships/image" Target="../media/image48.png"/><Relationship Id="rId2" Type="http://schemas.openxmlformats.org/officeDocument/2006/relationships/notesSlide" Target="../notesSlides/notesSlide7.xml"/><Relationship Id="rId16" Type="http://schemas.openxmlformats.org/officeDocument/2006/relationships/image" Target="../media/image47.png"/><Relationship Id="rId20" Type="http://schemas.openxmlformats.org/officeDocument/2006/relationships/image" Target="../media/image51.jpeg"/><Relationship Id="rId1" Type="http://schemas.openxmlformats.org/officeDocument/2006/relationships/slideLayout" Target="../slideLayouts/slideLayout12.xml"/><Relationship Id="rId6" Type="http://schemas.openxmlformats.org/officeDocument/2006/relationships/image" Target="../media/image37.png"/><Relationship Id="rId11" Type="http://schemas.openxmlformats.org/officeDocument/2006/relationships/image" Target="../media/image42.jpeg"/><Relationship Id="rId5" Type="http://schemas.openxmlformats.org/officeDocument/2006/relationships/image" Target="../media/image36.jpeg"/><Relationship Id="rId15" Type="http://schemas.openxmlformats.org/officeDocument/2006/relationships/image" Target="../media/image46.png"/><Relationship Id="rId10" Type="http://schemas.openxmlformats.org/officeDocument/2006/relationships/image" Target="../media/image41.jpeg"/><Relationship Id="rId19" Type="http://schemas.openxmlformats.org/officeDocument/2006/relationships/image" Target="../media/image50.jpeg"/><Relationship Id="rId4" Type="http://schemas.openxmlformats.org/officeDocument/2006/relationships/image" Target="../media/image35.jpeg"/><Relationship Id="rId9" Type="http://schemas.openxmlformats.org/officeDocument/2006/relationships/image" Target="../media/image40.jpeg"/><Relationship Id="rId14" Type="http://schemas.openxmlformats.org/officeDocument/2006/relationships/image" Target="../media/image4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 Id="rId5" Type="http://schemas.openxmlformats.org/officeDocument/2006/relationships/image" Target="../media/image15.jpe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696912" y="333375"/>
            <a:ext cx="2303451" cy="273050"/>
          </a:xfrm>
        </p:spPr>
        <p:txBody>
          <a:bodyPr/>
          <a:lstStyle/>
          <a:p>
            <a:r>
              <a:rPr lang="en-US" dirty="0"/>
              <a:t>October 2018</a:t>
            </a:r>
            <a:endParaRPr lang="en-GB" dirty="0"/>
          </a:p>
        </p:txBody>
      </p:sp>
      <p:sp>
        <p:nvSpPr>
          <p:cNvPr id="7" name="Footer Placeholder 4"/>
          <p:cNvSpPr>
            <a:spLocks noGrp="1"/>
          </p:cNvSpPr>
          <p:nvPr>
            <p:ph type="ftr" idx="14"/>
          </p:nvPr>
        </p:nvSpPr>
        <p:spPr>
          <a:xfrm>
            <a:off x="5500694" y="6475413"/>
            <a:ext cx="3041644" cy="180975"/>
          </a:xfrm>
        </p:spPr>
        <p:txBody>
          <a:bodyPr/>
          <a:lstStyle/>
          <a:p>
            <a:r>
              <a:rPr lang="en-GB" dirty="0"/>
              <a:t>John Doe, Some Company</a:t>
            </a:r>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Reliable, High Performance Wireless Systems for Factory Automation</a:t>
            </a:r>
            <a:endParaRPr lang="en-GB" dirty="0"/>
          </a:p>
        </p:txBody>
      </p:sp>
      <p:sp>
        <p:nvSpPr>
          <p:cNvPr id="3074" name="Rectangle 2"/>
          <p:cNvSpPr>
            <a:spLocks noGrp="1" noChangeArrowheads="1"/>
          </p:cNvSpPr>
          <p:nvPr>
            <p:ph type="body" idx="1"/>
          </p:nvPr>
        </p:nvSpPr>
        <p:spPr>
          <a:xfrm>
            <a:off x="685800" y="1727062"/>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2018-08-24</a:t>
            </a:r>
          </a:p>
        </p:txBody>
      </p:sp>
      <p:graphicFrame>
        <p:nvGraphicFramePr>
          <p:cNvPr id="3075" name="Object 3"/>
          <p:cNvGraphicFramePr>
            <a:graphicFrameLocks noChangeAspect="1"/>
          </p:cNvGraphicFramePr>
          <p:nvPr>
            <p:extLst>
              <p:ext uri="{D42A27DB-BD31-4B8C-83A1-F6EECF244321}">
                <p14:modId xmlns:p14="http://schemas.microsoft.com/office/powerpoint/2010/main" val="1166984310"/>
              </p:ext>
            </p:extLst>
          </p:nvPr>
        </p:nvGraphicFramePr>
        <p:xfrm>
          <a:off x="566737" y="2719175"/>
          <a:ext cx="8085138" cy="2695575"/>
        </p:xfrm>
        <a:graphic>
          <a:graphicData uri="http://schemas.openxmlformats.org/presentationml/2006/ole">
            <mc:AlternateContent xmlns:mc="http://schemas.openxmlformats.org/markup-compatibility/2006">
              <mc:Choice xmlns:v="urn:schemas-microsoft-com:vml" Requires="v">
                <p:oleObj spid="_x0000_s3118" name="Document" r:id="rId4" imgW="8253286" imgH="2761353" progId="Word.Document.8">
                  <p:embed/>
                </p:oleObj>
              </mc:Choice>
              <mc:Fallback>
                <p:oleObj name="Document" r:id="rId4" imgW="8253286" imgH="2761353" progId="Word.Document.8">
                  <p:embed/>
                  <p:pic>
                    <p:nvPicPr>
                      <p:cNvPr id="0" name="Picture 3"/>
                      <p:cNvPicPr>
                        <a:picLocks noChangeAspect="1" noChangeArrowheads="1"/>
                      </p:cNvPicPr>
                      <p:nvPr/>
                    </p:nvPicPr>
                    <p:blipFill>
                      <a:blip r:embed="rId5"/>
                      <a:srcRect/>
                      <a:stretch>
                        <a:fillRect/>
                      </a:stretch>
                    </p:blipFill>
                    <p:spPr bwMode="auto">
                      <a:xfrm>
                        <a:off x="566737" y="2719175"/>
                        <a:ext cx="8085138" cy="2695575"/>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533400" y="1939925"/>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loud 8"/>
          <p:cNvSpPr/>
          <p:nvPr/>
        </p:nvSpPr>
        <p:spPr>
          <a:xfrm>
            <a:off x="3276600" y="2232340"/>
            <a:ext cx="2485700" cy="1678865"/>
          </a:xfrm>
          <a:prstGeom prst="cloud">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1800"/>
          </a:p>
        </p:txBody>
      </p:sp>
      <p:sp>
        <p:nvSpPr>
          <p:cNvPr id="7" name="Title 6"/>
          <p:cNvSpPr>
            <a:spLocks noGrp="1"/>
          </p:cNvSpPr>
          <p:nvPr>
            <p:ph type="title"/>
          </p:nvPr>
        </p:nvSpPr>
        <p:spPr>
          <a:xfrm>
            <a:off x="266193" y="1375194"/>
            <a:ext cx="2857629" cy="1293016"/>
          </a:xfrm>
        </p:spPr>
        <p:txBody>
          <a:bodyPr>
            <a:normAutofit fontScale="90000"/>
          </a:bodyPr>
          <a:lstStyle/>
          <a:p>
            <a:r>
              <a:rPr lang="en-US" dirty="0"/>
              <a:t>Chemical Reactor Process Control</a:t>
            </a:r>
            <a:br>
              <a:rPr lang="en-US" dirty="0"/>
            </a:br>
            <a:r>
              <a:rPr lang="en-US" dirty="0"/>
              <a:t>Example</a:t>
            </a:r>
          </a:p>
        </p:txBody>
      </p:sp>
      <p:sp>
        <p:nvSpPr>
          <p:cNvPr id="42" name="Curved Left Arrow 41"/>
          <p:cNvSpPr/>
          <p:nvPr/>
        </p:nvSpPr>
        <p:spPr>
          <a:xfrm flipV="1">
            <a:off x="5457832" y="1575197"/>
            <a:ext cx="1163198" cy="3269310"/>
          </a:xfrm>
          <a:prstGeom prst="curvedLeftArrow">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800">
              <a:solidFill>
                <a:schemeClr val="tx1"/>
              </a:solidFill>
            </a:endParaRPr>
          </a:p>
        </p:txBody>
      </p:sp>
      <p:sp>
        <p:nvSpPr>
          <p:cNvPr id="43" name="Curved Left Arrow 42"/>
          <p:cNvSpPr/>
          <p:nvPr/>
        </p:nvSpPr>
        <p:spPr>
          <a:xfrm flipH="1">
            <a:off x="2678746" y="1697108"/>
            <a:ext cx="961240" cy="3239336"/>
          </a:xfrm>
          <a:prstGeom prst="curvedLeftArrow">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800">
              <a:solidFill>
                <a:schemeClr val="tx1"/>
              </a:solidFill>
            </a:endParaRPr>
          </a:p>
        </p:txBody>
      </p:sp>
      <p:sp>
        <p:nvSpPr>
          <p:cNvPr id="2" name="TextBox 1"/>
          <p:cNvSpPr txBox="1"/>
          <p:nvPr/>
        </p:nvSpPr>
        <p:spPr>
          <a:xfrm>
            <a:off x="6882130" y="4000940"/>
            <a:ext cx="1880869" cy="2031325"/>
          </a:xfrm>
          <a:prstGeom prst="rect">
            <a:avLst/>
          </a:prstGeom>
          <a:noFill/>
        </p:spPr>
        <p:txBody>
          <a:bodyPr wrap="square" rtlCol="0">
            <a:spAutoFit/>
          </a:bodyPr>
          <a:lstStyle/>
          <a:p>
            <a:r>
              <a:rPr lang="en-US" sz="1800" b="1" dirty="0">
                <a:solidFill>
                  <a:schemeClr val="tx1"/>
                </a:solidFill>
              </a:rPr>
              <a:t>Sensors</a:t>
            </a:r>
          </a:p>
          <a:p>
            <a:pPr marL="214313" indent="-214313">
              <a:buFont typeface="Arial" panose="020B0604020202020204" pitchFamily="34" charset="0"/>
              <a:buChar char="•"/>
            </a:pPr>
            <a:r>
              <a:rPr lang="en-US" sz="1800" dirty="0">
                <a:solidFill>
                  <a:schemeClr val="tx1"/>
                </a:solidFill>
              </a:rPr>
              <a:t>Level</a:t>
            </a:r>
          </a:p>
          <a:p>
            <a:pPr marL="214313" indent="-214313">
              <a:buFont typeface="Arial" panose="020B0604020202020204" pitchFamily="34" charset="0"/>
              <a:buChar char="•"/>
            </a:pPr>
            <a:r>
              <a:rPr lang="en-US" sz="1800" dirty="0">
                <a:solidFill>
                  <a:schemeClr val="tx1"/>
                </a:solidFill>
              </a:rPr>
              <a:t>Temperature</a:t>
            </a:r>
          </a:p>
          <a:p>
            <a:pPr marL="214313" indent="-214313">
              <a:buFont typeface="Arial" panose="020B0604020202020204" pitchFamily="34" charset="0"/>
              <a:buChar char="•"/>
            </a:pPr>
            <a:r>
              <a:rPr lang="en-US" sz="1800" dirty="0">
                <a:solidFill>
                  <a:schemeClr val="tx1"/>
                </a:solidFill>
              </a:rPr>
              <a:t>Pressure</a:t>
            </a:r>
          </a:p>
          <a:p>
            <a:pPr marL="214313" indent="-214313">
              <a:buFont typeface="Arial" panose="020B0604020202020204" pitchFamily="34" charset="0"/>
              <a:buChar char="•"/>
            </a:pPr>
            <a:r>
              <a:rPr lang="en-US" sz="1800" dirty="0">
                <a:solidFill>
                  <a:schemeClr val="tx1"/>
                </a:solidFill>
              </a:rPr>
              <a:t>Flow</a:t>
            </a:r>
          </a:p>
          <a:p>
            <a:pPr marL="214313" indent="-214313">
              <a:buFont typeface="Arial" panose="020B0604020202020204" pitchFamily="34" charset="0"/>
              <a:buChar char="•"/>
            </a:pPr>
            <a:r>
              <a:rPr lang="en-US" sz="1800" dirty="0">
                <a:solidFill>
                  <a:schemeClr val="tx1"/>
                </a:solidFill>
              </a:rPr>
              <a:t>Composition</a:t>
            </a:r>
          </a:p>
          <a:p>
            <a:pPr marL="214313" indent="-214313">
              <a:buFont typeface="Arial" panose="020B0604020202020204" pitchFamily="34" charset="0"/>
              <a:buChar char="•"/>
            </a:pPr>
            <a:r>
              <a:rPr lang="en-US" sz="1800" dirty="0">
                <a:solidFill>
                  <a:schemeClr val="tx1"/>
                </a:solidFill>
              </a:rPr>
              <a:t>Position</a:t>
            </a:r>
          </a:p>
        </p:txBody>
      </p:sp>
      <p:sp>
        <p:nvSpPr>
          <p:cNvPr id="16" name="TextBox 15"/>
          <p:cNvSpPr txBox="1"/>
          <p:nvPr/>
        </p:nvSpPr>
        <p:spPr>
          <a:xfrm>
            <a:off x="860900" y="4085304"/>
            <a:ext cx="2262923" cy="1754326"/>
          </a:xfrm>
          <a:prstGeom prst="rect">
            <a:avLst/>
          </a:prstGeom>
          <a:noFill/>
        </p:spPr>
        <p:txBody>
          <a:bodyPr wrap="square" rtlCol="0">
            <a:spAutoFit/>
          </a:bodyPr>
          <a:lstStyle/>
          <a:p>
            <a:r>
              <a:rPr lang="en-US" sz="1800" b="1" dirty="0">
                <a:solidFill>
                  <a:schemeClr val="tx1"/>
                </a:solidFill>
              </a:rPr>
              <a:t>Actuators</a:t>
            </a:r>
          </a:p>
          <a:p>
            <a:pPr marL="214313" indent="-214313">
              <a:buFont typeface="Arial" panose="020B0604020202020204" pitchFamily="34" charset="0"/>
              <a:buChar char="•"/>
            </a:pPr>
            <a:r>
              <a:rPr lang="en-US" sz="1800" dirty="0">
                <a:solidFill>
                  <a:schemeClr val="tx1"/>
                </a:solidFill>
              </a:rPr>
              <a:t>Valve position</a:t>
            </a:r>
          </a:p>
          <a:p>
            <a:pPr marL="214313" indent="-214313">
              <a:buFont typeface="Arial" panose="020B0604020202020204" pitchFamily="34" charset="0"/>
              <a:buChar char="•"/>
            </a:pPr>
            <a:r>
              <a:rPr lang="en-US" sz="1800" dirty="0">
                <a:solidFill>
                  <a:schemeClr val="tx1"/>
                </a:solidFill>
              </a:rPr>
              <a:t>ON/OFF</a:t>
            </a:r>
          </a:p>
          <a:p>
            <a:pPr marL="214313" indent="-214313">
              <a:buFont typeface="Arial" panose="020B0604020202020204" pitchFamily="34" charset="0"/>
              <a:buChar char="•"/>
            </a:pPr>
            <a:r>
              <a:rPr lang="en-US" sz="1800" dirty="0">
                <a:solidFill>
                  <a:schemeClr val="tx1"/>
                </a:solidFill>
              </a:rPr>
              <a:t>Set-points</a:t>
            </a:r>
          </a:p>
          <a:p>
            <a:pPr marL="214313" indent="-214313">
              <a:buFont typeface="Arial" panose="020B0604020202020204" pitchFamily="34" charset="0"/>
              <a:buChar char="•"/>
            </a:pPr>
            <a:r>
              <a:rPr lang="en-US" sz="1800" dirty="0">
                <a:solidFill>
                  <a:schemeClr val="tx1"/>
                </a:solidFill>
              </a:rPr>
              <a:t>Reconfigure</a:t>
            </a:r>
          </a:p>
          <a:p>
            <a:pPr marL="214313" indent="-214313">
              <a:buFont typeface="Arial" panose="020B0604020202020204" pitchFamily="34" charset="0"/>
              <a:buChar char="•"/>
            </a:pPr>
            <a:r>
              <a:rPr lang="en-US" sz="1800" dirty="0">
                <a:solidFill>
                  <a:schemeClr val="tx1"/>
                </a:solidFill>
              </a:rPr>
              <a:t>Thresholds</a:t>
            </a:r>
          </a:p>
        </p:txBody>
      </p:sp>
      <p:pic>
        <p:nvPicPr>
          <p:cNvPr id="8" name="Picture 7" descr="... &lt;strong&gt;PLC&lt;/strong&gt; ABB &lt;strong&gt;PLC&lt;/strong&gt;, &lt;strong&gt;Allen-Bradley PLC's&lt;/strong&gt; Touch panel's supplier AoteWell"/>
          <p:cNvPicPr>
            <a:picLocks noChangeAspect="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l="7276" t="5424" r="7560" b="10895"/>
          <a:stretch/>
        </p:blipFill>
        <p:spPr>
          <a:xfrm>
            <a:off x="3882016" y="986215"/>
            <a:ext cx="1428281" cy="934875"/>
          </a:xfrm>
          <a:prstGeom prst="rect">
            <a:avLst/>
          </a:prstGeom>
        </p:spPr>
      </p:pic>
      <p:sp>
        <p:nvSpPr>
          <p:cNvPr id="20" name="TextBox 19"/>
          <p:cNvSpPr txBox="1"/>
          <p:nvPr/>
        </p:nvSpPr>
        <p:spPr>
          <a:xfrm>
            <a:off x="4436075" y="2503460"/>
            <a:ext cx="1521314" cy="1200329"/>
          </a:xfrm>
          <a:prstGeom prst="rect">
            <a:avLst/>
          </a:prstGeom>
          <a:noFill/>
        </p:spPr>
        <p:txBody>
          <a:bodyPr wrap="none" rtlCol="0">
            <a:spAutoFit/>
          </a:bodyPr>
          <a:lstStyle/>
          <a:p>
            <a:pPr marL="214313" indent="-214313">
              <a:buFont typeface="Arial" panose="020B0604020202020204" pitchFamily="34" charset="0"/>
              <a:buChar char="•"/>
            </a:pPr>
            <a:r>
              <a:rPr lang="en-US" sz="1800" i="1" dirty="0"/>
              <a:t>Path Loss</a:t>
            </a:r>
          </a:p>
          <a:p>
            <a:pPr marL="214313" indent="-214313">
              <a:buFont typeface="Arial" panose="020B0604020202020204" pitchFamily="34" charset="0"/>
              <a:buChar char="•"/>
            </a:pPr>
            <a:r>
              <a:rPr lang="en-US" sz="1800" i="1" dirty="0"/>
              <a:t>Delays</a:t>
            </a:r>
          </a:p>
          <a:p>
            <a:pPr marL="214313" indent="-214313">
              <a:buFont typeface="Arial" panose="020B0604020202020204" pitchFamily="34" charset="0"/>
              <a:buChar char="•"/>
            </a:pPr>
            <a:r>
              <a:rPr lang="en-US" sz="1800" i="1" dirty="0"/>
              <a:t>Multipath</a:t>
            </a:r>
          </a:p>
          <a:p>
            <a:pPr marL="214313" indent="-214313">
              <a:buFont typeface="Arial" panose="020B0604020202020204" pitchFamily="34" charset="0"/>
              <a:buChar char="•"/>
            </a:pPr>
            <a:r>
              <a:rPr lang="en-US" sz="1800" i="1" dirty="0"/>
              <a:t>Interference</a:t>
            </a:r>
          </a:p>
        </p:txBody>
      </p:sp>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93566" y="4000940"/>
            <a:ext cx="2068734" cy="1402066"/>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4039791" y="1921090"/>
            <a:ext cx="1060847" cy="646331"/>
          </a:xfrm>
          <a:prstGeom prst="rect">
            <a:avLst/>
          </a:prstGeom>
          <a:noFill/>
        </p:spPr>
        <p:txBody>
          <a:bodyPr wrap="square" rtlCol="0">
            <a:spAutoFit/>
          </a:bodyPr>
          <a:lstStyle/>
          <a:p>
            <a:pPr algn="ctr"/>
            <a:r>
              <a:rPr lang="en-US" sz="1800" dirty="0"/>
              <a:t>Controller</a:t>
            </a:r>
          </a:p>
        </p:txBody>
      </p:sp>
      <p:sp>
        <p:nvSpPr>
          <p:cNvPr id="4" name="Slide Number Placeholder 3">
            <a:extLst>
              <a:ext uri="{FF2B5EF4-FFF2-40B4-BE49-F238E27FC236}">
                <a16:creationId xmlns:a16="http://schemas.microsoft.com/office/drawing/2014/main" id="{F0305B3D-C3FE-45FA-89BA-1B6A9D3D87F5}"/>
              </a:ext>
            </a:extLst>
          </p:cNvPr>
          <p:cNvSpPr>
            <a:spLocks noGrp="1"/>
          </p:cNvSpPr>
          <p:nvPr>
            <p:ph type="sldNum" sz="quarter" idx="12"/>
          </p:nvPr>
        </p:nvSpPr>
        <p:spPr/>
        <p:txBody>
          <a:bodyPr/>
          <a:lstStyle/>
          <a:p>
            <a:fld id="{61B83EEE-7A84-4698-BB00-D768C7CFD02D}" type="slidenum">
              <a:rPr lang="en-US" smtClean="0"/>
              <a:t>10</a:t>
            </a:fld>
            <a:endParaRPr lang="en-US"/>
          </a:p>
        </p:txBody>
      </p:sp>
      <p:sp>
        <p:nvSpPr>
          <p:cNvPr id="13" name="Date Placeholder 3"/>
          <p:cNvSpPr>
            <a:spLocks noGrp="1"/>
          </p:cNvSpPr>
          <p:nvPr>
            <p:ph type="dt" idx="15"/>
          </p:nvPr>
        </p:nvSpPr>
        <p:spPr>
          <a:xfrm>
            <a:off x="696912" y="333375"/>
            <a:ext cx="2303451" cy="273050"/>
          </a:xfrm>
        </p:spPr>
        <p:txBody>
          <a:bodyPr/>
          <a:lstStyle/>
          <a:p>
            <a:r>
              <a:rPr lang="en-US" dirty="0"/>
              <a:t>October 2018</a:t>
            </a:r>
            <a:endParaRPr lang="en-GB" dirty="0"/>
          </a:p>
        </p:txBody>
      </p:sp>
    </p:spTree>
    <p:extLst>
      <p:ext uri="{BB962C8B-B14F-4D97-AF65-F5344CB8AC3E}">
        <p14:creationId xmlns:p14="http://schemas.microsoft.com/office/powerpoint/2010/main" val="4131405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duotone>
              <a:schemeClr val="accent1">
                <a:shade val="45000"/>
                <a:satMod val="135000"/>
              </a:schemeClr>
              <a:prstClr val="white"/>
            </a:duotone>
          </a:blip>
          <a:stretch>
            <a:fillRect/>
          </a:stretch>
        </p:blipFill>
        <p:spPr>
          <a:xfrm>
            <a:off x="376875" y="1700011"/>
            <a:ext cx="4255454" cy="4049622"/>
          </a:xfrm>
          <a:prstGeom prst="rect">
            <a:avLst/>
          </a:prstGeom>
        </p:spPr>
      </p:pic>
      <p:sp>
        <p:nvSpPr>
          <p:cNvPr id="8" name="Title 7"/>
          <p:cNvSpPr>
            <a:spLocks noGrp="1"/>
          </p:cNvSpPr>
          <p:nvPr>
            <p:ph type="title"/>
          </p:nvPr>
        </p:nvSpPr>
        <p:spPr>
          <a:xfrm>
            <a:off x="628650" y="693722"/>
            <a:ext cx="7886700" cy="994172"/>
          </a:xfrm>
        </p:spPr>
        <p:txBody>
          <a:bodyPr/>
          <a:lstStyle/>
          <a:p>
            <a:r>
              <a:rPr lang="en-US" dirty="0"/>
              <a:t>Radio Monitoring and Integration</a:t>
            </a:r>
          </a:p>
        </p:txBody>
      </p:sp>
      <p:sp>
        <p:nvSpPr>
          <p:cNvPr id="9" name="TextBox 8"/>
          <p:cNvSpPr txBox="1"/>
          <p:nvPr/>
        </p:nvSpPr>
        <p:spPr>
          <a:xfrm>
            <a:off x="4947735" y="3441309"/>
            <a:ext cx="3906079" cy="2308324"/>
          </a:xfrm>
          <a:prstGeom prst="rect">
            <a:avLst/>
          </a:prstGeom>
          <a:noFill/>
        </p:spPr>
        <p:txBody>
          <a:bodyPr wrap="square" rtlCol="0">
            <a:spAutoFit/>
          </a:bodyPr>
          <a:lstStyle/>
          <a:p>
            <a:pPr algn="ctr"/>
            <a:r>
              <a:rPr lang="en-US" sz="1800" u="sng" dirty="0">
                <a:solidFill>
                  <a:schemeClr val="tx1"/>
                </a:solidFill>
              </a:rPr>
              <a:t>Benefits of Spectrum Monitoring</a:t>
            </a:r>
          </a:p>
          <a:p>
            <a:pPr marL="214313" indent="-214313">
              <a:buFont typeface="Arial" panose="020B0604020202020204" pitchFamily="34" charset="0"/>
              <a:buChar char="•"/>
            </a:pPr>
            <a:r>
              <a:rPr lang="en-US" sz="1800" dirty="0">
                <a:solidFill>
                  <a:schemeClr val="tx1"/>
                </a:solidFill>
              </a:rPr>
              <a:t>Know your factory RF patterns</a:t>
            </a:r>
          </a:p>
          <a:p>
            <a:pPr marL="214313" indent="-214313">
              <a:buFont typeface="Arial" panose="020B0604020202020204" pitchFamily="34" charset="0"/>
              <a:buChar char="•"/>
            </a:pPr>
            <a:r>
              <a:rPr lang="en-US" sz="1800" dirty="0">
                <a:solidFill>
                  <a:schemeClr val="tx1"/>
                </a:solidFill>
              </a:rPr>
              <a:t>Real-time alarms and analytics</a:t>
            </a:r>
          </a:p>
          <a:p>
            <a:pPr marL="214313" indent="-214313">
              <a:buFont typeface="Arial" panose="020B0604020202020204" pitchFamily="34" charset="0"/>
              <a:buChar char="•"/>
            </a:pPr>
            <a:r>
              <a:rPr lang="en-US" sz="1800" dirty="0">
                <a:solidFill>
                  <a:schemeClr val="tx1"/>
                </a:solidFill>
              </a:rPr>
              <a:t>Predict spectrum capacity</a:t>
            </a:r>
          </a:p>
          <a:p>
            <a:pPr marL="214313" indent="-214313">
              <a:buFont typeface="Arial" panose="020B0604020202020204" pitchFamily="34" charset="0"/>
              <a:buChar char="•"/>
            </a:pPr>
            <a:r>
              <a:rPr lang="en-US" sz="1800" dirty="0">
                <a:solidFill>
                  <a:schemeClr val="tx1"/>
                </a:solidFill>
              </a:rPr>
              <a:t>Determine level of interference</a:t>
            </a:r>
          </a:p>
          <a:p>
            <a:pPr marL="214313" indent="-214313">
              <a:buFont typeface="Arial" panose="020B0604020202020204" pitchFamily="34" charset="0"/>
              <a:buChar char="•"/>
            </a:pPr>
            <a:r>
              <a:rPr lang="en-US" sz="1800" dirty="0">
                <a:solidFill>
                  <a:schemeClr val="tx1"/>
                </a:solidFill>
              </a:rPr>
              <a:t>Locate sources of interference</a:t>
            </a:r>
          </a:p>
          <a:p>
            <a:pPr marL="214313" indent="-214313">
              <a:buFont typeface="Arial" panose="020B0604020202020204" pitchFamily="34" charset="0"/>
              <a:buChar char="•"/>
            </a:pPr>
            <a:r>
              <a:rPr lang="en-US" sz="1800" dirty="0">
                <a:solidFill>
                  <a:schemeClr val="tx1"/>
                </a:solidFill>
              </a:rPr>
              <a:t>Record historical events</a:t>
            </a:r>
          </a:p>
          <a:p>
            <a:pPr marL="214313" indent="-214313">
              <a:buFont typeface="Arial" panose="020B0604020202020204" pitchFamily="34" charset="0"/>
              <a:buChar char="•"/>
            </a:pPr>
            <a:r>
              <a:rPr lang="en-US" sz="1800" dirty="0">
                <a:solidFill>
                  <a:schemeClr val="tx1"/>
                </a:solidFill>
              </a:rPr>
              <a:t>React quickly to correct problems</a:t>
            </a:r>
          </a:p>
        </p:txBody>
      </p:sp>
      <p:grpSp>
        <p:nvGrpSpPr>
          <p:cNvPr id="16" name="Group 15"/>
          <p:cNvGrpSpPr/>
          <p:nvPr/>
        </p:nvGrpSpPr>
        <p:grpSpPr>
          <a:xfrm>
            <a:off x="406886" y="1714739"/>
            <a:ext cx="596348" cy="1154182"/>
            <a:chOff x="542514" y="1143318"/>
            <a:chExt cx="795131" cy="1538910"/>
          </a:xfrm>
        </p:grpSpPr>
        <p:grpSp>
          <p:nvGrpSpPr>
            <p:cNvPr id="4" name="Group 3"/>
            <p:cNvGrpSpPr/>
            <p:nvPr/>
          </p:nvGrpSpPr>
          <p:grpSpPr>
            <a:xfrm>
              <a:off x="641311" y="1143318"/>
              <a:ext cx="597538" cy="759434"/>
              <a:chOff x="598086" y="3378689"/>
              <a:chExt cx="892221" cy="955626"/>
            </a:xfrm>
          </p:grpSpPr>
          <p:pic>
            <p:nvPicPr>
              <p:cNvPr id="36" name="Picture 35" descr="&lt;strong&gt;Wireless&lt;/strong&gt;/WiFi symbol"/>
              <p:cNvPicPr>
                <a:picLocks noChangeAspect="1"/>
              </p:cNvPicPr>
              <p:nvPr/>
            </p:nvPicPr>
            <p:blipFill>
              <a:blip r:embed="rId4"/>
              <a:stretch>
                <a:fillRect/>
              </a:stretch>
            </p:blipFill>
            <p:spPr>
              <a:xfrm>
                <a:off x="821082" y="3378689"/>
                <a:ext cx="446231" cy="554037"/>
              </a:xfrm>
              <a:prstGeom prst="rect">
                <a:avLst/>
              </a:prstGeom>
            </p:spPr>
          </p:pic>
          <p:pic>
            <p:nvPicPr>
              <p:cNvPr id="3" name="Picture 2" descr="1M vertices sounds a lot. Are all visible on screen? – Maik Semder ..."/>
              <p:cNvPicPr>
                <a:picLocks noChangeAspect="1"/>
              </p:cNvPicPr>
              <p:nvPr/>
            </p:nvPicPr>
            <p:blipFill rotWithShape="1">
              <a:blip r:embed="rId5"/>
              <a:srcRect t="22400" b="6212"/>
              <a:stretch/>
            </p:blipFill>
            <p:spPr>
              <a:xfrm>
                <a:off x="598086" y="3839335"/>
                <a:ext cx="892221" cy="494980"/>
              </a:xfrm>
              <a:prstGeom prst="rect">
                <a:avLst/>
              </a:prstGeom>
            </p:spPr>
          </p:pic>
        </p:grpSp>
        <p:sp>
          <p:nvSpPr>
            <p:cNvPr id="10" name="TextBox 9"/>
            <p:cNvSpPr txBox="1"/>
            <p:nvPr/>
          </p:nvSpPr>
          <p:spPr>
            <a:xfrm>
              <a:off x="542514" y="1820453"/>
              <a:ext cx="795131" cy="861775"/>
            </a:xfrm>
            <a:prstGeom prst="rect">
              <a:avLst/>
            </a:prstGeom>
            <a:noFill/>
          </p:spPr>
          <p:txBody>
            <a:bodyPr wrap="square" rtlCol="0">
              <a:spAutoFit/>
            </a:bodyPr>
            <a:lstStyle/>
            <a:p>
              <a:pPr algn="ctr"/>
              <a:r>
                <a:rPr lang="en-US" sz="1800" dirty="0"/>
                <a:t>Node</a:t>
              </a:r>
            </a:p>
          </p:txBody>
        </p:sp>
      </p:grpSp>
      <p:grpSp>
        <p:nvGrpSpPr>
          <p:cNvPr id="17" name="Group 16"/>
          <p:cNvGrpSpPr/>
          <p:nvPr/>
        </p:nvGrpSpPr>
        <p:grpSpPr>
          <a:xfrm>
            <a:off x="4002367" y="1705863"/>
            <a:ext cx="596348" cy="1151769"/>
            <a:chOff x="5336488" y="1131484"/>
            <a:chExt cx="795131" cy="1535691"/>
          </a:xfrm>
        </p:grpSpPr>
        <p:grpSp>
          <p:nvGrpSpPr>
            <p:cNvPr id="47" name="Group 46"/>
            <p:cNvGrpSpPr/>
            <p:nvPr/>
          </p:nvGrpSpPr>
          <p:grpSpPr>
            <a:xfrm>
              <a:off x="5435285" y="1131484"/>
              <a:ext cx="597538" cy="759434"/>
              <a:chOff x="598086" y="3378689"/>
              <a:chExt cx="892221" cy="955626"/>
            </a:xfrm>
          </p:grpSpPr>
          <p:pic>
            <p:nvPicPr>
              <p:cNvPr id="48" name="Picture 47" descr="&lt;strong&gt;Wireless&lt;/strong&gt;/WiFi symbol"/>
              <p:cNvPicPr>
                <a:picLocks noChangeAspect="1"/>
              </p:cNvPicPr>
              <p:nvPr/>
            </p:nvPicPr>
            <p:blipFill>
              <a:blip r:embed="rId4"/>
              <a:stretch>
                <a:fillRect/>
              </a:stretch>
            </p:blipFill>
            <p:spPr>
              <a:xfrm>
                <a:off x="821082" y="3378689"/>
                <a:ext cx="446231" cy="554037"/>
              </a:xfrm>
              <a:prstGeom prst="rect">
                <a:avLst/>
              </a:prstGeom>
            </p:spPr>
          </p:pic>
          <p:pic>
            <p:nvPicPr>
              <p:cNvPr id="52" name="Picture 51" descr="1M vertices sounds a lot. Are all visible on screen? – Maik Semder ..."/>
              <p:cNvPicPr>
                <a:picLocks noChangeAspect="1"/>
              </p:cNvPicPr>
              <p:nvPr/>
            </p:nvPicPr>
            <p:blipFill rotWithShape="1">
              <a:blip r:embed="rId5"/>
              <a:srcRect t="22400" b="6212"/>
              <a:stretch/>
            </p:blipFill>
            <p:spPr>
              <a:xfrm>
                <a:off x="598086" y="3839335"/>
                <a:ext cx="892221" cy="494980"/>
              </a:xfrm>
              <a:prstGeom prst="rect">
                <a:avLst/>
              </a:prstGeom>
            </p:spPr>
          </p:pic>
        </p:grpSp>
        <p:sp>
          <p:nvSpPr>
            <p:cNvPr id="60" name="TextBox 59"/>
            <p:cNvSpPr txBox="1"/>
            <p:nvPr/>
          </p:nvSpPr>
          <p:spPr>
            <a:xfrm>
              <a:off x="5336488" y="1805401"/>
              <a:ext cx="795131" cy="861774"/>
            </a:xfrm>
            <a:prstGeom prst="rect">
              <a:avLst/>
            </a:prstGeom>
            <a:noFill/>
          </p:spPr>
          <p:txBody>
            <a:bodyPr wrap="square" rtlCol="0">
              <a:spAutoFit/>
            </a:bodyPr>
            <a:lstStyle/>
            <a:p>
              <a:pPr algn="ctr"/>
              <a:r>
                <a:rPr lang="en-US" sz="1800" dirty="0"/>
                <a:t>Node</a:t>
              </a:r>
            </a:p>
          </p:txBody>
        </p:sp>
      </p:grpSp>
      <p:grpSp>
        <p:nvGrpSpPr>
          <p:cNvPr id="15" name="Group 14"/>
          <p:cNvGrpSpPr/>
          <p:nvPr/>
        </p:nvGrpSpPr>
        <p:grpSpPr>
          <a:xfrm>
            <a:off x="411766" y="3922290"/>
            <a:ext cx="596348" cy="1189936"/>
            <a:chOff x="549021" y="4086719"/>
            <a:chExt cx="795131" cy="1586580"/>
          </a:xfrm>
        </p:grpSpPr>
        <p:grpSp>
          <p:nvGrpSpPr>
            <p:cNvPr id="56" name="Group 55"/>
            <p:cNvGrpSpPr/>
            <p:nvPr/>
          </p:nvGrpSpPr>
          <p:grpSpPr>
            <a:xfrm>
              <a:off x="647818" y="4086719"/>
              <a:ext cx="597538" cy="759434"/>
              <a:chOff x="598086" y="3378689"/>
              <a:chExt cx="892221" cy="955626"/>
            </a:xfrm>
          </p:grpSpPr>
          <p:pic>
            <p:nvPicPr>
              <p:cNvPr id="57" name="Picture 56" descr="&lt;strong&gt;Wireless&lt;/strong&gt;/WiFi symbol"/>
              <p:cNvPicPr>
                <a:picLocks noChangeAspect="1"/>
              </p:cNvPicPr>
              <p:nvPr/>
            </p:nvPicPr>
            <p:blipFill>
              <a:blip r:embed="rId4"/>
              <a:stretch>
                <a:fillRect/>
              </a:stretch>
            </p:blipFill>
            <p:spPr>
              <a:xfrm>
                <a:off x="821082" y="3378689"/>
                <a:ext cx="446231" cy="554037"/>
              </a:xfrm>
              <a:prstGeom prst="rect">
                <a:avLst/>
              </a:prstGeom>
            </p:spPr>
          </p:pic>
          <p:pic>
            <p:nvPicPr>
              <p:cNvPr id="59" name="Picture 58" descr="1M vertices sounds a lot. Are all visible on screen? – Maik Semder ..."/>
              <p:cNvPicPr>
                <a:picLocks noChangeAspect="1"/>
              </p:cNvPicPr>
              <p:nvPr/>
            </p:nvPicPr>
            <p:blipFill rotWithShape="1">
              <a:blip r:embed="rId5"/>
              <a:srcRect t="22400" b="6212"/>
              <a:stretch/>
            </p:blipFill>
            <p:spPr>
              <a:xfrm>
                <a:off x="598086" y="3839335"/>
                <a:ext cx="892221" cy="494980"/>
              </a:xfrm>
              <a:prstGeom prst="rect">
                <a:avLst/>
              </a:prstGeom>
            </p:spPr>
          </p:pic>
        </p:grpSp>
        <p:sp>
          <p:nvSpPr>
            <p:cNvPr id="61" name="TextBox 60"/>
            <p:cNvSpPr txBox="1"/>
            <p:nvPr/>
          </p:nvSpPr>
          <p:spPr>
            <a:xfrm>
              <a:off x="549021" y="4811525"/>
              <a:ext cx="795131" cy="861774"/>
            </a:xfrm>
            <a:prstGeom prst="rect">
              <a:avLst/>
            </a:prstGeom>
            <a:noFill/>
          </p:spPr>
          <p:txBody>
            <a:bodyPr wrap="square" rtlCol="0">
              <a:spAutoFit/>
            </a:bodyPr>
            <a:lstStyle/>
            <a:p>
              <a:pPr algn="ctr"/>
              <a:r>
                <a:rPr lang="en-US" sz="1800" dirty="0"/>
                <a:t>Node</a:t>
              </a:r>
            </a:p>
          </p:txBody>
        </p:sp>
      </p:grpSp>
      <p:grpSp>
        <p:nvGrpSpPr>
          <p:cNvPr id="11" name="Group 10"/>
          <p:cNvGrpSpPr/>
          <p:nvPr/>
        </p:nvGrpSpPr>
        <p:grpSpPr>
          <a:xfrm>
            <a:off x="3515491" y="5061380"/>
            <a:ext cx="940199" cy="973368"/>
            <a:chOff x="4756620" y="5657491"/>
            <a:chExt cx="1253598" cy="1297823"/>
          </a:xfrm>
        </p:grpSpPr>
        <p:grpSp>
          <p:nvGrpSpPr>
            <p:cNvPr id="53" name="Group 52"/>
            <p:cNvGrpSpPr/>
            <p:nvPr/>
          </p:nvGrpSpPr>
          <p:grpSpPr>
            <a:xfrm>
              <a:off x="5412680" y="5657491"/>
              <a:ext cx="597538" cy="759434"/>
              <a:chOff x="598086" y="3378689"/>
              <a:chExt cx="892221" cy="955626"/>
            </a:xfrm>
          </p:grpSpPr>
          <p:pic>
            <p:nvPicPr>
              <p:cNvPr id="54" name="Picture 53" descr="&lt;strong&gt;Wireless&lt;/strong&gt;/WiFi symbol"/>
              <p:cNvPicPr>
                <a:picLocks noChangeAspect="1"/>
              </p:cNvPicPr>
              <p:nvPr/>
            </p:nvPicPr>
            <p:blipFill>
              <a:blip r:embed="rId4"/>
              <a:stretch>
                <a:fillRect/>
              </a:stretch>
            </p:blipFill>
            <p:spPr>
              <a:xfrm>
                <a:off x="821082" y="3378689"/>
                <a:ext cx="446231" cy="554037"/>
              </a:xfrm>
              <a:prstGeom prst="rect">
                <a:avLst/>
              </a:prstGeom>
            </p:spPr>
          </p:pic>
          <p:pic>
            <p:nvPicPr>
              <p:cNvPr id="55" name="Picture 54" descr="1M vertices sounds a lot. Are all visible on screen? – Maik Semder ..."/>
              <p:cNvPicPr>
                <a:picLocks noChangeAspect="1"/>
              </p:cNvPicPr>
              <p:nvPr/>
            </p:nvPicPr>
            <p:blipFill rotWithShape="1">
              <a:blip r:embed="rId5"/>
              <a:srcRect t="22400" b="6212"/>
              <a:stretch/>
            </p:blipFill>
            <p:spPr>
              <a:xfrm>
                <a:off x="598086" y="3839335"/>
                <a:ext cx="892221" cy="494980"/>
              </a:xfrm>
              <a:prstGeom prst="rect">
                <a:avLst/>
              </a:prstGeom>
            </p:spPr>
          </p:pic>
        </p:grpSp>
        <p:sp>
          <p:nvSpPr>
            <p:cNvPr id="62" name="TextBox 61"/>
            <p:cNvSpPr txBox="1"/>
            <p:nvPr/>
          </p:nvSpPr>
          <p:spPr>
            <a:xfrm>
              <a:off x="4756620" y="6093540"/>
              <a:ext cx="795132" cy="861774"/>
            </a:xfrm>
            <a:prstGeom prst="rect">
              <a:avLst/>
            </a:prstGeom>
            <a:noFill/>
          </p:spPr>
          <p:txBody>
            <a:bodyPr wrap="square" rtlCol="0">
              <a:spAutoFit/>
            </a:bodyPr>
            <a:lstStyle/>
            <a:p>
              <a:pPr algn="ctr"/>
              <a:r>
                <a:rPr lang="en-US" sz="1800" dirty="0"/>
                <a:t>Node</a:t>
              </a:r>
            </a:p>
          </p:txBody>
        </p:sp>
      </p:grpSp>
      <p:pic>
        <p:nvPicPr>
          <p:cNvPr id="3076" name="Picture 4" descr="Image result for spectrum monitoring system"/>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479" r="20043" b="7960"/>
          <a:stretch/>
        </p:blipFill>
        <p:spPr bwMode="auto">
          <a:xfrm>
            <a:off x="5693291" y="1756410"/>
            <a:ext cx="2198372" cy="1456025"/>
          </a:xfrm>
          <a:prstGeom prst="rect">
            <a:avLst/>
          </a:prstGeom>
          <a:noFill/>
          <a:extLst>
            <a:ext uri="{909E8E84-426E-40DD-AFC4-6F175D3DCCD1}">
              <a14:hiddenFill xmlns:a14="http://schemas.microsoft.com/office/drawing/2010/main">
                <a:solidFill>
                  <a:srgbClr val="FFFFFF"/>
                </a:solidFill>
              </a14:hiddenFill>
            </a:ext>
          </a:extLst>
        </p:spPr>
      </p:pic>
      <p:grpSp>
        <p:nvGrpSpPr>
          <p:cNvPr id="27" name="Group 26"/>
          <p:cNvGrpSpPr/>
          <p:nvPr/>
        </p:nvGrpSpPr>
        <p:grpSpPr>
          <a:xfrm>
            <a:off x="574575" y="5067902"/>
            <a:ext cx="931730" cy="556611"/>
            <a:chOff x="766099" y="5614202"/>
            <a:chExt cx="1242307" cy="742148"/>
          </a:xfrm>
        </p:grpSpPr>
        <p:pic>
          <p:nvPicPr>
            <p:cNvPr id="24" name="Picture 23" descr="... un calo nelle vendite dei tablet, bene invece la vendita di &lt;strong&gt;pc&lt;/strong&gt;"/>
            <p:cNvPicPr>
              <a:picLocks noChangeAspect="1"/>
            </p:cNvPicPr>
            <p:nvPr/>
          </p:nvPicPr>
          <p:blipFill rotWithShape="1">
            <a:blip r:embed="rId7"/>
            <a:srcRect l="22401" t="21008" r="20888" b="21273"/>
            <a:stretch/>
          </p:blipFill>
          <p:spPr>
            <a:xfrm>
              <a:off x="766099" y="5614202"/>
              <a:ext cx="1242307" cy="742148"/>
            </a:xfrm>
            <a:prstGeom prst="rect">
              <a:avLst/>
            </a:prstGeom>
          </p:spPr>
        </p:pic>
        <p:pic>
          <p:nvPicPr>
            <p:cNvPr id="67" name="Picture 4" descr="Image result for spectrum monitoring system"/>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8479" r="20043" b="7960"/>
            <a:stretch/>
          </p:blipFill>
          <p:spPr bwMode="auto">
            <a:xfrm>
              <a:off x="1137218" y="5672162"/>
              <a:ext cx="620496" cy="410967"/>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Slide Number Placeholder 1">
            <a:extLst>
              <a:ext uri="{FF2B5EF4-FFF2-40B4-BE49-F238E27FC236}">
                <a16:creationId xmlns:a16="http://schemas.microsoft.com/office/drawing/2014/main" id="{AC7E8CC9-4B0B-4CC5-8294-08A40CCEA599}"/>
              </a:ext>
            </a:extLst>
          </p:cNvPr>
          <p:cNvSpPr>
            <a:spLocks noGrp="1"/>
          </p:cNvSpPr>
          <p:nvPr>
            <p:ph type="sldNum" sz="quarter" idx="12"/>
          </p:nvPr>
        </p:nvSpPr>
        <p:spPr/>
        <p:txBody>
          <a:bodyPr/>
          <a:lstStyle/>
          <a:p>
            <a:fld id="{61B83EEE-7A84-4698-BB00-D768C7CFD02D}" type="slidenum">
              <a:rPr lang="en-US" smtClean="0"/>
              <a:t>11</a:t>
            </a:fld>
            <a:endParaRPr lang="en-US"/>
          </a:p>
        </p:txBody>
      </p:sp>
      <p:sp>
        <p:nvSpPr>
          <p:cNvPr id="30" name="Date Placeholder 3"/>
          <p:cNvSpPr>
            <a:spLocks noGrp="1"/>
          </p:cNvSpPr>
          <p:nvPr>
            <p:ph type="dt" idx="4294967295"/>
          </p:nvPr>
        </p:nvSpPr>
        <p:spPr>
          <a:xfrm>
            <a:off x="696912" y="304800"/>
            <a:ext cx="2303451" cy="273050"/>
          </a:xfrm>
          <a:prstGeom prst="rect">
            <a:avLst/>
          </a:prstGeom>
        </p:spPr>
        <p:txBody>
          <a:bodyPr/>
          <a:lstStyle/>
          <a:p>
            <a:r>
              <a:rPr lang="en-US" sz="1800" b="1" dirty="0">
                <a:solidFill>
                  <a:schemeClr val="tx1"/>
                </a:solidFill>
              </a:rPr>
              <a:t>October 2018</a:t>
            </a:r>
            <a:endParaRPr lang="en-GB" sz="1800" b="1" dirty="0">
              <a:solidFill>
                <a:schemeClr val="tx1"/>
              </a:solidFill>
            </a:endParaRPr>
          </a:p>
        </p:txBody>
      </p:sp>
    </p:spTree>
    <p:extLst>
      <p:ext uri="{BB962C8B-B14F-4D97-AF65-F5344CB8AC3E}">
        <p14:creationId xmlns:p14="http://schemas.microsoft.com/office/powerpoint/2010/main" val="12810932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2A4323F-304B-4124-8345-718285CDE781}"/>
              </a:ext>
            </a:extLst>
          </p:cNvPr>
          <p:cNvSpPr>
            <a:spLocks noGrp="1"/>
          </p:cNvSpPr>
          <p:nvPr>
            <p:ph type="title"/>
          </p:nvPr>
        </p:nvSpPr>
        <p:spPr/>
        <p:txBody>
          <a:bodyPr/>
          <a:lstStyle/>
          <a:p>
            <a:r>
              <a:rPr lang="en-US" dirty="0"/>
              <a:t>Moving Forward</a:t>
            </a:r>
          </a:p>
        </p:txBody>
      </p:sp>
      <p:sp>
        <p:nvSpPr>
          <p:cNvPr id="8" name="Text Placeholder 7">
            <a:extLst>
              <a:ext uri="{FF2B5EF4-FFF2-40B4-BE49-F238E27FC236}">
                <a16:creationId xmlns:a16="http://schemas.microsoft.com/office/drawing/2014/main" id="{83181D57-872B-417A-B1F6-53AEC5F37E14}"/>
              </a:ext>
            </a:extLst>
          </p:cNvPr>
          <p:cNvSpPr>
            <a:spLocks noGrp="1"/>
          </p:cNvSpPr>
          <p:nvPr>
            <p:ph type="body" idx="1"/>
          </p:nvPr>
        </p:nvSpPr>
        <p:spPr/>
        <p:txBody>
          <a:bodyPr/>
          <a:lstStyle/>
          <a:p>
            <a:r>
              <a:rPr lang="en-US" dirty="0"/>
              <a:t>Wireless for Factory Automation</a:t>
            </a:r>
          </a:p>
          <a:p>
            <a:r>
              <a:rPr lang="en-US" dirty="0"/>
              <a:t>October 1, 2019 – September 30, 2024</a:t>
            </a:r>
          </a:p>
        </p:txBody>
      </p:sp>
      <p:sp>
        <p:nvSpPr>
          <p:cNvPr id="2" name="Slide Number Placeholder 1">
            <a:extLst>
              <a:ext uri="{FF2B5EF4-FFF2-40B4-BE49-F238E27FC236}">
                <a16:creationId xmlns:a16="http://schemas.microsoft.com/office/drawing/2014/main" id="{B6A5F68F-3684-41E8-96CA-47CFF5E05223}"/>
              </a:ext>
            </a:extLst>
          </p:cNvPr>
          <p:cNvSpPr>
            <a:spLocks noGrp="1"/>
          </p:cNvSpPr>
          <p:nvPr>
            <p:ph type="sldNum" sz="quarter" idx="12"/>
          </p:nvPr>
        </p:nvSpPr>
        <p:spPr/>
        <p:txBody>
          <a:bodyPr/>
          <a:lstStyle/>
          <a:p>
            <a:fld id="{61B83EEE-7A84-4698-BB00-D768C7CFD02D}" type="slidenum">
              <a:rPr lang="en-US" smtClean="0"/>
              <a:t>12</a:t>
            </a:fld>
            <a:endParaRPr lang="en-US"/>
          </a:p>
        </p:txBody>
      </p:sp>
      <p:sp>
        <p:nvSpPr>
          <p:cNvPr id="5" name="Date Placeholder 3"/>
          <p:cNvSpPr>
            <a:spLocks noGrp="1"/>
          </p:cNvSpPr>
          <p:nvPr>
            <p:ph type="dt" idx="4294967295"/>
          </p:nvPr>
        </p:nvSpPr>
        <p:spPr>
          <a:xfrm>
            <a:off x="685624" y="304800"/>
            <a:ext cx="2303451" cy="273050"/>
          </a:xfrm>
          <a:prstGeom prst="rect">
            <a:avLst/>
          </a:prstGeom>
        </p:spPr>
        <p:txBody>
          <a:bodyPr/>
          <a:lstStyle/>
          <a:p>
            <a:r>
              <a:rPr lang="en-US" sz="1800" b="1" dirty="0">
                <a:solidFill>
                  <a:schemeClr val="tx1"/>
                </a:solidFill>
              </a:rPr>
              <a:t>October 2018</a:t>
            </a:r>
            <a:endParaRPr lang="en-GB" sz="1800" b="1" dirty="0">
              <a:solidFill>
                <a:schemeClr val="tx1"/>
              </a:solidFill>
            </a:endParaRPr>
          </a:p>
        </p:txBody>
      </p:sp>
    </p:spTree>
    <p:extLst>
      <p:ext uri="{BB962C8B-B14F-4D97-AF65-F5344CB8AC3E}">
        <p14:creationId xmlns:p14="http://schemas.microsoft.com/office/powerpoint/2010/main" val="3042398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576FDC5-64DD-44E9-8E64-E0293002CB40}"/>
              </a:ext>
            </a:extLst>
          </p:cNvPr>
          <p:cNvSpPr>
            <a:spLocks noGrp="1"/>
          </p:cNvSpPr>
          <p:nvPr>
            <p:ph type="title"/>
          </p:nvPr>
        </p:nvSpPr>
        <p:spPr/>
        <p:txBody>
          <a:bodyPr/>
          <a:lstStyle/>
          <a:p>
            <a:r>
              <a:rPr lang="en-US" dirty="0"/>
              <a:t>Our Plan for the Next 5 Years</a:t>
            </a:r>
          </a:p>
        </p:txBody>
      </p:sp>
      <p:sp>
        <p:nvSpPr>
          <p:cNvPr id="10" name="Text Placeholder 9">
            <a:extLst>
              <a:ext uri="{FF2B5EF4-FFF2-40B4-BE49-F238E27FC236}">
                <a16:creationId xmlns:a16="http://schemas.microsoft.com/office/drawing/2014/main" id="{80B4A1D9-6075-43D2-93F5-9CB392EC4EC2}"/>
              </a:ext>
            </a:extLst>
          </p:cNvPr>
          <p:cNvSpPr>
            <a:spLocks noGrp="1"/>
          </p:cNvSpPr>
          <p:nvPr>
            <p:ph type="body" idx="1"/>
          </p:nvPr>
        </p:nvSpPr>
        <p:spPr>
          <a:xfrm>
            <a:off x="762188" y="2118122"/>
            <a:ext cx="3868340" cy="617934"/>
          </a:xfrm>
        </p:spPr>
        <p:txBody>
          <a:bodyPr/>
          <a:lstStyle/>
          <a:p>
            <a:r>
              <a:rPr lang="en-US" dirty="0"/>
              <a:t>Objective</a:t>
            </a:r>
          </a:p>
        </p:txBody>
      </p:sp>
      <p:sp>
        <p:nvSpPr>
          <p:cNvPr id="8" name="Content Placeholder 7">
            <a:extLst>
              <a:ext uri="{FF2B5EF4-FFF2-40B4-BE49-F238E27FC236}">
                <a16:creationId xmlns:a16="http://schemas.microsoft.com/office/drawing/2014/main" id="{0DE82935-EED1-4C38-97FF-5BAC2152E47A}"/>
              </a:ext>
            </a:extLst>
          </p:cNvPr>
          <p:cNvSpPr>
            <a:spLocks noGrp="1"/>
          </p:cNvSpPr>
          <p:nvPr>
            <p:ph sz="half" idx="2"/>
          </p:nvPr>
        </p:nvSpPr>
        <p:spPr>
          <a:xfrm>
            <a:off x="762188" y="2736056"/>
            <a:ext cx="3868340" cy="2763441"/>
          </a:xfrm>
        </p:spPr>
        <p:txBody>
          <a:bodyPr>
            <a:normAutofit fontScale="92500" lnSpcReduction="10000"/>
          </a:bodyPr>
          <a:lstStyle/>
          <a:p>
            <a:pPr marL="0" indent="0"/>
            <a:r>
              <a:rPr lang="en-US" dirty="0"/>
              <a:t>Develop robust requirements, system </a:t>
            </a:r>
            <a:r>
              <a:rPr lang="en-US" b="1" dirty="0"/>
              <a:t>models</a:t>
            </a:r>
            <a:r>
              <a:rPr lang="en-US" dirty="0"/>
              <a:t>, recommended </a:t>
            </a:r>
            <a:r>
              <a:rPr lang="en-US" b="1" dirty="0"/>
              <a:t>architectures</a:t>
            </a:r>
            <a:r>
              <a:rPr lang="en-US" dirty="0"/>
              <a:t>, and </a:t>
            </a:r>
            <a:r>
              <a:rPr lang="en-US" b="1" dirty="0"/>
              <a:t>guidelines</a:t>
            </a:r>
            <a:r>
              <a:rPr lang="en-US" dirty="0"/>
              <a:t> for the integration of trustworthy wireless systems within </a:t>
            </a:r>
            <a:r>
              <a:rPr lang="en-US" u="sng" dirty="0"/>
              <a:t>factory work-cells</a:t>
            </a:r>
            <a:r>
              <a:rPr lang="en-US" dirty="0"/>
              <a:t> where wireless is the primary mode of communication.</a:t>
            </a:r>
          </a:p>
        </p:txBody>
      </p:sp>
      <p:pic>
        <p:nvPicPr>
          <p:cNvPr id="13" name="Content Placeholder 6">
            <a:extLst>
              <a:ext uri="{FF2B5EF4-FFF2-40B4-BE49-F238E27FC236}">
                <a16:creationId xmlns:a16="http://schemas.microsoft.com/office/drawing/2014/main" id="{72B02A63-10A8-4311-8BDB-6BA8B1B82163}"/>
              </a:ext>
            </a:extLst>
          </p:cNvPr>
          <p:cNvPicPr>
            <a:picLocks noGrp="1" noChangeAspect="1"/>
          </p:cNvPicPr>
          <p:nvPr>
            <p:ph sz="quarter" idx="4"/>
          </p:nvPr>
        </p:nvPicPr>
        <p:blipFill rotWithShape="1">
          <a:blip r:embed="rId2" cstate="print">
            <a:extLst>
              <a:ext uri="{28A0092B-C50C-407E-A947-70E740481C1C}">
                <a14:useLocalDpi xmlns:a14="http://schemas.microsoft.com/office/drawing/2010/main" val="0"/>
              </a:ext>
            </a:extLst>
          </a:blip>
          <a:srcRect r="32098"/>
          <a:stretch/>
        </p:blipFill>
        <p:spPr>
          <a:xfrm flipH="1">
            <a:off x="4918420" y="2250281"/>
            <a:ext cx="2760329" cy="2711466"/>
          </a:xfrm>
          <a:prstGeom prst="rect">
            <a:avLst/>
          </a:prstGeom>
        </p:spPr>
      </p:pic>
      <p:sp>
        <p:nvSpPr>
          <p:cNvPr id="2" name="Slide Number Placeholder 1">
            <a:extLst>
              <a:ext uri="{FF2B5EF4-FFF2-40B4-BE49-F238E27FC236}">
                <a16:creationId xmlns:a16="http://schemas.microsoft.com/office/drawing/2014/main" id="{8F130C4D-9ED4-4145-9A3B-0687C1EDC493}"/>
              </a:ext>
            </a:extLst>
          </p:cNvPr>
          <p:cNvSpPr>
            <a:spLocks noGrp="1"/>
          </p:cNvSpPr>
          <p:nvPr>
            <p:ph type="sldNum" sz="quarter" idx="12"/>
          </p:nvPr>
        </p:nvSpPr>
        <p:spPr/>
        <p:txBody>
          <a:bodyPr/>
          <a:lstStyle/>
          <a:p>
            <a:fld id="{61B83EEE-7A84-4698-BB00-D768C7CFD02D}" type="slidenum">
              <a:rPr lang="en-US" smtClean="0"/>
              <a:t>13</a:t>
            </a:fld>
            <a:endParaRPr lang="en-US"/>
          </a:p>
        </p:txBody>
      </p:sp>
      <p:sp>
        <p:nvSpPr>
          <p:cNvPr id="9" name="Date Placeholder 3"/>
          <p:cNvSpPr>
            <a:spLocks noGrp="1"/>
          </p:cNvSpPr>
          <p:nvPr>
            <p:ph type="dt" idx="4294967295"/>
          </p:nvPr>
        </p:nvSpPr>
        <p:spPr>
          <a:xfrm>
            <a:off x="696912" y="304800"/>
            <a:ext cx="2303451" cy="273050"/>
          </a:xfrm>
          <a:prstGeom prst="rect">
            <a:avLst/>
          </a:prstGeom>
        </p:spPr>
        <p:txBody>
          <a:bodyPr/>
          <a:lstStyle/>
          <a:p>
            <a:r>
              <a:rPr lang="en-US" sz="1800" b="1" dirty="0">
                <a:solidFill>
                  <a:schemeClr val="tx1"/>
                </a:solidFill>
              </a:rPr>
              <a:t>October 2018</a:t>
            </a:r>
            <a:endParaRPr lang="en-GB" sz="1800" b="1" dirty="0">
              <a:solidFill>
                <a:schemeClr val="tx1"/>
              </a:solidFill>
            </a:endParaRPr>
          </a:p>
        </p:txBody>
      </p:sp>
    </p:spTree>
    <p:extLst>
      <p:ext uri="{BB962C8B-B14F-4D97-AF65-F5344CB8AC3E}">
        <p14:creationId xmlns:p14="http://schemas.microsoft.com/office/powerpoint/2010/main" val="3409411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70678-D261-424C-BE3A-403EEA3B16C4}"/>
              </a:ext>
            </a:extLst>
          </p:cNvPr>
          <p:cNvSpPr>
            <a:spLocks noGrp="1"/>
          </p:cNvSpPr>
          <p:nvPr>
            <p:ph type="title"/>
          </p:nvPr>
        </p:nvSpPr>
        <p:spPr>
          <a:xfrm>
            <a:off x="457200" y="704442"/>
            <a:ext cx="8229600" cy="1143000"/>
          </a:xfrm>
        </p:spPr>
        <p:txBody>
          <a:bodyPr/>
          <a:lstStyle/>
          <a:p>
            <a:r>
              <a:rPr lang="en-US" dirty="0"/>
              <a:t>Reliability and Latency Sensitive Industrial Applications</a:t>
            </a:r>
          </a:p>
        </p:txBody>
      </p:sp>
      <p:sp>
        <p:nvSpPr>
          <p:cNvPr id="5" name="Text Placeholder 4">
            <a:extLst>
              <a:ext uri="{FF2B5EF4-FFF2-40B4-BE49-F238E27FC236}">
                <a16:creationId xmlns:a16="http://schemas.microsoft.com/office/drawing/2014/main" id="{A3CE0A14-786E-4234-8DD2-29703A0E2956}"/>
              </a:ext>
            </a:extLst>
          </p:cNvPr>
          <p:cNvSpPr>
            <a:spLocks noGrp="1"/>
          </p:cNvSpPr>
          <p:nvPr>
            <p:ph type="body" idx="1"/>
          </p:nvPr>
        </p:nvSpPr>
        <p:spPr>
          <a:xfrm>
            <a:off x="629842" y="2146960"/>
            <a:ext cx="3868340" cy="348551"/>
          </a:xfrm>
        </p:spPr>
        <p:txBody>
          <a:bodyPr>
            <a:normAutofit fontScale="85000" lnSpcReduction="20000"/>
          </a:bodyPr>
          <a:lstStyle/>
          <a:p>
            <a:r>
              <a:rPr lang="en-US" dirty="0"/>
              <a:t>Potential Use Cases (High-Low)</a:t>
            </a:r>
          </a:p>
        </p:txBody>
      </p:sp>
      <p:sp>
        <p:nvSpPr>
          <p:cNvPr id="9" name="Content Placeholder 8">
            <a:extLst>
              <a:ext uri="{FF2B5EF4-FFF2-40B4-BE49-F238E27FC236}">
                <a16:creationId xmlns:a16="http://schemas.microsoft.com/office/drawing/2014/main" id="{FBC73507-6ED8-4892-A00A-FB1582017AD2}"/>
              </a:ext>
            </a:extLst>
          </p:cNvPr>
          <p:cNvSpPr>
            <a:spLocks noGrp="1"/>
          </p:cNvSpPr>
          <p:nvPr>
            <p:ph sz="half" idx="2"/>
          </p:nvPr>
        </p:nvSpPr>
        <p:spPr>
          <a:xfrm>
            <a:off x="629842" y="2618342"/>
            <a:ext cx="3730619" cy="2896206"/>
          </a:xfrm>
        </p:spPr>
        <p:txBody>
          <a:bodyPr>
            <a:normAutofit fontScale="70000" lnSpcReduction="20000"/>
          </a:bodyPr>
          <a:lstStyle/>
          <a:p>
            <a:pPr>
              <a:buFont typeface="Arial" panose="020B0604020202020204" pitchFamily="34" charset="0"/>
              <a:buChar char="•"/>
            </a:pPr>
            <a:r>
              <a:rPr lang="en-US" dirty="0"/>
              <a:t>End-effector/Tool Control</a:t>
            </a:r>
          </a:p>
          <a:p>
            <a:pPr>
              <a:buFont typeface="Arial" panose="020B0604020202020204" pitchFamily="34" charset="0"/>
              <a:buChar char="•"/>
            </a:pPr>
            <a:r>
              <a:rPr lang="en-US" dirty="0"/>
              <a:t>Boolean I/O Sensing and Control</a:t>
            </a:r>
          </a:p>
          <a:p>
            <a:pPr>
              <a:buFont typeface="Arial" panose="020B0604020202020204" pitchFamily="34" charset="0"/>
              <a:buChar char="•"/>
            </a:pPr>
            <a:r>
              <a:rPr lang="en-US" dirty="0"/>
              <a:t>Gripper feedback control</a:t>
            </a:r>
          </a:p>
          <a:p>
            <a:pPr>
              <a:buFont typeface="Arial" panose="020B0604020202020204" pitchFamily="34" charset="0"/>
              <a:buChar char="•"/>
            </a:pPr>
            <a:r>
              <a:rPr lang="en-US" dirty="0"/>
              <a:t>End-effector path following using F/T sensor feedback </a:t>
            </a:r>
          </a:p>
          <a:p>
            <a:pPr>
              <a:buFont typeface="Arial" panose="020B0604020202020204" pitchFamily="34" charset="0"/>
              <a:buChar char="•"/>
            </a:pPr>
            <a:r>
              <a:rPr lang="en-US" dirty="0"/>
              <a:t>Cooperative data exchange amongst robots and edge devices</a:t>
            </a:r>
          </a:p>
          <a:p>
            <a:pPr>
              <a:buFont typeface="Arial" panose="020B0604020202020204" pitchFamily="34" charset="0"/>
              <a:buChar char="•"/>
            </a:pPr>
            <a:r>
              <a:rPr lang="en-US" dirty="0"/>
              <a:t>Safety systems</a:t>
            </a:r>
          </a:p>
          <a:p>
            <a:pPr>
              <a:buFont typeface="Arial" panose="020B0604020202020204" pitchFamily="34" charset="0"/>
              <a:buChar char="•"/>
            </a:pPr>
            <a:r>
              <a:rPr lang="en-US" dirty="0"/>
              <a:t>Collision and obstacle avoidance</a:t>
            </a:r>
          </a:p>
          <a:p>
            <a:pPr marL="800100" lvl="1" indent="-342900">
              <a:buFont typeface="Arial" panose="020B0604020202020204" pitchFamily="34" charset="0"/>
              <a:buChar char="•"/>
            </a:pPr>
            <a:r>
              <a:rPr lang="en-US" dirty="0"/>
              <a:t>Mobile vehicles, Mobile manipulators</a:t>
            </a:r>
          </a:p>
          <a:p>
            <a:pPr marL="800100" lvl="1" indent="-342900">
              <a:buFont typeface="Arial" panose="020B0604020202020204" pitchFamily="34" charset="0"/>
              <a:buChar char="•"/>
            </a:pPr>
            <a:r>
              <a:rPr lang="en-US" dirty="0"/>
              <a:t>Remote observers</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6" name="Text Placeholder 5">
            <a:extLst>
              <a:ext uri="{FF2B5EF4-FFF2-40B4-BE49-F238E27FC236}">
                <a16:creationId xmlns:a16="http://schemas.microsoft.com/office/drawing/2014/main" id="{0D3C77F3-3488-434A-9EDD-01ED3F7E9A96}"/>
              </a:ext>
            </a:extLst>
          </p:cNvPr>
          <p:cNvSpPr>
            <a:spLocks noGrp="1"/>
          </p:cNvSpPr>
          <p:nvPr>
            <p:ph type="body" sz="quarter" idx="3"/>
          </p:nvPr>
        </p:nvSpPr>
        <p:spPr>
          <a:xfrm>
            <a:off x="4629150" y="2146960"/>
            <a:ext cx="3887391" cy="348551"/>
          </a:xfrm>
        </p:spPr>
        <p:txBody>
          <a:bodyPr/>
          <a:lstStyle/>
          <a:p>
            <a:r>
              <a:rPr lang="en-US" dirty="0"/>
              <a:t>Testbed Configurations</a:t>
            </a:r>
          </a:p>
        </p:txBody>
      </p:sp>
      <p:pic>
        <p:nvPicPr>
          <p:cNvPr id="8" name="Content Placeholder 7">
            <a:extLst>
              <a:ext uri="{FF2B5EF4-FFF2-40B4-BE49-F238E27FC236}">
                <a16:creationId xmlns:a16="http://schemas.microsoft.com/office/drawing/2014/main" id="{3643E2E3-87FA-489A-B188-54E0F13C126F}"/>
              </a:ext>
            </a:extLst>
          </p:cNvPr>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4572000" y="2704938"/>
            <a:ext cx="3887391" cy="2100000"/>
          </a:xfrm>
        </p:spPr>
      </p:pic>
      <p:pic>
        <p:nvPicPr>
          <p:cNvPr id="12" name="Picture 11">
            <a:extLst>
              <a:ext uri="{FF2B5EF4-FFF2-40B4-BE49-F238E27FC236}">
                <a16:creationId xmlns:a16="http://schemas.microsoft.com/office/drawing/2014/main" id="{02CBDCEC-B443-4FD1-892E-8C9394F1B8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4871" y="3632544"/>
            <a:ext cx="2441649" cy="1991969"/>
          </a:xfrm>
          <a:prstGeom prst="rect">
            <a:avLst/>
          </a:prstGeom>
        </p:spPr>
      </p:pic>
      <p:sp>
        <p:nvSpPr>
          <p:cNvPr id="7" name="Slide Number Placeholder 6">
            <a:extLst>
              <a:ext uri="{FF2B5EF4-FFF2-40B4-BE49-F238E27FC236}">
                <a16:creationId xmlns:a16="http://schemas.microsoft.com/office/drawing/2014/main" id="{8D0808A9-DD31-4C5F-9EB7-9DC1B2736B41}"/>
              </a:ext>
            </a:extLst>
          </p:cNvPr>
          <p:cNvSpPr>
            <a:spLocks noGrp="1"/>
          </p:cNvSpPr>
          <p:nvPr>
            <p:ph type="sldNum" sz="quarter" idx="12"/>
          </p:nvPr>
        </p:nvSpPr>
        <p:spPr/>
        <p:txBody>
          <a:bodyPr/>
          <a:lstStyle/>
          <a:p>
            <a:fld id="{61B83EEE-7A84-4698-BB00-D768C7CFD02D}" type="slidenum">
              <a:rPr lang="en-US" smtClean="0"/>
              <a:t>14</a:t>
            </a:fld>
            <a:endParaRPr lang="en-US"/>
          </a:p>
        </p:txBody>
      </p:sp>
      <p:sp>
        <p:nvSpPr>
          <p:cNvPr id="10" name="Date Placeholder 3"/>
          <p:cNvSpPr>
            <a:spLocks noGrp="1"/>
          </p:cNvSpPr>
          <p:nvPr>
            <p:ph type="dt" idx="4294967295"/>
          </p:nvPr>
        </p:nvSpPr>
        <p:spPr>
          <a:xfrm>
            <a:off x="696912" y="304800"/>
            <a:ext cx="2303451" cy="273050"/>
          </a:xfrm>
          <a:prstGeom prst="rect">
            <a:avLst/>
          </a:prstGeom>
        </p:spPr>
        <p:txBody>
          <a:bodyPr/>
          <a:lstStyle/>
          <a:p>
            <a:r>
              <a:rPr lang="en-US" sz="1800" b="1" dirty="0">
                <a:solidFill>
                  <a:schemeClr val="tx1"/>
                </a:solidFill>
              </a:rPr>
              <a:t>October 2018</a:t>
            </a:r>
            <a:endParaRPr lang="en-GB" sz="1800" b="1" dirty="0">
              <a:solidFill>
                <a:schemeClr val="tx1"/>
              </a:solidFill>
            </a:endParaRPr>
          </a:p>
        </p:txBody>
      </p:sp>
    </p:spTree>
    <p:extLst>
      <p:ext uri="{BB962C8B-B14F-4D97-AF65-F5344CB8AC3E}">
        <p14:creationId xmlns:p14="http://schemas.microsoft.com/office/powerpoint/2010/main" val="1865221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Rectangle 152"/>
          <p:cNvSpPr/>
          <p:nvPr/>
        </p:nvSpPr>
        <p:spPr>
          <a:xfrm>
            <a:off x="2643658" y="1581449"/>
            <a:ext cx="1879346" cy="225736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sz="1013">
              <a:solidFill>
                <a:schemeClr val="tx1"/>
              </a:solidFill>
            </a:endParaRPr>
          </a:p>
        </p:txBody>
      </p:sp>
      <p:sp>
        <p:nvSpPr>
          <p:cNvPr id="58" name="Rectangle 57"/>
          <p:cNvSpPr/>
          <p:nvPr/>
        </p:nvSpPr>
        <p:spPr>
          <a:xfrm>
            <a:off x="5641610" y="2062758"/>
            <a:ext cx="723764" cy="5143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013">
              <a:solidFill>
                <a:schemeClr val="tx1"/>
              </a:solidFill>
            </a:endParaRPr>
          </a:p>
        </p:txBody>
      </p:sp>
      <p:sp>
        <p:nvSpPr>
          <p:cNvPr id="59" name="Rectangle 58"/>
          <p:cNvSpPr/>
          <p:nvPr/>
        </p:nvSpPr>
        <p:spPr>
          <a:xfrm>
            <a:off x="5818482" y="2148483"/>
            <a:ext cx="464344" cy="343806"/>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en-US" sz="1013">
              <a:solidFill>
                <a:schemeClr val="tx1"/>
              </a:solidFill>
            </a:endParaRPr>
          </a:p>
        </p:txBody>
      </p:sp>
      <p:sp>
        <p:nvSpPr>
          <p:cNvPr id="60" name="Oval 59"/>
          <p:cNvSpPr/>
          <p:nvPr/>
        </p:nvSpPr>
        <p:spPr>
          <a:xfrm>
            <a:off x="5646970" y="1923456"/>
            <a:ext cx="145121" cy="13974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013" dirty="0">
                <a:solidFill>
                  <a:schemeClr val="tx1"/>
                </a:solidFill>
              </a:rPr>
              <a:t>A</a:t>
            </a:r>
          </a:p>
        </p:txBody>
      </p:sp>
      <p:sp>
        <p:nvSpPr>
          <p:cNvPr id="61" name="Oval 60"/>
          <p:cNvSpPr/>
          <p:nvPr/>
        </p:nvSpPr>
        <p:spPr>
          <a:xfrm>
            <a:off x="6225820" y="1923456"/>
            <a:ext cx="145121" cy="139744"/>
          </a:xfrm>
          <a:prstGeom prst="ellipse">
            <a:avLst/>
          </a:prstGeom>
          <a:solidFill>
            <a:srgbClr val="FFC000"/>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013" dirty="0">
                <a:solidFill>
                  <a:schemeClr val="tx1"/>
                </a:solidFill>
                <a:latin typeface="Calibri"/>
              </a:rPr>
              <a:t>S</a:t>
            </a:r>
          </a:p>
        </p:txBody>
      </p:sp>
      <p:sp>
        <p:nvSpPr>
          <p:cNvPr id="62" name="Rectangle 61"/>
          <p:cNvSpPr/>
          <p:nvPr/>
        </p:nvSpPr>
        <p:spPr>
          <a:xfrm rot="16200000">
            <a:off x="6038230" y="2298503"/>
            <a:ext cx="514300" cy="3482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013">
              <a:solidFill>
                <a:schemeClr val="tx1"/>
              </a:solidFill>
            </a:endParaRPr>
          </a:p>
        </p:txBody>
      </p:sp>
      <p:sp>
        <p:nvSpPr>
          <p:cNvPr id="63" name="Rectangle: Rounded Corners 62"/>
          <p:cNvSpPr/>
          <p:nvPr/>
        </p:nvSpPr>
        <p:spPr>
          <a:xfrm>
            <a:off x="6241900" y="2577108"/>
            <a:ext cx="117566" cy="6812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013">
              <a:solidFill>
                <a:schemeClr val="tx1"/>
              </a:solidFill>
            </a:endParaRPr>
          </a:p>
        </p:txBody>
      </p:sp>
      <p:sp>
        <p:nvSpPr>
          <p:cNvPr id="64" name="Rectangle: Rounded Corners 63"/>
          <p:cNvSpPr/>
          <p:nvPr/>
        </p:nvSpPr>
        <p:spPr>
          <a:xfrm>
            <a:off x="5837968" y="1944887"/>
            <a:ext cx="356489" cy="11787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900" dirty="0">
                <a:solidFill>
                  <a:schemeClr val="tx1"/>
                </a:solidFill>
              </a:rPr>
              <a:t>BCR</a:t>
            </a:r>
          </a:p>
        </p:txBody>
      </p:sp>
      <p:sp>
        <p:nvSpPr>
          <p:cNvPr id="65" name="Oval 64"/>
          <p:cNvSpPr/>
          <p:nvPr/>
        </p:nvSpPr>
        <p:spPr>
          <a:xfrm>
            <a:off x="5633192" y="2603897"/>
            <a:ext cx="321902" cy="33211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013" dirty="0">
                <a:solidFill>
                  <a:schemeClr val="tx1"/>
                </a:solidFill>
                <a:latin typeface="Calibri"/>
              </a:rPr>
              <a:t>R</a:t>
            </a:r>
          </a:p>
        </p:txBody>
      </p:sp>
      <p:sp>
        <p:nvSpPr>
          <p:cNvPr id="66" name="Rectangle 65"/>
          <p:cNvSpPr/>
          <p:nvPr/>
        </p:nvSpPr>
        <p:spPr>
          <a:xfrm>
            <a:off x="4864450" y="2062758"/>
            <a:ext cx="723764" cy="5143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013">
              <a:solidFill>
                <a:schemeClr val="tx1"/>
              </a:solidFill>
            </a:endParaRPr>
          </a:p>
        </p:txBody>
      </p:sp>
      <p:sp>
        <p:nvSpPr>
          <p:cNvPr id="67" name="Rectangle 66"/>
          <p:cNvSpPr/>
          <p:nvPr/>
        </p:nvSpPr>
        <p:spPr>
          <a:xfrm>
            <a:off x="5008880" y="2148483"/>
            <a:ext cx="496785" cy="343806"/>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sz="1013" dirty="0">
                <a:solidFill>
                  <a:schemeClr val="tx1"/>
                </a:solidFill>
              </a:rPr>
              <a:t>Queue</a:t>
            </a:r>
          </a:p>
        </p:txBody>
      </p:sp>
      <p:sp>
        <p:nvSpPr>
          <p:cNvPr id="68" name="Oval 67"/>
          <p:cNvSpPr/>
          <p:nvPr/>
        </p:nvSpPr>
        <p:spPr>
          <a:xfrm>
            <a:off x="4869809" y="1923456"/>
            <a:ext cx="145121" cy="13974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013" dirty="0">
                <a:solidFill>
                  <a:schemeClr val="tx1"/>
                </a:solidFill>
              </a:rPr>
              <a:t>A</a:t>
            </a:r>
          </a:p>
        </p:txBody>
      </p:sp>
      <p:sp>
        <p:nvSpPr>
          <p:cNvPr id="69" name="Oval 68"/>
          <p:cNvSpPr/>
          <p:nvPr/>
        </p:nvSpPr>
        <p:spPr>
          <a:xfrm>
            <a:off x="5448660" y="1923456"/>
            <a:ext cx="145121" cy="139744"/>
          </a:xfrm>
          <a:prstGeom prst="ellipse">
            <a:avLst/>
          </a:prstGeom>
          <a:solidFill>
            <a:srgbClr val="FFC000"/>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013" dirty="0">
                <a:solidFill>
                  <a:schemeClr val="tx1"/>
                </a:solidFill>
                <a:latin typeface="Calibri"/>
              </a:rPr>
              <a:t>S</a:t>
            </a:r>
          </a:p>
        </p:txBody>
      </p:sp>
      <p:sp>
        <p:nvSpPr>
          <p:cNvPr id="70" name="Rectangle 69"/>
          <p:cNvSpPr/>
          <p:nvPr/>
        </p:nvSpPr>
        <p:spPr>
          <a:xfrm rot="16200000">
            <a:off x="5261070" y="2303861"/>
            <a:ext cx="514300" cy="3482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013">
              <a:solidFill>
                <a:schemeClr val="tx1"/>
              </a:solidFill>
            </a:endParaRPr>
          </a:p>
        </p:txBody>
      </p:sp>
      <p:sp>
        <p:nvSpPr>
          <p:cNvPr id="71" name="Rectangle: Rounded Corners 70"/>
          <p:cNvSpPr/>
          <p:nvPr/>
        </p:nvSpPr>
        <p:spPr>
          <a:xfrm>
            <a:off x="5459380" y="2577108"/>
            <a:ext cx="117566" cy="6812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013">
              <a:solidFill>
                <a:schemeClr val="tx1"/>
              </a:solidFill>
            </a:endParaRPr>
          </a:p>
        </p:txBody>
      </p:sp>
      <p:sp>
        <p:nvSpPr>
          <p:cNvPr id="73" name="Rectangle 72"/>
          <p:cNvSpPr/>
          <p:nvPr/>
        </p:nvSpPr>
        <p:spPr>
          <a:xfrm>
            <a:off x="3671863" y="2062758"/>
            <a:ext cx="723764" cy="5143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013">
              <a:solidFill>
                <a:schemeClr val="tx1"/>
              </a:solidFill>
            </a:endParaRPr>
          </a:p>
        </p:txBody>
      </p:sp>
      <p:sp>
        <p:nvSpPr>
          <p:cNvPr id="74" name="Rectangle 73"/>
          <p:cNvSpPr/>
          <p:nvPr/>
        </p:nvSpPr>
        <p:spPr>
          <a:xfrm>
            <a:off x="3848735" y="2148483"/>
            <a:ext cx="464344" cy="343806"/>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en-US" sz="1013">
              <a:solidFill>
                <a:schemeClr val="tx1"/>
              </a:solidFill>
            </a:endParaRPr>
          </a:p>
        </p:txBody>
      </p:sp>
      <p:sp>
        <p:nvSpPr>
          <p:cNvPr id="75" name="Oval 74"/>
          <p:cNvSpPr/>
          <p:nvPr/>
        </p:nvSpPr>
        <p:spPr>
          <a:xfrm>
            <a:off x="3671863" y="1923456"/>
            <a:ext cx="145121" cy="13974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013" dirty="0">
                <a:solidFill>
                  <a:schemeClr val="tx1"/>
                </a:solidFill>
              </a:rPr>
              <a:t>A</a:t>
            </a:r>
          </a:p>
        </p:txBody>
      </p:sp>
      <p:sp>
        <p:nvSpPr>
          <p:cNvPr id="76" name="Oval 75"/>
          <p:cNvSpPr/>
          <p:nvPr/>
        </p:nvSpPr>
        <p:spPr>
          <a:xfrm>
            <a:off x="4250713" y="1923456"/>
            <a:ext cx="145121" cy="139744"/>
          </a:xfrm>
          <a:prstGeom prst="ellipse">
            <a:avLst/>
          </a:prstGeom>
          <a:solidFill>
            <a:srgbClr val="FFC000"/>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013" dirty="0">
                <a:solidFill>
                  <a:schemeClr val="tx1"/>
                </a:solidFill>
                <a:latin typeface="Calibri"/>
              </a:rPr>
              <a:t>S</a:t>
            </a:r>
          </a:p>
        </p:txBody>
      </p:sp>
      <p:sp>
        <p:nvSpPr>
          <p:cNvPr id="77" name="Rectangle 76"/>
          <p:cNvSpPr/>
          <p:nvPr/>
        </p:nvSpPr>
        <p:spPr>
          <a:xfrm rot="16200000">
            <a:off x="4063124" y="2298503"/>
            <a:ext cx="514300" cy="3482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013">
              <a:solidFill>
                <a:schemeClr val="tx1"/>
              </a:solidFill>
            </a:endParaRPr>
          </a:p>
        </p:txBody>
      </p:sp>
      <p:sp>
        <p:nvSpPr>
          <p:cNvPr id="78" name="Rectangle: Rounded Corners 77"/>
          <p:cNvSpPr/>
          <p:nvPr/>
        </p:nvSpPr>
        <p:spPr>
          <a:xfrm>
            <a:off x="4266794" y="2577108"/>
            <a:ext cx="117566" cy="6812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013">
              <a:solidFill>
                <a:schemeClr val="tx1"/>
              </a:solidFill>
            </a:endParaRPr>
          </a:p>
        </p:txBody>
      </p:sp>
      <p:sp>
        <p:nvSpPr>
          <p:cNvPr id="79" name="Rectangle: Rounded Corners 78"/>
          <p:cNvSpPr/>
          <p:nvPr/>
        </p:nvSpPr>
        <p:spPr>
          <a:xfrm>
            <a:off x="3848346" y="1944887"/>
            <a:ext cx="371005" cy="11022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900" dirty="0">
                <a:solidFill>
                  <a:schemeClr val="tx1"/>
                </a:solidFill>
              </a:rPr>
              <a:t>BCR</a:t>
            </a:r>
          </a:p>
        </p:txBody>
      </p:sp>
      <p:sp>
        <p:nvSpPr>
          <p:cNvPr id="80" name="Oval 79"/>
          <p:cNvSpPr/>
          <p:nvPr/>
        </p:nvSpPr>
        <p:spPr>
          <a:xfrm>
            <a:off x="3636154" y="2603897"/>
            <a:ext cx="321902" cy="33211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013" dirty="0">
                <a:solidFill>
                  <a:schemeClr val="tx1"/>
                </a:solidFill>
                <a:latin typeface="Calibri"/>
              </a:rPr>
              <a:t>R</a:t>
            </a:r>
          </a:p>
        </p:txBody>
      </p:sp>
      <p:sp>
        <p:nvSpPr>
          <p:cNvPr id="81" name="Rectangle 80"/>
          <p:cNvSpPr/>
          <p:nvPr/>
        </p:nvSpPr>
        <p:spPr>
          <a:xfrm>
            <a:off x="2894703" y="2062758"/>
            <a:ext cx="723764" cy="5143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013">
              <a:solidFill>
                <a:schemeClr val="tx1"/>
              </a:solidFill>
            </a:endParaRPr>
          </a:p>
        </p:txBody>
      </p:sp>
      <p:sp>
        <p:nvSpPr>
          <p:cNvPr id="82" name="Rectangle 81"/>
          <p:cNvSpPr/>
          <p:nvPr/>
        </p:nvSpPr>
        <p:spPr>
          <a:xfrm>
            <a:off x="3071574" y="2148483"/>
            <a:ext cx="464344" cy="343806"/>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en-US" sz="1013">
              <a:solidFill>
                <a:schemeClr val="tx1"/>
              </a:solidFill>
            </a:endParaRPr>
          </a:p>
        </p:txBody>
      </p:sp>
      <p:sp>
        <p:nvSpPr>
          <p:cNvPr id="83" name="Oval 82"/>
          <p:cNvSpPr/>
          <p:nvPr/>
        </p:nvSpPr>
        <p:spPr>
          <a:xfrm>
            <a:off x="2900062" y="1923456"/>
            <a:ext cx="145121" cy="13974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013" dirty="0">
                <a:solidFill>
                  <a:schemeClr val="tx1"/>
                </a:solidFill>
              </a:rPr>
              <a:t>A</a:t>
            </a:r>
          </a:p>
        </p:txBody>
      </p:sp>
      <p:sp>
        <p:nvSpPr>
          <p:cNvPr id="84" name="Oval 83"/>
          <p:cNvSpPr/>
          <p:nvPr/>
        </p:nvSpPr>
        <p:spPr>
          <a:xfrm>
            <a:off x="3478913" y="1923456"/>
            <a:ext cx="145121" cy="139744"/>
          </a:xfrm>
          <a:prstGeom prst="ellipse">
            <a:avLst/>
          </a:prstGeom>
          <a:solidFill>
            <a:srgbClr val="FFC000"/>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013" dirty="0">
                <a:solidFill>
                  <a:schemeClr val="tx1"/>
                </a:solidFill>
                <a:latin typeface="Calibri"/>
              </a:rPr>
              <a:t>S</a:t>
            </a:r>
          </a:p>
        </p:txBody>
      </p:sp>
      <p:sp>
        <p:nvSpPr>
          <p:cNvPr id="85" name="Rectangle 84"/>
          <p:cNvSpPr/>
          <p:nvPr/>
        </p:nvSpPr>
        <p:spPr>
          <a:xfrm rot="16200000">
            <a:off x="3285963" y="2303861"/>
            <a:ext cx="514300" cy="3482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013">
              <a:solidFill>
                <a:schemeClr val="tx1"/>
              </a:solidFill>
            </a:endParaRPr>
          </a:p>
        </p:txBody>
      </p:sp>
      <p:sp>
        <p:nvSpPr>
          <p:cNvPr id="86" name="Rectangle: Rounded Corners 85"/>
          <p:cNvSpPr/>
          <p:nvPr/>
        </p:nvSpPr>
        <p:spPr>
          <a:xfrm>
            <a:off x="3484273" y="2577108"/>
            <a:ext cx="117566" cy="6812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013">
              <a:solidFill>
                <a:schemeClr val="tx1"/>
              </a:solidFill>
            </a:endParaRPr>
          </a:p>
        </p:txBody>
      </p:sp>
      <p:sp>
        <p:nvSpPr>
          <p:cNvPr id="88" name="Rectangle 87"/>
          <p:cNvSpPr/>
          <p:nvPr/>
        </p:nvSpPr>
        <p:spPr>
          <a:xfrm>
            <a:off x="7913756" y="2056580"/>
            <a:ext cx="723764" cy="5143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013">
              <a:solidFill>
                <a:schemeClr val="tx1"/>
              </a:solidFill>
            </a:endParaRPr>
          </a:p>
        </p:txBody>
      </p:sp>
      <p:sp>
        <p:nvSpPr>
          <p:cNvPr id="89" name="Rectangle 88"/>
          <p:cNvSpPr/>
          <p:nvPr/>
        </p:nvSpPr>
        <p:spPr>
          <a:xfrm>
            <a:off x="8090628" y="2142305"/>
            <a:ext cx="464344" cy="343806"/>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en-US" sz="1013">
              <a:solidFill>
                <a:schemeClr val="tx1"/>
              </a:solidFill>
            </a:endParaRPr>
          </a:p>
        </p:txBody>
      </p:sp>
      <p:sp>
        <p:nvSpPr>
          <p:cNvPr id="90" name="Oval 89"/>
          <p:cNvSpPr/>
          <p:nvPr/>
        </p:nvSpPr>
        <p:spPr>
          <a:xfrm>
            <a:off x="7919116" y="1917278"/>
            <a:ext cx="145121" cy="13974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013" dirty="0">
                <a:solidFill>
                  <a:schemeClr val="tx1"/>
                </a:solidFill>
              </a:rPr>
              <a:t>A</a:t>
            </a:r>
          </a:p>
        </p:txBody>
      </p:sp>
      <p:sp>
        <p:nvSpPr>
          <p:cNvPr id="91" name="Oval 90"/>
          <p:cNvSpPr/>
          <p:nvPr/>
        </p:nvSpPr>
        <p:spPr>
          <a:xfrm>
            <a:off x="8497966" y="1917278"/>
            <a:ext cx="145121" cy="139744"/>
          </a:xfrm>
          <a:prstGeom prst="ellipse">
            <a:avLst/>
          </a:prstGeom>
          <a:solidFill>
            <a:srgbClr val="FFC000"/>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013" dirty="0">
                <a:solidFill>
                  <a:schemeClr val="tx1"/>
                </a:solidFill>
                <a:latin typeface="Calibri"/>
              </a:rPr>
              <a:t>S</a:t>
            </a:r>
          </a:p>
        </p:txBody>
      </p:sp>
      <p:sp>
        <p:nvSpPr>
          <p:cNvPr id="92" name="Rectangle 91"/>
          <p:cNvSpPr/>
          <p:nvPr/>
        </p:nvSpPr>
        <p:spPr>
          <a:xfrm rot="16200000">
            <a:off x="8310376" y="2292325"/>
            <a:ext cx="514300" cy="3482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013">
              <a:solidFill>
                <a:schemeClr val="tx1"/>
              </a:solidFill>
            </a:endParaRPr>
          </a:p>
        </p:txBody>
      </p:sp>
      <p:sp>
        <p:nvSpPr>
          <p:cNvPr id="93" name="Rectangle: Rounded Corners 92"/>
          <p:cNvSpPr/>
          <p:nvPr/>
        </p:nvSpPr>
        <p:spPr>
          <a:xfrm>
            <a:off x="8514046" y="2570930"/>
            <a:ext cx="117566" cy="6812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013">
              <a:solidFill>
                <a:schemeClr val="tx1"/>
              </a:solidFill>
            </a:endParaRPr>
          </a:p>
        </p:txBody>
      </p:sp>
      <p:sp>
        <p:nvSpPr>
          <p:cNvPr id="94" name="Rectangle: Rounded Corners 93"/>
          <p:cNvSpPr/>
          <p:nvPr/>
        </p:nvSpPr>
        <p:spPr>
          <a:xfrm>
            <a:off x="8090628" y="1938709"/>
            <a:ext cx="375975" cy="11387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900" dirty="0">
                <a:solidFill>
                  <a:schemeClr val="tx1"/>
                </a:solidFill>
              </a:rPr>
              <a:t>BCR</a:t>
            </a:r>
          </a:p>
        </p:txBody>
      </p:sp>
      <p:sp>
        <p:nvSpPr>
          <p:cNvPr id="95" name="Oval 94"/>
          <p:cNvSpPr/>
          <p:nvPr/>
        </p:nvSpPr>
        <p:spPr>
          <a:xfrm>
            <a:off x="8101782" y="2597719"/>
            <a:ext cx="321902" cy="33211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013" dirty="0">
                <a:solidFill>
                  <a:schemeClr val="tx1"/>
                </a:solidFill>
                <a:latin typeface="Calibri"/>
              </a:rPr>
              <a:t>R</a:t>
            </a:r>
          </a:p>
        </p:txBody>
      </p:sp>
      <p:sp>
        <p:nvSpPr>
          <p:cNvPr id="96" name="Rectangle 95"/>
          <p:cNvSpPr/>
          <p:nvPr/>
        </p:nvSpPr>
        <p:spPr>
          <a:xfrm>
            <a:off x="7136596" y="2056580"/>
            <a:ext cx="723764" cy="5143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013">
              <a:solidFill>
                <a:schemeClr val="tx1"/>
              </a:solidFill>
            </a:endParaRPr>
          </a:p>
        </p:txBody>
      </p:sp>
      <p:sp>
        <p:nvSpPr>
          <p:cNvPr id="97" name="Rectangle 96"/>
          <p:cNvSpPr/>
          <p:nvPr/>
        </p:nvSpPr>
        <p:spPr>
          <a:xfrm>
            <a:off x="7282326" y="2142305"/>
            <a:ext cx="495485" cy="343806"/>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sz="1013" dirty="0">
                <a:solidFill>
                  <a:schemeClr val="tx1"/>
                </a:solidFill>
              </a:rPr>
              <a:t>Queue</a:t>
            </a:r>
          </a:p>
        </p:txBody>
      </p:sp>
      <p:sp>
        <p:nvSpPr>
          <p:cNvPr id="98" name="Oval 97"/>
          <p:cNvSpPr/>
          <p:nvPr/>
        </p:nvSpPr>
        <p:spPr>
          <a:xfrm>
            <a:off x="7183773" y="1917278"/>
            <a:ext cx="145121" cy="13974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013" dirty="0">
                <a:solidFill>
                  <a:schemeClr val="tx1"/>
                </a:solidFill>
              </a:rPr>
              <a:t>A</a:t>
            </a:r>
          </a:p>
        </p:txBody>
      </p:sp>
      <p:sp>
        <p:nvSpPr>
          <p:cNvPr id="99" name="Oval 98"/>
          <p:cNvSpPr/>
          <p:nvPr/>
        </p:nvSpPr>
        <p:spPr>
          <a:xfrm>
            <a:off x="7720806" y="1917278"/>
            <a:ext cx="145121" cy="139744"/>
          </a:xfrm>
          <a:prstGeom prst="ellipse">
            <a:avLst/>
          </a:prstGeom>
          <a:solidFill>
            <a:srgbClr val="FFC000"/>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013" dirty="0">
                <a:solidFill>
                  <a:schemeClr val="tx1"/>
                </a:solidFill>
                <a:latin typeface="Calibri"/>
              </a:rPr>
              <a:t>S</a:t>
            </a:r>
          </a:p>
        </p:txBody>
      </p:sp>
      <p:sp>
        <p:nvSpPr>
          <p:cNvPr id="100" name="Rectangle 99"/>
          <p:cNvSpPr/>
          <p:nvPr/>
        </p:nvSpPr>
        <p:spPr>
          <a:xfrm rot="16200000">
            <a:off x="7533216" y="2297683"/>
            <a:ext cx="514300" cy="3482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013">
              <a:solidFill>
                <a:schemeClr val="tx1"/>
              </a:solidFill>
            </a:endParaRPr>
          </a:p>
        </p:txBody>
      </p:sp>
      <p:sp>
        <p:nvSpPr>
          <p:cNvPr id="101" name="Rectangle: Rounded Corners 100"/>
          <p:cNvSpPr/>
          <p:nvPr/>
        </p:nvSpPr>
        <p:spPr>
          <a:xfrm>
            <a:off x="7731526" y="2570930"/>
            <a:ext cx="117566" cy="6812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013">
              <a:solidFill>
                <a:schemeClr val="tx1"/>
              </a:solidFill>
            </a:endParaRPr>
          </a:p>
        </p:txBody>
      </p:sp>
      <p:sp>
        <p:nvSpPr>
          <p:cNvPr id="120" name="TextBox 119"/>
          <p:cNvSpPr txBox="1"/>
          <p:nvPr/>
        </p:nvSpPr>
        <p:spPr>
          <a:xfrm>
            <a:off x="2686796" y="1631783"/>
            <a:ext cx="1694731" cy="404085"/>
          </a:xfrm>
          <a:prstGeom prst="rect">
            <a:avLst/>
          </a:prstGeom>
        </p:spPr>
        <p:txBody>
          <a:bodyPr wrap="square" rtlCol="0">
            <a:spAutoFit/>
          </a:bodyPr>
          <a:lstStyle/>
          <a:p>
            <a:pPr algn="ctr"/>
            <a:r>
              <a:rPr lang="en-US" sz="1013" dirty="0">
                <a:solidFill>
                  <a:schemeClr val="tx1"/>
                </a:solidFill>
                <a:latin typeface="Calibri"/>
              </a:rPr>
              <a:t>Milling, Drilling, Welding, Etc.</a:t>
            </a:r>
          </a:p>
        </p:txBody>
      </p:sp>
      <p:sp>
        <p:nvSpPr>
          <p:cNvPr id="121" name="TextBox 120"/>
          <p:cNvSpPr txBox="1"/>
          <p:nvPr/>
        </p:nvSpPr>
        <p:spPr>
          <a:xfrm>
            <a:off x="4880528" y="1631783"/>
            <a:ext cx="1543050" cy="248209"/>
          </a:xfrm>
          <a:prstGeom prst="rect">
            <a:avLst/>
          </a:prstGeom>
        </p:spPr>
        <p:txBody>
          <a:bodyPr rtlCol="0">
            <a:spAutoFit/>
          </a:bodyPr>
          <a:lstStyle/>
          <a:p>
            <a:pPr algn="ctr"/>
            <a:r>
              <a:rPr lang="en-US" sz="1013" dirty="0">
                <a:solidFill>
                  <a:schemeClr val="tx1"/>
                </a:solidFill>
              </a:rPr>
              <a:t>Assembly</a:t>
            </a:r>
            <a:endParaRPr lang="en-US" sz="1013" dirty="0">
              <a:solidFill>
                <a:schemeClr val="tx1"/>
              </a:solidFill>
              <a:latin typeface="Calibri"/>
            </a:endParaRPr>
          </a:p>
        </p:txBody>
      </p:sp>
      <p:sp>
        <p:nvSpPr>
          <p:cNvPr id="122" name="TextBox 121"/>
          <p:cNvSpPr txBox="1"/>
          <p:nvPr/>
        </p:nvSpPr>
        <p:spPr>
          <a:xfrm>
            <a:off x="7150970" y="1625604"/>
            <a:ext cx="1543050" cy="248209"/>
          </a:xfrm>
          <a:prstGeom prst="rect">
            <a:avLst/>
          </a:prstGeom>
        </p:spPr>
        <p:txBody>
          <a:bodyPr rtlCol="0">
            <a:spAutoFit/>
          </a:bodyPr>
          <a:lstStyle/>
          <a:p>
            <a:pPr algn="ctr"/>
            <a:r>
              <a:rPr lang="en-US" sz="1013" dirty="0">
                <a:solidFill>
                  <a:schemeClr val="tx1"/>
                </a:solidFill>
              </a:rPr>
              <a:t>Inspection</a:t>
            </a:r>
            <a:endParaRPr lang="en-US" sz="1013" dirty="0">
              <a:solidFill>
                <a:schemeClr val="tx1"/>
              </a:solidFill>
              <a:latin typeface="Calibri"/>
            </a:endParaRPr>
          </a:p>
        </p:txBody>
      </p:sp>
      <p:sp>
        <p:nvSpPr>
          <p:cNvPr id="125" name="TextBox 124"/>
          <p:cNvSpPr txBox="1"/>
          <p:nvPr/>
        </p:nvSpPr>
        <p:spPr>
          <a:xfrm>
            <a:off x="3026543" y="2213052"/>
            <a:ext cx="573133" cy="248209"/>
          </a:xfrm>
          <a:prstGeom prst="rect">
            <a:avLst/>
          </a:prstGeom>
        </p:spPr>
        <p:txBody>
          <a:bodyPr rtlCol="0">
            <a:spAutoFit/>
          </a:bodyPr>
          <a:lstStyle/>
          <a:p>
            <a:pPr algn="ctr"/>
            <a:r>
              <a:rPr lang="en-US" sz="1013" dirty="0">
                <a:solidFill>
                  <a:schemeClr val="tx1"/>
                </a:solidFill>
                <a:latin typeface="Calibri"/>
              </a:rPr>
              <a:t>Queue</a:t>
            </a:r>
          </a:p>
        </p:txBody>
      </p:sp>
      <p:sp>
        <p:nvSpPr>
          <p:cNvPr id="138" name="Oval 137"/>
          <p:cNvSpPr/>
          <p:nvPr/>
        </p:nvSpPr>
        <p:spPr>
          <a:xfrm>
            <a:off x="7180542" y="4044723"/>
            <a:ext cx="145121" cy="13974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013" dirty="0">
                <a:solidFill>
                  <a:schemeClr val="tx1"/>
                </a:solidFill>
              </a:rPr>
              <a:t>A</a:t>
            </a:r>
          </a:p>
        </p:txBody>
      </p:sp>
      <p:sp>
        <p:nvSpPr>
          <p:cNvPr id="139" name="Oval 138"/>
          <p:cNvSpPr/>
          <p:nvPr/>
        </p:nvSpPr>
        <p:spPr>
          <a:xfrm>
            <a:off x="7180543" y="4280466"/>
            <a:ext cx="145121" cy="139744"/>
          </a:xfrm>
          <a:prstGeom prst="ellipse">
            <a:avLst/>
          </a:prstGeom>
          <a:solidFill>
            <a:srgbClr val="FFC000"/>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013" dirty="0">
                <a:solidFill>
                  <a:schemeClr val="tx1"/>
                </a:solidFill>
                <a:latin typeface="Calibri"/>
              </a:rPr>
              <a:t>S</a:t>
            </a:r>
          </a:p>
        </p:txBody>
      </p:sp>
      <p:sp>
        <p:nvSpPr>
          <p:cNvPr id="141" name="Oval 140"/>
          <p:cNvSpPr/>
          <p:nvPr/>
        </p:nvSpPr>
        <p:spPr>
          <a:xfrm>
            <a:off x="7185902" y="4499613"/>
            <a:ext cx="145121" cy="13974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013" dirty="0">
                <a:solidFill>
                  <a:schemeClr val="tx1"/>
                </a:solidFill>
                <a:latin typeface="Calibri"/>
              </a:rPr>
              <a:t>R</a:t>
            </a:r>
          </a:p>
        </p:txBody>
      </p:sp>
      <p:sp>
        <p:nvSpPr>
          <p:cNvPr id="142" name="TextBox 141"/>
          <p:cNvSpPr txBox="1"/>
          <p:nvPr/>
        </p:nvSpPr>
        <p:spPr>
          <a:xfrm>
            <a:off x="7377456" y="4012386"/>
            <a:ext cx="1234881" cy="207749"/>
          </a:xfrm>
          <a:prstGeom prst="rect">
            <a:avLst/>
          </a:prstGeom>
        </p:spPr>
        <p:txBody>
          <a:bodyPr wrap="square" rtlCol="0">
            <a:spAutoFit/>
          </a:bodyPr>
          <a:lstStyle/>
          <a:p>
            <a:r>
              <a:rPr lang="en-US" sz="750" dirty="0">
                <a:solidFill>
                  <a:schemeClr val="tx1"/>
                </a:solidFill>
              </a:rPr>
              <a:t>Motor Drive</a:t>
            </a:r>
            <a:endParaRPr lang="en-US" sz="750" dirty="0">
              <a:solidFill>
                <a:schemeClr val="tx1"/>
              </a:solidFill>
              <a:latin typeface="Calibri"/>
            </a:endParaRPr>
          </a:p>
        </p:txBody>
      </p:sp>
      <p:sp>
        <p:nvSpPr>
          <p:cNvPr id="143" name="TextBox 142"/>
          <p:cNvSpPr txBox="1"/>
          <p:nvPr/>
        </p:nvSpPr>
        <p:spPr>
          <a:xfrm>
            <a:off x="7377457" y="4232900"/>
            <a:ext cx="1285786" cy="207749"/>
          </a:xfrm>
          <a:prstGeom prst="rect">
            <a:avLst/>
          </a:prstGeom>
        </p:spPr>
        <p:txBody>
          <a:bodyPr wrap="square" rtlCol="0">
            <a:spAutoFit/>
          </a:bodyPr>
          <a:lstStyle/>
          <a:p>
            <a:r>
              <a:rPr lang="en-US" sz="750" dirty="0">
                <a:solidFill>
                  <a:schemeClr val="tx1"/>
                </a:solidFill>
              </a:rPr>
              <a:t>Sensor</a:t>
            </a:r>
            <a:endParaRPr lang="en-US" sz="750" dirty="0">
              <a:solidFill>
                <a:schemeClr val="tx1"/>
              </a:solidFill>
              <a:latin typeface="Calibri"/>
            </a:endParaRPr>
          </a:p>
        </p:txBody>
      </p:sp>
      <p:sp>
        <p:nvSpPr>
          <p:cNvPr id="145" name="TextBox 144"/>
          <p:cNvSpPr txBox="1"/>
          <p:nvPr/>
        </p:nvSpPr>
        <p:spPr>
          <a:xfrm>
            <a:off x="7384213" y="4462108"/>
            <a:ext cx="1285786" cy="438582"/>
          </a:xfrm>
          <a:prstGeom prst="rect">
            <a:avLst/>
          </a:prstGeom>
        </p:spPr>
        <p:txBody>
          <a:bodyPr wrap="square" rtlCol="0">
            <a:spAutoFit/>
          </a:bodyPr>
          <a:lstStyle/>
          <a:p>
            <a:r>
              <a:rPr lang="en-US" sz="750" dirty="0">
                <a:solidFill>
                  <a:schemeClr val="tx1"/>
                </a:solidFill>
              </a:rPr>
              <a:t>Reconfigurable, Collaborative Agile, Mobile Robots</a:t>
            </a:r>
            <a:endParaRPr lang="en-US" sz="750" dirty="0">
              <a:solidFill>
                <a:schemeClr val="tx1"/>
              </a:solidFill>
              <a:latin typeface="Calibri"/>
            </a:endParaRPr>
          </a:p>
        </p:txBody>
      </p:sp>
      <p:sp>
        <p:nvSpPr>
          <p:cNvPr id="2" name="Title 1">
            <a:extLst>
              <a:ext uri="{FF2B5EF4-FFF2-40B4-BE49-F238E27FC236}">
                <a16:creationId xmlns:a16="http://schemas.microsoft.com/office/drawing/2014/main" id="{C3D52544-560C-4469-99E4-6E005233DF42}"/>
              </a:ext>
            </a:extLst>
          </p:cNvPr>
          <p:cNvSpPr>
            <a:spLocks noGrp="1"/>
          </p:cNvSpPr>
          <p:nvPr>
            <p:ph type="title"/>
          </p:nvPr>
        </p:nvSpPr>
        <p:spPr>
          <a:xfrm>
            <a:off x="1238695" y="725116"/>
            <a:ext cx="6313864" cy="411074"/>
          </a:xfrm>
        </p:spPr>
        <p:txBody>
          <a:bodyPr>
            <a:normAutofit fontScale="90000"/>
          </a:bodyPr>
          <a:lstStyle/>
          <a:p>
            <a:pPr algn="ctr"/>
            <a:r>
              <a:rPr lang="en-US" sz="2400" dirty="0">
                <a:solidFill>
                  <a:schemeClr val="tx1"/>
                </a:solidFill>
              </a:rPr>
              <a:t>Vision of Wireless in the Factory Work Cell</a:t>
            </a:r>
          </a:p>
        </p:txBody>
      </p:sp>
      <p:sp>
        <p:nvSpPr>
          <p:cNvPr id="87" name="Rectangle: Rounded Corners 86">
            <a:extLst>
              <a:ext uri="{FF2B5EF4-FFF2-40B4-BE49-F238E27FC236}">
                <a16:creationId xmlns:a16="http://schemas.microsoft.com/office/drawing/2014/main" id="{F6FB5D98-D6D2-4508-BF7A-BAD167A41C67}"/>
              </a:ext>
            </a:extLst>
          </p:cNvPr>
          <p:cNvSpPr/>
          <p:nvPr/>
        </p:nvSpPr>
        <p:spPr>
          <a:xfrm>
            <a:off x="6997495" y="4901638"/>
            <a:ext cx="418298" cy="13130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900" dirty="0">
                <a:solidFill>
                  <a:schemeClr val="tx1"/>
                </a:solidFill>
              </a:rPr>
              <a:t>BCR</a:t>
            </a:r>
          </a:p>
        </p:txBody>
      </p:sp>
      <p:sp>
        <p:nvSpPr>
          <p:cNvPr id="102" name="TextBox 101">
            <a:extLst>
              <a:ext uri="{FF2B5EF4-FFF2-40B4-BE49-F238E27FC236}">
                <a16:creationId xmlns:a16="http://schemas.microsoft.com/office/drawing/2014/main" id="{42E76B53-98BE-4A49-90F1-102A24EACCD6}"/>
              </a:ext>
            </a:extLst>
          </p:cNvPr>
          <p:cNvSpPr txBox="1"/>
          <p:nvPr/>
        </p:nvSpPr>
        <p:spPr>
          <a:xfrm>
            <a:off x="7386391" y="4848276"/>
            <a:ext cx="1285786" cy="207749"/>
          </a:xfrm>
          <a:prstGeom prst="rect">
            <a:avLst/>
          </a:prstGeom>
        </p:spPr>
        <p:txBody>
          <a:bodyPr wrap="square" rtlCol="0">
            <a:spAutoFit/>
          </a:bodyPr>
          <a:lstStyle/>
          <a:p>
            <a:r>
              <a:rPr lang="en-US" sz="750" dirty="0">
                <a:solidFill>
                  <a:schemeClr val="tx1"/>
                </a:solidFill>
                <a:latin typeface="Calibri"/>
              </a:rPr>
              <a:t>ID/Bar code reader</a:t>
            </a:r>
          </a:p>
        </p:txBody>
      </p:sp>
      <p:sp>
        <p:nvSpPr>
          <p:cNvPr id="108" name="Oval 107">
            <a:extLst>
              <a:ext uri="{FF2B5EF4-FFF2-40B4-BE49-F238E27FC236}">
                <a16:creationId xmlns:a16="http://schemas.microsoft.com/office/drawing/2014/main" id="{2209969F-AC55-4422-8010-B1562AA61CCD}"/>
              </a:ext>
            </a:extLst>
          </p:cNvPr>
          <p:cNvSpPr/>
          <p:nvPr/>
        </p:nvSpPr>
        <p:spPr>
          <a:xfrm>
            <a:off x="3980187" y="2605216"/>
            <a:ext cx="321902" cy="33211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013" dirty="0">
                <a:solidFill>
                  <a:schemeClr val="tx1"/>
                </a:solidFill>
                <a:latin typeface="Calibri"/>
              </a:rPr>
              <a:t>R</a:t>
            </a:r>
          </a:p>
        </p:txBody>
      </p:sp>
      <p:sp>
        <p:nvSpPr>
          <p:cNvPr id="109" name="Oval 108">
            <a:extLst>
              <a:ext uri="{FF2B5EF4-FFF2-40B4-BE49-F238E27FC236}">
                <a16:creationId xmlns:a16="http://schemas.microsoft.com/office/drawing/2014/main" id="{D3D11505-4B28-4EF9-A92C-CF2D44B72AF6}"/>
              </a:ext>
            </a:extLst>
          </p:cNvPr>
          <p:cNvSpPr/>
          <p:nvPr/>
        </p:nvSpPr>
        <p:spPr>
          <a:xfrm>
            <a:off x="5984276" y="2617855"/>
            <a:ext cx="321902" cy="33211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013" dirty="0">
                <a:solidFill>
                  <a:schemeClr val="tx1"/>
                </a:solidFill>
                <a:latin typeface="Calibri"/>
              </a:rPr>
              <a:t>R</a:t>
            </a:r>
          </a:p>
        </p:txBody>
      </p:sp>
      <p:sp>
        <p:nvSpPr>
          <p:cNvPr id="110" name="Rectangle 109">
            <a:extLst>
              <a:ext uri="{FF2B5EF4-FFF2-40B4-BE49-F238E27FC236}">
                <a16:creationId xmlns:a16="http://schemas.microsoft.com/office/drawing/2014/main" id="{F207243E-BB6F-4457-956A-026B43E524D9}"/>
              </a:ext>
            </a:extLst>
          </p:cNvPr>
          <p:cNvSpPr/>
          <p:nvPr/>
        </p:nvSpPr>
        <p:spPr>
          <a:xfrm>
            <a:off x="2638907" y="4722732"/>
            <a:ext cx="960769" cy="5143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013" dirty="0">
                <a:solidFill>
                  <a:schemeClr val="tx1"/>
                </a:solidFill>
              </a:rPr>
              <a:t>Automation Servers</a:t>
            </a:r>
          </a:p>
        </p:txBody>
      </p:sp>
      <p:sp>
        <p:nvSpPr>
          <p:cNvPr id="114" name="Rectangle 113">
            <a:extLst>
              <a:ext uri="{FF2B5EF4-FFF2-40B4-BE49-F238E27FC236}">
                <a16:creationId xmlns:a16="http://schemas.microsoft.com/office/drawing/2014/main" id="{2F467C00-66FC-42FD-A79C-DB93BDA36023}"/>
              </a:ext>
            </a:extLst>
          </p:cNvPr>
          <p:cNvSpPr/>
          <p:nvPr/>
        </p:nvSpPr>
        <p:spPr>
          <a:xfrm>
            <a:off x="2758603" y="3120632"/>
            <a:ext cx="723764" cy="5143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013" dirty="0">
                <a:solidFill>
                  <a:schemeClr val="tx1"/>
                </a:solidFill>
              </a:rPr>
              <a:t>Work-cell Controller (PLC/HMI)</a:t>
            </a:r>
          </a:p>
        </p:txBody>
      </p:sp>
      <p:sp>
        <p:nvSpPr>
          <p:cNvPr id="115" name="Rectangle 114">
            <a:extLst>
              <a:ext uri="{FF2B5EF4-FFF2-40B4-BE49-F238E27FC236}">
                <a16:creationId xmlns:a16="http://schemas.microsoft.com/office/drawing/2014/main" id="{9234C47A-9214-4570-BF7A-0D9C4946B80E}"/>
              </a:ext>
            </a:extLst>
          </p:cNvPr>
          <p:cNvSpPr/>
          <p:nvPr/>
        </p:nvSpPr>
        <p:spPr>
          <a:xfrm>
            <a:off x="3624034" y="3118492"/>
            <a:ext cx="723764" cy="5143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013" dirty="0">
                <a:solidFill>
                  <a:schemeClr val="tx1"/>
                </a:solidFill>
              </a:rPr>
              <a:t>Robot Controller</a:t>
            </a:r>
          </a:p>
        </p:txBody>
      </p:sp>
      <p:cxnSp>
        <p:nvCxnSpPr>
          <p:cNvPr id="4" name="Straight Connector 3">
            <a:extLst>
              <a:ext uri="{FF2B5EF4-FFF2-40B4-BE49-F238E27FC236}">
                <a16:creationId xmlns:a16="http://schemas.microsoft.com/office/drawing/2014/main" id="{964919C6-3DB0-49C5-A5E2-88EFC1EF6DE3}"/>
              </a:ext>
            </a:extLst>
          </p:cNvPr>
          <p:cNvCxnSpPr>
            <a:cxnSpLocks/>
          </p:cNvCxnSpPr>
          <p:nvPr/>
        </p:nvCxnSpPr>
        <p:spPr>
          <a:xfrm>
            <a:off x="2628948" y="4422779"/>
            <a:ext cx="4551889"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27" name="TextBox 126">
            <a:extLst>
              <a:ext uri="{FF2B5EF4-FFF2-40B4-BE49-F238E27FC236}">
                <a16:creationId xmlns:a16="http://schemas.microsoft.com/office/drawing/2014/main" id="{7F4548EF-B7FF-433E-AC22-5B2A29C2736E}"/>
              </a:ext>
            </a:extLst>
          </p:cNvPr>
          <p:cNvSpPr txBox="1"/>
          <p:nvPr/>
        </p:nvSpPr>
        <p:spPr>
          <a:xfrm>
            <a:off x="2563799" y="3656156"/>
            <a:ext cx="1036233" cy="248209"/>
          </a:xfrm>
          <a:prstGeom prst="rect">
            <a:avLst/>
          </a:prstGeom>
        </p:spPr>
        <p:txBody>
          <a:bodyPr wrap="square" rtlCol="0">
            <a:spAutoFit/>
          </a:bodyPr>
          <a:lstStyle/>
          <a:p>
            <a:pPr algn="ctr"/>
            <a:r>
              <a:rPr lang="en-US" sz="1013" dirty="0">
                <a:solidFill>
                  <a:schemeClr val="tx1"/>
                </a:solidFill>
                <a:latin typeface="Calibri"/>
              </a:rPr>
              <a:t>Work-cell</a:t>
            </a:r>
          </a:p>
        </p:txBody>
      </p:sp>
      <p:sp>
        <p:nvSpPr>
          <p:cNvPr id="132" name="Rectangle 131">
            <a:extLst>
              <a:ext uri="{FF2B5EF4-FFF2-40B4-BE49-F238E27FC236}">
                <a16:creationId xmlns:a16="http://schemas.microsoft.com/office/drawing/2014/main" id="{33325354-A03E-4190-BCBC-CBDDD57611DF}"/>
              </a:ext>
            </a:extLst>
          </p:cNvPr>
          <p:cNvSpPr/>
          <p:nvPr/>
        </p:nvSpPr>
        <p:spPr>
          <a:xfrm>
            <a:off x="4779932" y="1582836"/>
            <a:ext cx="1978860" cy="225736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sz="1013">
              <a:solidFill>
                <a:schemeClr val="tx1"/>
              </a:solidFill>
            </a:endParaRPr>
          </a:p>
        </p:txBody>
      </p:sp>
      <p:sp>
        <p:nvSpPr>
          <p:cNvPr id="135" name="Rectangle 134">
            <a:extLst>
              <a:ext uri="{FF2B5EF4-FFF2-40B4-BE49-F238E27FC236}">
                <a16:creationId xmlns:a16="http://schemas.microsoft.com/office/drawing/2014/main" id="{E9787EE6-6089-4F9F-A43A-9637A22BFD5E}"/>
              </a:ext>
            </a:extLst>
          </p:cNvPr>
          <p:cNvSpPr/>
          <p:nvPr/>
        </p:nvSpPr>
        <p:spPr>
          <a:xfrm>
            <a:off x="4951591" y="3122018"/>
            <a:ext cx="723764" cy="5143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013" dirty="0">
                <a:solidFill>
                  <a:schemeClr val="tx1"/>
                </a:solidFill>
              </a:rPr>
              <a:t>Work-cell Controller (PLC /HMI)</a:t>
            </a:r>
          </a:p>
        </p:txBody>
      </p:sp>
      <p:sp>
        <p:nvSpPr>
          <p:cNvPr id="137" name="Rectangle 136">
            <a:extLst>
              <a:ext uri="{FF2B5EF4-FFF2-40B4-BE49-F238E27FC236}">
                <a16:creationId xmlns:a16="http://schemas.microsoft.com/office/drawing/2014/main" id="{4F0DC5BC-9339-4E3C-A19C-AD5550B455ED}"/>
              </a:ext>
            </a:extLst>
          </p:cNvPr>
          <p:cNvSpPr/>
          <p:nvPr/>
        </p:nvSpPr>
        <p:spPr>
          <a:xfrm>
            <a:off x="5803533" y="3124248"/>
            <a:ext cx="723764" cy="5143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013" dirty="0">
                <a:solidFill>
                  <a:schemeClr val="tx1"/>
                </a:solidFill>
              </a:rPr>
              <a:t>Robot Controller</a:t>
            </a:r>
          </a:p>
        </p:txBody>
      </p:sp>
      <p:sp>
        <p:nvSpPr>
          <p:cNvPr id="146" name="Rectangle 145">
            <a:extLst>
              <a:ext uri="{FF2B5EF4-FFF2-40B4-BE49-F238E27FC236}">
                <a16:creationId xmlns:a16="http://schemas.microsoft.com/office/drawing/2014/main" id="{C0318635-AFC7-4EFD-94F6-E30878AD6173}"/>
              </a:ext>
            </a:extLst>
          </p:cNvPr>
          <p:cNvSpPr/>
          <p:nvPr/>
        </p:nvSpPr>
        <p:spPr>
          <a:xfrm>
            <a:off x="6997495" y="1578044"/>
            <a:ext cx="1808078" cy="225736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sz="1013">
              <a:solidFill>
                <a:schemeClr val="tx1"/>
              </a:solidFill>
            </a:endParaRPr>
          </a:p>
        </p:txBody>
      </p:sp>
      <p:sp>
        <p:nvSpPr>
          <p:cNvPr id="147" name="Rectangle 146">
            <a:extLst>
              <a:ext uri="{FF2B5EF4-FFF2-40B4-BE49-F238E27FC236}">
                <a16:creationId xmlns:a16="http://schemas.microsoft.com/office/drawing/2014/main" id="{6ED52D34-2D87-49A8-878A-3DDA970928F2}"/>
              </a:ext>
            </a:extLst>
          </p:cNvPr>
          <p:cNvSpPr/>
          <p:nvPr/>
        </p:nvSpPr>
        <p:spPr>
          <a:xfrm>
            <a:off x="7112441" y="3117227"/>
            <a:ext cx="723764" cy="5143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013" dirty="0">
                <a:solidFill>
                  <a:schemeClr val="tx1"/>
                </a:solidFill>
              </a:rPr>
              <a:t>Work-cell Controller (PLC /HMI)</a:t>
            </a:r>
          </a:p>
        </p:txBody>
      </p:sp>
      <p:sp>
        <p:nvSpPr>
          <p:cNvPr id="148" name="Rectangle 147">
            <a:extLst>
              <a:ext uri="{FF2B5EF4-FFF2-40B4-BE49-F238E27FC236}">
                <a16:creationId xmlns:a16="http://schemas.microsoft.com/office/drawing/2014/main" id="{87A30B4A-8873-41A2-BDE4-511EE178F930}"/>
              </a:ext>
            </a:extLst>
          </p:cNvPr>
          <p:cNvSpPr/>
          <p:nvPr/>
        </p:nvSpPr>
        <p:spPr>
          <a:xfrm>
            <a:off x="7977871" y="3115087"/>
            <a:ext cx="723764" cy="5143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013" dirty="0">
                <a:solidFill>
                  <a:schemeClr val="tx1"/>
                </a:solidFill>
              </a:rPr>
              <a:t>Robot Controller</a:t>
            </a:r>
          </a:p>
        </p:txBody>
      </p:sp>
      <p:sp>
        <p:nvSpPr>
          <p:cNvPr id="149" name="TextBox 148">
            <a:extLst>
              <a:ext uri="{FF2B5EF4-FFF2-40B4-BE49-F238E27FC236}">
                <a16:creationId xmlns:a16="http://schemas.microsoft.com/office/drawing/2014/main" id="{78DB0BAD-584C-46B6-A7DC-F78AC8004E50}"/>
              </a:ext>
            </a:extLst>
          </p:cNvPr>
          <p:cNvSpPr txBox="1"/>
          <p:nvPr/>
        </p:nvSpPr>
        <p:spPr>
          <a:xfrm>
            <a:off x="5241734" y="3656882"/>
            <a:ext cx="1036233" cy="248209"/>
          </a:xfrm>
          <a:prstGeom prst="rect">
            <a:avLst/>
          </a:prstGeom>
        </p:spPr>
        <p:txBody>
          <a:bodyPr wrap="square" rtlCol="0">
            <a:spAutoFit/>
          </a:bodyPr>
          <a:lstStyle/>
          <a:p>
            <a:pPr algn="ctr"/>
            <a:r>
              <a:rPr lang="en-US" sz="1013" dirty="0">
                <a:solidFill>
                  <a:schemeClr val="tx1"/>
                </a:solidFill>
                <a:latin typeface="Calibri"/>
              </a:rPr>
              <a:t>Work-cell</a:t>
            </a:r>
          </a:p>
        </p:txBody>
      </p:sp>
      <p:sp>
        <p:nvSpPr>
          <p:cNvPr id="152" name="TextBox 151">
            <a:extLst>
              <a:ext uri="{FF2B5EF4-FFF2-40B4-BE49-F238E27FC236}">
                <a16:creationId xmlns:a16="http://schemas.microsoft.com/office/drawing/2014/main" id="{46558544-2B65-4974-B9AA-EFFEEE89FEA3}"/>
              </a:ext>
            </a:extLst>
          </p:cNvPr>
          <p:cNvSpPr txBox="1"/>
          <p:nvPr/>
        </p:nvSpPr>
        <p:spPr>
          <a:xfrm>
            <a:off x="6917702" y="3649977"/>
            <a:ext cx="1036233" cy="248209"/>
          </a:xfrm>
          <a:prstGeom prst="rect">
            <a:avLst/>
          </a:prstGeom>
        </p:spPr>
        <p:txBody>
          <a:bodyPr wrap="square" rtlCol="0">
            <a:spAutoFit/>
          </a:bodyPr>
          <a:lstStyle/>
          <a:p>
            <a:pPr algn="ctr"/>
            <a:r>
              <a:rPr lang="en-US" sz="1013" dirty="0">
                <a:solidFill>
                  <a:schemeClr val="tx1"/>
                </a:solidFill>
                <a:latin typeface="Calibri"/>
              </a:rPr>
              <a:t>Work-cell</a:t>
            </a:r>
          </a:p>
        </p:txBody>
      </p:sp>
      <p:sp>
        <p:nvSpPr>
          <p:cNvPr id="154" name="Rectangle 153">
            <a:extLst>
              <a:ext uri="{FF2B5EF4-FFF2-40B4-BE49-F238E27FC236}">
                <a16:creationId xmlns:a16="http://schemas.microsoft.com/office/drawing/2014/main" id="{FD91A8E6-443C-41E1-A988-EA81BFD33C09}"/>
              </a:ext>
            </a:extLst>
          </p:cNvPr>
          <p:cNvSpPr/>
          <p:nvPr/>
        </p:nvSpPr>
        <p:spPr>
          <a:xfrm>
            <a:off x="2753207" y="4837032"/>
            <a:ext cx="960769" cy="5143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013" dirty="0">
                <a:solidFill>
                  <a:schemeClr val="tx1"/>
                </a:solidFill>
              </a:rPr>
              <a:t>Automation Servers</a:t>
            </a:r>
          </a:p>
        </p:txBody>
      </p:sp>
      <p:sp>
        <p:nvSpPr>
          <p:cNvPr id="155" name="Rectangle 154">
            <a:extLst>
              <a:ext uri="{FF2B5EF4-FFF2-40B4-BE49-F238E27FC236}">
                <a16:creationId xmlns:a16="http://schemas.microsoft.com/office/drawing/2014/main" id="{8E24E8B5-E59D-4E95-878A-CA5E6DDC2A2A}"/>
              </a:ext>
            </a:extLst>
          </p:cNvPr>
          <p:cNvSpPr/>
          <p:nvPr/>
        </p:nvSpPr>
        <p:spPr>
          <a:xfrm>
            <a:off x="2867507" y="4951332"/>
            <a:ext cx="960769" cy="5143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013" dirty="0">
                <a:solidFill>
                  <a:schemeClr val="tx1"/>
                </a:solidFill>
              </a:rPr>
              <a:t>Automation Servers</a:t>
            </a:r>
          </a:p>
        </p:txBody>
      </p:sp>
      <p:sp>
        <p:nvSpPr>
          <p:cNvPr id="163" name="Rectangle 162">
            <a:extLst>
              <a:ext uri="{FF2B5EF4-FFF2-40B4-BE49-F238E27FC236}">
                <a16:creationId xmlns:a16="http://schemas.microsoft.com/office/drawing/2014/main" id="{30B51E9F-F5AE-45FE-B2FE-C671268E1CE9}"/>
              </a:ext>
            </a:extLst>
          </p:cNvPr>
          <p:cNvSpPr/>
          <p:nvPr/>
        </p:nvSpPr>
        <p:spPr>
          <a:xfrm>
            <a:off x="2981807" y="5065632"/>
            <a:ext cx="960769" cy="5143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013" dirty="0">
                <a:solidFill>
                  <a:schemeClr val="tx1"/>
                </a:solidFill>
              </a:rPr>
              <a:t>Automation Servers</a:t>
            </a:r>
          </a:p>
        </p:txBody>
      </p:sp>
      <p:sp>
        <p:nvSpPr>
          <p:cNvPr id="166" name="TextBox 165">
            <a:extLst>
              <a:ext uri="{FF2B5EF4-FFF2-40B4-BE49-F238E27FC236}">
                <a16:creationId xmlns:a16="http://schemas.microsoft.com/office/drawing/2014/main" id="{6CC160FD-E786-4878-952A-622756C6B692}"/>
              </a:ext>
            </a:extLst>
          </p:cNvPr>
          <p:cNvSpPr txBox="1"/>
          <p:nvPr/>
        </p:nvSpPr>
        <p:spPr>
          <a:xfrm>
            <a:off x="2636111" y="4424378"/>
            <a:ext cx="1990076" cy="230832"/>
          </a:xfrm>
          <a:prstGeom prst="rect">
            <a:avLst/>
          </a:prstGeom>
          <a:noFill/>
        </p:spPr>
        <p:txBody>
          <a:bodyPr wrap="square" rtlCol="0">
            <a:spAutoFit/>
          </a:bodyPr>
          <a:lstStyle/>
          <a:p>
            <a:r>
              <a:rPr lang="en-US" sz="900" dirty="0">
                <a:solidFill>
                  <a:schemeClr val="tx1"/>
                </a:solidFill>
              </a:rPr>
              <a:t>Manufacturing Execution System</a:t>
            </a:r>
          </a:p>
        </p:txBody>
      </p:sp>
      <p:sp>
        <p:nvSpPr>
          <p:cNvPr id="11" name="Arrow: Right 10">
            <a:extLst>
              <a:ext uri="{FF2B5EF4-FFF2-40B4-BE49-F238E27FC236}">
                <a16:creationId xmlns:a16="http://schemas.microsoft.com/office/drawing/2014/main" id="{E5F6FA5B-7BA2-4B6D-BE8A-EF19437E16DF}"/>
              </a:ext>
            </a:extLst>
          </p:cNvPr>
          <p:cNvSpPr/>
          <p:nvPr/>
        </p:nvSpPr>
        <p:spPr>
          <a:xfrm rot="16200000">
            <a:off x="4423949" y="4029358"/>
            <a:ext cx="300318" cy="70166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tx1"/>
              </a:solidFill>
            </a:endParaRPr>
          </a:p>
        </p:txBody>
      </p:sp>
      <p:sp>
        <p:nvSpPr>
          <p:cNvPr id="167" name="Arrow: Right 166">
            <a:extLst>
              <a:ext uri="{FF2B5EF4-FFF2-40B4-BE49-F238E27FC236}">
                <a16:creationId xmlns:a16="http://schemas.microsoft.com/office/drawing/2014/main" id="{B8666D54-F4F1-4AC7-A156-6C27D2CA939D}"/>
              </a:ext>
            </a:extLst>
          </p:cNvPr>
          <p:cNvSpPr/>
          <p:nvPr/>
        </p:nvSpPr>
        <p:spPr>
          <a:xfrm rot="5400000">
            <a:off x="5328863" y="4038403"/>
            <a:ext cx="300318" cy="70166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tx1"/>
              </a:solidFill>
            </a:endParaRPr>
          </a:p>
        </p:txBody>
      </p:sp>
      <p:sp>
        <p:nvSpPr>
          <p:cNvPr id="12" name="TextBox 11">
            <a:extLst>
              <a:ext uri="{FF2B5EF4-FFF2-40B4-BE49-F238E27FC236}">
                <a16:creationId xmlns:a16="http://schemas.microsoft.com/office/drawing/2014/main" id="{9477CD74-BD34-47C0-83D0-CFBAD1D428CD}"/>
              </a:ext>
            </a:extLst>
          </p:cNvPr>
          <p:cNvSpPr txBox="1"/>
          <p:nvPr/>
        </p:nvSpPr>
        <p:spPr>
          <a:xfrm>
            <a:off x="4219352" y="4603012"/>
            <a:ext cx="723292" cy="854080"/>
          </a:xfrm>
          <a:prstGeom prst="rect">
            <a:avLst/>
          </a:prstGeom>
          <a:noFill/>
        </p:spPr>
        <p:txBody>
          <a:bodyPr wrap="square" rtlCol="0">
            <a:spAutoFit/>
          </a:bodyPr>
          <a:lstStyle/>
          <a:p>
            <a:r>
              <a:rPr lang="en-US" sz="825" dirty="0">
                <a:solidFill>
                  <a:schemeClr val="tx1"/>
                </a:solidFill>
              </a:rPr>
              <a:t>Operational Commands:</a:t>
            </a:r>
          </a:p>
          <a:p>
            <a:r>
              <a:rPr lang="en-US" sz="825" dirty="0">
                <a:solidFill>
                  <a:schemeClr val="tx1"/>
                </a:solidFill>
              </a:rPr>
              <a:t>Scheduling, Design, G-Code, work instructions</a:t>
            </a:r>
          </a:p>
        </p:txBody>
      </p:sp>
      <p:sp>
        <p:nvSpPr>
          <p:cNvPr id="168" name="TextBox 167">
            <a:extLst>
              <a:ext uri="{FF2B5EF4-FFF2-40B4-BE49-F238E27FC236}">
                <a16:creationId xmlns:a16="http://schemas.microsoft.com/office/drawing/2014/main" id="{0FC92660-084E-4FDB-87A2-1BC970049606}"/>
              </a:ext>
            </a:extLst>
          </p:cNvPr>
          <p:cNvSpPr txBox="1"/>
          <p:nvPr/>
        </p:nvSpPr>
        <p:spPr>
          <a:xfrm>
            <a:off x="5158950" y="4603709"/>
            <a:ext cx="723292" cy="727122"/>
          </a:xfrm>
          <a:prstGeom prst="rect">
            <a:avLst/>
          </a:prstGeom>
          <a:noFill/>
        </p:spPr>
        <p:txBody>
          <a:bodyPr wrap="square" rtlCol="0">
            <a:spAutoFit/>
          </a:bodyPr>
          <a:lstStyle/>
          <a:p>
            <a:r>
              <a:rPr lang="en-US" sz="825" dirty="0">
                <a:solidFill>
                  <a:schemeClr val="tx1"/>
                </a:solidFill>
              </a:rPr>
              <a:t>Operational Status,</a:t>
            </a:r>
          </a:p>
          <a:p>
            <a:r>
              <a:rPr lang="en-US" sz="825" dirty="0">
                <a:solidFill>
                  <a:schemeClr val="tx1"/>
                </a:solidFill>
              </a:rPr>
              <a:t>Metrics,</a:t>
            </a:r>
          </a:p>
          <a:p>
            <a:r>
              <a:rPr lang="en-US" sz="825" dirty="0">
                <a:solidFill>
                  <a:schemeClr val="tx1"/>
                </a:solidFill>
              </a:rPr>
              <a:t>Production results</a:t>
            </a:r>
          </a:p>
        </p:txBody>
      </p:sp>
      <p:sp>
        <p:nvSpPr>
          <p:cNvPr id="169" name="TextBox 168">
            <a:extLst>
              <a:ext uri="{FF2B5EF4-FFF2-40B4-BE49-F238E27FC236}">
                <a16:creationId xmlns:a16="http://schemas.microsoft.com/office/drawing/2014/main" id="{BE5D2E59-CBA6-4568-B31A-E0AE38D2CAA4}"/>
              </a:ext>
            </a:extLst>
          </p:cNvPr>
          <p:cNvSpPr txBox="1"/>
          <p:nvPr/>
        </p:nvSpPr>
        <p:spPr>
          <a:xfrm>
            <a:off x="2637502" y="4229230"/>
            <a:ext cx="1990076" cy="230832"/>
          </a:xfrm>
          <a:prstGeom prst="rect">
            <a:avLst/>
          </a:prstGeom>
          <a:noFill/>
        </p:spPr>
        <p:txBody>
          <a:bodyPr wrap="square" rtlCol="0">
            <a:spAutoFit/>
          </a:bodyPr>
          <a:lstStyle/>
          <a:p>
            <a:r>
              <a:rPr lang="en-US" sz="900" dirty="0">
                <a:solidFill>
                  <a:schemeClr val="tx1"/>
                </a:solidFill>
              </a:rPr>
              <a:t>Factory Floor</a:t>
            </a:r>
          </a:p>
        </p:txBody>
      </p:sp>
      <p:cxnSp>
        <p:nvCxnSpPr>
          <p:cNvPr id="5" name="Straight Arrow Connector 4">
            <a:extLst>
              <a:ext uri="{FF2B5EF4-FFF2-40B4-BE49-F238E27FC236}">
                <a16:creationId xmlns:a16="http://schemas.microsoft.com/office/drawing/2014/main" id="{CFA85B3E-A4AF-4BC1-97DC-E8B8A74DA9B6}"/>
              </a:ext>
            </a:extLst>
          </p:cNvPr>
          <p:cNvCxnSpPr>
            <a:cxnSpLocks/>
            <a:stCxn id="114" idx="3"/>
            <a:endCxn id="115" idx="1"/>
          </p:cNvCxnSpPr>
          <p:nvPr/>
        </p:nvCxnSpPr>
        <p:spPr>
          <a:xfrm flipV="1">
            <a:off x="3482368" y="3375668"/>
            <a:ext cx="141667" cy="2140"/>
          </a:xfrm>
          <a:prstGeom prst="straightConnector1">
            <a:avLst/>
          </a:prstGeom>
          <a:ln w="28575">
            <a:solidFill>
              <a:srgbClr val="0066CC"/>
            </a:solidFill>
            <a:headEnd type="oval" w="med" len="med"/>
            <a:tailEnd type="oval" w="med" len="med"/>
          </a:ln>
          <a:effectLst>
            <a:glow rad="63500">
              <a:srgbClr val="FFFF99">
                <a:alpha val="40000"/>
              </a:srgbClr>
            </a:glow>
            <a:outerShdw blurRad="50800" dist="38100" dir="5400000" algn="t" rotWithShape="0">
              <a:prstClr val="black">
                <a:alpha val="40000"/>
              </a:prstClr>
            </a:outerShdw>
          </a:effectLst>
        </p:spPr>
        <p:style>
          <a:lnRef idx="3">
            <a:schemeClr val="accent6"/>
          </a:lnRef>
          <a:fillRef idx="0">
            <a:schemeClr val="accent6"/>
          </a:fillRef>
          <a:effectRef idx="2">
            <a:schemeClr val="accent6"/>
          </a:effectRef>
          <a:fontRef idx="minor">
            <a:schemeClr val="tx1"/>
          </a:fontRef>
        </p:style>
      </p:cxnSp>
      <p:cxnSp>
        <p:nvCxnSpPr>
          <p:cNvPr id="103" name="Straight Arrow Connector 102">
            <a:extLst>
              <a:ext uri="{FF2B5EF4-FFF2-40B4-BE49-F238E27FC236}">
                <a16:creationId xmlns:a16="http://schemas.microsoft.com/office/drawing/2014/main" id="{E6C0D873-0AE5-4F44-8092-726A419F8A94}"/>
              </a:ext>
            </a:extLst>
          </p:cNvPr>
          <p:cNvCxnSpPr>
            <a:cxnSpLocks/>
            <a:stCxn id="115" idx="0"/>
            <a:endCxn id="80" idx="4"/>
          </p:cNvCxnSpPr>
          <p:nvPr/>
        </p:nvCxnSpPr>
        <p:spPr>
          <a:xfrm flipH="1" flipV="1">
            <a:off x="3797105" y="2936012"/>
            <a:ext cx="188811" cy="182480"/>
          </a:xfrm>
          <a:prstGeom prst="straightConnector1">
            <a:avLst/>
          </a:prstGeom>
          <a:ln w="28575">
            <a:solidFill>
              <a:srgbClr val="0066CC"/>
            </a:solidFill>
            <a:headEnd type="oval" w="med" len="med"/>
            <a:tailEnd type="oval" w="med" len="med"/>
          </a:ln>
          <a:effectLst>
            <a:glow rad="63500">
              <a:srgbClr val="FFFF99">
                <a:alpha val="40000"/>
              </a:srgbClr>
            </a:glow>
            <a:outerShdw blurRad="50800" dist="38100" dir="5400000" algn="t" rotWithShape="0">
              <a:prstClr val="black">
                <a:alpha val="40000"/>
              </a:prstClr>
            </a:outerShdw>
          </a:effectLst>
        </p:spPr>
        <p:style>
          <a:lnRef idx="3">
            <a:schemeClr val="accent6"/>
          </a:lnRef>
          <a:fillRef idx="0">
            <a:schemeClr val="accent6"/>
          </a:fillRef>
          <a:effectRef idx="2">
            <a:schemeClr val="accent6"/>
          </a:effectRef>
          <a:fontRef idx="minor">
            <a:schemeClr val="tx1"/>
          </a:fontRef>
        </p:style>
      </p:cxnSp>
      <p:cxnSp>
        <p:nvCxnSpPr>
          <p:cNvPr id="104" name="Straight Arrow Connector 103">
            <a:extLst>
              <a:ext uri="{FF2B5EF4-FFF2-40B4-BE49-F238E27FC236}">
                <a16:creationId xmlns:a16="http://schemas.microsoft.com/office/drawing/2014/main" id="{B86BF2BA-630F-4D14-958B-948358F32054}"/>
              </a:ext>
            </a:extLst>
          </p:cNvPr>
          <p:cNvCxnSpPr>
            <a:cxnSpLocks/>
            <a:stCxn id="108" idx="4"/>
            <a:endCxn id="115" idx="0"/>
          </p:cNvCxnSpPr>
          <p:nvPr/>
        </p:nvCxnSpPr>
        <p:spPr>
          <a:xfrm flipH="1">
            <a:off x="3985915" y="2937331"/>
            <a:ext cx="155222" cy="181161"/>
          </a:xfrm>
          <a:prstGeom prst="straightConnector1">
            <a:avLst/>
          </a:prstGeom>
          <a:ln w="28575">
            <a:solidFill>
              <a:srgbClr val="0066CC"/>
            </a:solidFill>
            <a:headEnd type="oval" w="med" len="med"/>
            <a:tailEnd type="oval" w="med" len="med"/>
          </a:ln>
          <a:effectLst>
            <a:glow rad="63500">
              <a:srgbClr val="FFFF99">
                <a:alpha val="40000"/>
              </a:srgbClr>
            </a:glow>
            <a:outerShdw blurRad="50800" dist="38100" dir="5400000" algn="t" rotWithShape="0">
              <a:prstClr val="black">
                <a:alpha val="40000"/>
              </a:prstClr>
            </a:outerShdw>
          </a:effectLst>
        </p:spPr>
        <p:style>
          <a:lnRef idx="3">
            <a:schemeClr val="accent6"/>
          </a:lnRef>
          <a:fillRef idx="0">
            <a:schemeClr val="accent6"/>
          </a:fillRef>
          <a:effectRef idx="2">
            <a:schemeClr val="accent6"/>
          </a:effectRef>
          <a:fontRef idx="minor">
            <a:schemeClr val="tx1"/>
          </a:fontRef>
        </p:style>
      </p:cxnSp>
      <p:cxnSp>
        <p:nvCxnSpPr>
          <p:cNvPr id="105" name="Straight Arrow Connector 104">
            <a:extLst>
              <a:ext uri="{FF2B5EF4-FFF2-40B4-BE49-F238E27FC236}">
                <a16:creationId xmlns:a16="http://schemas.microsoft.com/office/drawing/2014/main" id="{9CB4EE53-86A8-4574-BA58-6FDEBF8746F3}"/>
              </a:ext>
            </a:extLst>
          </p:cNvPr>
          <p:cNvCxnSpPr>
            <a:cxnSpLocks/>
            <a:stCxn id="73" idx="0"/>
            <a:endCxn id="114" idx="0"/>
          </p:cNvCxnSpPr>
          <p:nvPr/>
        </p:nvCxnSpPr>
        <p:spPr>
          <a:xfrm flipH="1">
            <a:off x="3120485" y="2062758"/>
            <a:ext cx="913260" cy="1057874"/>
          </a:xfrm>
          <a:prstGeom prst="straightConnector1">
            <a:avLst/>
          </a:prstGeom>
          <a:ln w="28575">
            <a:solidFill>
              <a:srgbClr val="0066CC"/>
            </a:solidFill>
            <a:headEnd type="oval" w="med" len="med"/>
            <a:tailEnd type="oval" w="med" len="med"/>
          </a:ln>
          <a:effectLst>
            <a:glow rad="63500">
              <a:srgbClr val="FFFF99">
                <a:alpha val="40000"/>
              </a:srgbClr>
            </a:glow>
            <a:outerShdw blurRad="50800" dist="38100" dir="5400000" algn="t" rotWithShape="0">
              <a:prstClr val="black">
                <a:alpha val="40000"/>
              </a:prstClr>
            </a:outerShdw>
          </a:effectLst>
        </p:spPr>
        <p:style>
          <a:lnRef idx="3">
            <a:schemeClr val="accent6"/>
          </a:lnRef>
          <a:fillRef idx="0">
            <a:schemeClr val="accent6"/>
          </a:fillRef>
          <a:effectRef idx="2">
            <a:schemeClr val="accent6"/>
          </a:effectRef>
          <a:fontRef idx="minor">
            <a:schemeClr val="tx1"/>
          </a:fontRef>
        </p:style>
      </p:cxnSp>
      <p:cxnSp>
        <p:nvCxnSpPr>
          <p:cNvPr id="106" name="Straight Arrow Connector 105">
            <a:extLst>
              <a:ext uri="{FF2B5EF4-FFF2-40B4-BE49-F238E27FC236}">
                <a16:creationId xmlns:a16="http://schemas.microsoft.com/office/drawing/2014/main" id="{B264B4F1-67D2-45A3-80C3-01D0FA4F0BDA}"/>
              </a:ext>
            </a:extLst>
          </p:cNvPr>
          <p:cNvCxnSpPr>
            <a:cxnSpLocks/>
            <a:stCxn id="83" idx="4"/>
            <a:endCxn id="114" idx="0"/>
          </p:cNvCxnSpPr>
          <p:nvPr/>
        </p:nvCxnSpPr>
        <p:spPr>
          <a:xfrm>
            <a:off x="2972623" y="2063199"/>
            <a:ext cx="147863" cy="1057433"/>
          </a:xfrm>
          <a:prstGeom prst="straightConnector1">
            <a:avLst/>
          </a:prstGeom>
          <a:ln w="28575">
            <a:solidFill>
              <a:srgbClr val="0066CC"/>
            </a:solidFill>
            <a:headEnd type="oval" w="med" len="med"/>
            <a:tailEnd type="oval" w="med" len="med"/>
          </a:ln>
          <a:effectLst>
            <a:glow rad="63500">
              <a:srgbClr val="FFFF99">
                <a:alpha val="40000"/>
              </a:srgbClr>
            </a:glow>
            <a:outerShdw blurRad="50800" dist="38100" dir="5400000" algn="t" rotWithShape="0">
              <a:prstClr val="black">
                <a:alpha val="40000"/>
              </a:prstClr>
            </a:outerShdw>
          </a:effectLst>
        </p:spPr>
        <p:style>
          <a:lnRef idx="3">
            <a:schemeClr val="accent6"/>
          </a:lnRef>
          <a:fillRef idx="0">
            <a:schemeClr val="accent6"/>
          </a:fillRef>
          <a:effectRef idx="2">
            <a:schemeClr val="accent6"/>
          </a:effectRef>
          <a:fontRef idx="minor">
            <a:schemeClr val="tx1"/>
          </a:fontRef>
        </p:style>
      </p:cxnSp>
      <p:cxnSp>
        <p:nvCxnSpPr>
          <p:cNvPr id="107" name="Straight Arrow Connector 106">
            <a:extLst>
              <a:ext uri="{FF2B5EF4-FFF2-40B4-BE49-F238E27FC236}">
                <a16:creationId xmlns:a16="http://schemas.microsoft.com/office/drawing/2014/main" id="{BA9E7466-792A-4E81-98BA-844E97E71D4B}"/>
              </a:ext>
            </a:extLst>
          </p:cNvPr>
          <p:cNvCxnSpPr>
            <a:cxnSpLocks/>
            <a:stCxn id="84" idx="3"/>
            <a:endCxn id="114" idx="0"/>
          </p:cNvCxnSpPr>
          <p:nvPr/>
        </p:nvCxnSpPr>
        <p:spPr>
          <a:xfrm flipH="1">
            <a:off x="3120486" y="2042735"/>
            <a:ext cx="379681" cy="1077898"/>
          </a:xfrm>
          <a:prstGeom prst="straightConnector1">
            <a:avLst/>
          </a:prstGeom>
          <a:ln w="28575">
            <a:solidFill>
              <a:srgbClr val="0066CC"/>
            </a:solidFill>
            <a:headEnd type="oval" w="med" len="med"/>
            <a:tailEnd type="oval" w="med" len="med"/>
          </a:ln>
          <a:effectLst>
            <a:glow rad="63500">
              <a:srgbClr val="FFFF99">
                <a:alpha val="40000"/>
              </a:srgbClr>
            </a:glow>
            <a:outerShdw blurRad="50800" dist="38100" dir="5400000" algn="t" rotWithShape="0">
              <a:prstClr val="black">
                <a:alpha val="40000"/>
              </a:prstClr>
            </a:outerShdw>
          </a:effectLst>
        </p:spPr>
        <p:style>
          <a:lnRef idx="3">
            <a:schemeClr val="accent6"/>
          </a:lnRef>
          <a:fillRef idx="0">
            <a:schemeClr val="accent6"/>
          </a:fillRef>
          <a:effectRef idx="2">
            <a:schemeClr val="accent6"/>
          </a:effectRef>
          <a:fontRef idx="minor">
            <a:schemeClr val="tx1"/>
          </a:fontRef>
        </p:style>
      </p:cxnSp>
      <p:cxnSp>
        <p:nvCxnSpPr>
          <p:cNvPr id="111" name="Straight Arrow Connector 110">
            <a:extLst>
              <a:ext uri="{FF2B5EF4-FFF2-40B4-BE49-F238E27FC236}">
                <a16:creationId xmlns:a16="http://schemas.microsoft.com/office/drawing/2014/main" id="{D0770F23-5E14-43DA-B65F-C466D10B7F92}"/>
              </a:ext>
            </a:extLst>
          </p:cNvPr>
          <p:cNvCxnSpPr>
            <a:cxnSpLocks/>
            <a:stCxn id="76" idx="3"/>
            <a:endCxn id="114" idx="0"/>
          </p:cNvCxnSpPr>
          <p:nvPr/>
        </p:nvCxnSpPr>
        <p:spPr>
          <a:xfrm flipH="1">
            <a:off x="3120485" y="2042735"/>
            <a:ext cx="1151481" cy="1077898"/>
          </a:xfrm>
          <a:prstGeom prst="straightConnector1">
            <a:avLst/>
          </a:prstGeom>
          <a:ln w="28575">
            <a:solidFill>
              <a:srgbClr val="0066CC"/>
            </a:solidFill>
            <a:headEnd type="oval" w="med" len="med"/>
            <a:tailEnd type="oval" w="med" len="med"/>
          </a:ln>
          <a:effectLst>
            <a:glow rad="63500">
              <a:srgbClr val="FFFF99">
                <a:alpha val="40000"/>
              </a:srgbClr>
            </a:glow>
            <a:outerShdw blurRad="50800" dist="38100" dir="5400000" algn="t" rotWithShape="0">
              <a:prstClr val="black">
                <a:alpha val="40000"/>
              </a:prstClr>
            </a:outerShdw>
          </a:effectLst>
        </p:spPr>
        <p:style>
          <a:lnRef idx="3">
            <a:schemeClr val="accent6"/>
          </a:lnRef>
          <a:fillRef idx="0">
            <a:schemeClr val="accent6"/>
          </a:fillRef>
          <a:effectRef idx="2">
            <a:schemeClr val="accent6"/>
          </a:effectRef>
          <a:fontRef idx="minor">
            <a:schemeClr val="tx1"/>
          </a:fontRef>
        </p:style>
      </p:cxnSp>
      <p:cxnSp>
        <p:nvCxnSpPr>
          <p:cNvPr id="112" name="Straight Arrow Connector 111">
            <a:extLst>
              <a:ext uri="{FF2B5EF4-FFF2-40B4-BE49-F238E27FC236}">
                <a16:creationId xmlns:a16="http://schemas.microsoft.com/office/drawing/2014/main" id="{92F767E2-F10F-49D6-89B7-246C77C3202A}"/>
              </a:ext>
            </a:extLst>
          </p:cNvPr>
          <p:cNvCxnSpPr>
            <a:cxnSpLocks/>
          </p:cNvCxnSpPr>
          <p:nvPr/>
        </p:nvCxnSpPr>
        <p:spPr>
          <a:xfrm flipV="1">
            <a:off x="7199585" y="5211065"/>
            <a:ext cx="141667" cy="2140"/>
          </a:xfrm>
          <a:prstGeom prst="straightConnector1">
            <a:avLst/>
          </a:prstGeom>
          <a:ln w="28575">
            <a:solidFill>
              <a:srgbClr val="0066CC"/>
            </a:solidFill>
            <a:headEnd type="oval" w="med" len="med"/>
            <a:tailEnd type="oval" w="med" len="med"/>
          </a:ln>
          <a:effectLst>
            <a:glow rad="63500">
              <a:srgbClr val="FFFF99">
                <a:alpha val="40000"/>
              </a:srgbClr>
            </a:glow>
            <a:outerShdw blurRad="50800" dist="38100" dir="5400000" algn="t" rotWithShape="0">
              <a:prstClr val="black">
                <a:alpha val="40000"/>
              </a:prstClr>
            </a:outerShdw>
          </a:effectLst>
        </p:spPr>
        <p:style>
          <a:lnRef idx="3">
            <a:schemeClr val="accent6"/>
          </a:lnRef>
          <a:fillRef idx="0">
            <a:schemeClr val="accent6"/>
          </a:fillRef>
          <a:effectRef idx="2">
            <a:schemeClr val="accent6"/>
          </a:effectRef>
          <a:fontRef idx="minor">
            <a:schemeClr val="tx1"/>
          </a:fontRef>
        </p:style>
      </p:cxnSp>
      <p:sp>
        <p:nvSpPr>
          <p:cNvPr id="113" name="TextBox 112">
            <a:extLst>
              <a:ext uri="{FF2B5EF4-FFF2-40B4-BE49-F238E27FC236}">
                <a16:creationId xmlns:a16="http://schemas.microsoft.com/office/drawing/2014/main" id="{2918FD95-9BF5-4B65-85A0-A5A2F7065627}"/>
              </a:ext>
            </a:extLst>
          </p:cNvPr>
          <p:cNvSpPr txBox="1"/>
          <p:nvPr/>
        </p:nvSpPr>
        <p:spPr>
          <a:xfrm>
            <a:off x="7384213" y="5117591"/>
            <a:ext cx="1285786" cy="207749"/>
          </a:xfrm>
          <a:prstGeom prst="rect">
            <a:avLst/>
          </a:prstGeom>
        </p:spPr>
        <p:txBody>
          <a:bodyPr wrap="square" rtlCol="0">
            <a:spAutoFit/>
          </a:bodyPr>
          <a:lstStyle/>
          <a:p>
            <a:r>
              <a:rPr lang="en-US" sz="750" dirty="0">
                <a:solidFill>
                  <a:schemeClr val="tx1"/>
                </a:solidFill>
                <a:latin typeface="Calibri"/>
              </a:rPr>
              <a:t>Wireless data channel</a:t>
            </a:r>
          </a:p>
        </p:txBody>
      </p:sp>
      <p:cxnSp>
        <p:nvCxnSpPr>
          <p:cNvPr id="116" name="Straight Arrow Connector 115">
            <a:extLst>
              <a:ext uri="{FF2B5EF4-FFF2-40B4-BE49-F238E27FC236}">
                <a16:creationId xmlns:a16="http://schemas.microsoft.com/office/drawing/2014/main" id="{987147D7-8D7C-4202-8DDE-83CF62C34E98}"/>
              </a:ext>
            </a:extLst>
          </p:cNvPr>
          <p:cNvCxnSpPr>
            <a:cxnSpLocks/>
            <a:stCxn id="163" idx="0"/>
            <a:endCxn id="114" idx="2"/>
          </p:cNvCxnSpPr>
          <p:nvPr/>
        </p:nvCxnSpPr>
        <p:spPr>
          <a:xfrm flipH="1" flipV="1">
            <a:off x="3120487" y="3634981"/>
            <a:ext cx="341705" cy="1430651"/>
          </a:xfrm>
          <a:prstGeom prst="straightConnector1">
            <a:avLst/>
          </a:prstGeom>
          <a:ln w="28575">
            <a:solidFill>
              <a:srgbClr val="0066CC"/>
            </a:solidFill>
            <a:headEnd type="oval" w="med" len="med"/>
            <a:tailEnd type="oval" w="med" len="med"/>
          </a:ln>
          <a:effectLst>
            <a:glow rad="63500">
              <a:srgbClr val="FFFF99">
                <a:alpha val="40000"/>
              </a:srgbClr>
            </a:glow>
            <a:outerShdw blurRad="50800" dist="38100" dir="5400000" algn="t" rotWithShape="0">
              <a:prstClr val="black">
                <a:alpha val="40000"/>
              </a:prstClr>
            </a:outerShdw>
          </a:effectLst>
        </p:spPr>
        <p:style>
          <a:lnRef idx="3">
            <a:schemeClr val="accent6"/>
          </a:lnRef>
          <a:fillRef idx="0">
            <a:schemeClr val="accent6"/>
          </a:fillRef>
          <a:effectRef idx="2">
            <a:schemeClr val="accent6"/>
          </a:effectRef>
          <a:fontRef idx="minor">
            <a:schemeClr val="tx1"/>
          </a:fontRef>
        </p:style>
      </p:cxnSp>
      <p:cxnSp>
        <p:nvCxnSpPr>
          <p:cNvPr id="117" name="Straight Arrow Connector 116">
            <a:extLst>
              <a:ext uri="{FF2B5EF4-FFF2-40B4-BE49-F238E27FC236}">
                <a16:creationId xmlns:a16="http://schemas.microsoft.com/office/drawing/2014/main" id="{4BDBBB5C-1BCC-4F98-8CFD-40963AE65F2A}"/>
              </a:ext>
            </a:extLst>
          </p:cNvPr>
          <p:cNvCxnSpPr>
            <a:cxnSpLocks/>
            <a:stCxn id="132" idx="1"/>
            <a:endCxn id="153" idx="3"/>
          </p:cNvCxnSpPr>
          <p:nvPr/>
        </p:nvCxnSpPr>
        <p:spPr>
          <a:xfrm flipH="1" flipV="1">
            <a:off x="4523004" y="2710129"/>
            <a:ext cx="256928" cy="1387"/>
          </a:xfrm>
          <a:prstGeom prst="straightConnector1">
            <a:avLst/>
          </a:prstGeom>
          <a:ln w="28575">
            <a:solidFill>
              <a:srgbClr val="0066CC"/>
            </a:solidFill>
            <a:headEnd type="oval" w="med" len="med"/>
            <a:tailEnd type="oval" w="med" len="med"/>
          </a:ln>
          <a:effectLst>
            <a:glow rad="63500">
              <a:srgbClr val="FFFF99">
                <a:alpha val="40000"/>
              </a:srgbClr>
            </a:glow>
            <a:outerShdw blurRad="50800" dist="38100" dir="5400000" algn="t" rotWithShape="0">
              <a:prstClr val="black">
                <a:alpha val="40000"/>
              </a:prstClr>
            </a:outerShdw>
          </a:effectLst>
        </p:spPr>
        <p:style>
          <a:lnRef idx="3">
            <a:schemeClr val="accent6"/>
          </a:lnRef>
          <a:fillRef idx="0">
            <a:schemeClr val="accent6"/>
          </a:fillRef>
          <a:effectRef idx="2">
            <a:schemeClr val="accent6"/>
          </a:effectRef>
          <a:fontRef idx="minor">
            <a:schemeClr val="tx1"/>
          </a:fontRef>
        </p:style>
      </p:cxnSp>
      <p:cxnSp>
        <p:nvCxnSpPr>
          <p:cNvPr id="118" name="Straight Arrow Connector 117">
            <a:extLst>
              <a:ext uri="{FF2B5EF4-FFF2-40B4-BE49-F238E27FC236}">
                <a16:creationId xmlns:a16="http://schemas.microsoft.com/office/drawing/2014/main" id="{58A71CE3-F6B6-4C9B-9C3E-F71E319A2929}"/>
              </a:ext>
            </a:extLst>
          </p:cNvPr>
          <p:cNvCxnSpPr>
            <a:cxnSpLocks/>
            <a:endCxn id="132" idx="3"/>
          </p:cNvCxnSpPr>
          <p:nvPr/>
        </p:nvCxnSpPr>
        <p:spPr>
          <a:xfrm flipH="1">
            <a:off x="6758792" y="2706725"/>
            <a:ext cx="240030" cy="0"/>
          </a:xfrm>
          <a:prstGeom prst="straightConnector1">
            <a:avLst/>
          </a:prstGeom>
          <a:ln w="28575">
            <a:solidFill>
              <a:srgbClr val="0066CC"/>
            </a:solidFill>
            <a:headEnd type="oval" w="med" len="med"/>
            <a:tailEnd type="oval" w="med" len="med"/>
          </a:ln>
          <a:effectLst>
            <a:glow rad="63500">
              <a:srgbClr val="FFFF99">
                <a:alpha val="40000"/>
              </a:srgbClr>
            </a:glow>
            <a:outerShdw blurRad="50800" dist="38100" dir="5400000" algn="t" rotWithShape="0">
              <a:prstClr val="black">
                <a:alpha val="40000"/>
              </a:prstClr>
            </a:outerShdw>
          </a:effectLst>
        </p:spPr>
        <p:style>
          <a:lnRef idx="3">
            <a:schemeClr val="accent6"/>
          </a:lnRef>
          <a:fillRef idx="0">
            <a:schemeClr val="accent6"/>
          </a:fillRef>
          <a:effectRef idx="2">
            <a:schemeClr val="accent6"/>
          </a:effectRef>
          <a:fontRef idx="minor">
            <a:schemeClr val="tx1"/>
          </a:fontRef>
        </p:style>
      </p:cxnSp>
      <p:sp>
        <p:nvSpPr>
          <p:cNvPr id="126" name="Oval 125">
            <a:extLst>
              <a:ext uri="{FF2B5EF4-FFF2-40B4-BE49-F238E27FC236}">
                <a16:creationId xmlns:a16="http://schemas.microsoft.com/office/drawing/2014/main" id="{6A5E11DE-3C80-446E-BADD-540AC4516608}"/>
              </a:ext>
            </a:extLst>
          </p:cNvPr>
          <p:cNvSpPr/>
          <p:nvPr/>
        </p:nvSpPr>
        <p:spPr>
          <a:xfrm>
            <a:off x="5843427" y="2168733"/>
            <a:ext cx="145121" cy="139744"/>
          </a:xfrm>
          <a:prstGeom prst="ellipse">
            <a:avLst/>
          </a:prstGeom>
          <a:solidFill>
            <a:srgbClr val="FFC000"/>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013" dirty="0">
                <a:solidFill>
                  <a:schemeClr val="tx1"/>
                </a:solidFill>
                <a:latin typeface="Calibri"/>
              </a:rPr>
              <a:t>S</a:t>
            </a:r>
          </a:p>
        </p:txBody>
      </p:sp>
      <p:sp>
        <p:nvSpPr>
          <p:cNvPr id="128" name="Oval 127">
            <a:extLst>
              <a:ext uri="{FF2B5EF4-FFF2-40B4-BE49-F238E27FC236}">
                <a16:creationId xmlns:a16="http://schemas.microsoft.com/office/drawing/2014/main" id="{939CCEC6-8666-4D30-8CD1-3687D909A6AC}"/>
              </a:ext>
            </a:extLst>
          </p:cNvPr>
          <p:cNvSpPr/>
          <p:nvPr/>
        </p:nvSpPr>
        <p:spPr>
          <a:xfrm>
            <a:off x="6096779" y="2316114"/>
            <a:ext cx="145121" cy="139744"/>
          </a:xfrm>
          <a:prstGeom prst="ellipse">
            <a:avLst/>
          </a:prstGeom>
          <a:solidFill>
            <a:srgbClr val="FFC000"/>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013" dirty="0">
                <a:solidFill>
                  <a:schemeClr val="tx1"/>
                </a:solidFill>
                <a:latin typeface="Calibri"/>
              </a:rPr>
              <a:t>S</a:t>
            </a:r>
          </a:p>
        </p:txBody>
      </p:sp>
      <p:sp>
        <p:nvSpPr>
          <p:cNvPr id="130" name="Oval 129">
            <a:extLst>
              <a:ext uri="{FF2B5EF4-FFF2-40B4-BE49-F238E27FC236}">
                <a16:creationId xmlns:a16="http://schemas.microsoft.com/office/drawing/2014/main" id="{F738F0D6-5CA5-46F8-A2EE-5C7F309F2A01}"/>
              </a:ext>
            </a:extLst>
          </p:cNvPr>
          <p:cNvSpPr/>
          <p:nvPr/>
        </p:nvSpPr>
        <p:spPr>
          <a:xfrm>
            <a:off x="3706243" y="2110965"/>
            <a:ext cx="145121" cy="139744"/>
          </a:xfrm>
          <a:prstGeom prst="ellipse">
            <a:avLst/>
          </a:prstGeom>
          <a:solidFill>
            <a:srgbClr val="FFC000"/>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013" dirty="0">
                <a:solidFill>
                  <a:schemeClr val="tx1"/>
                </a:solidFill>
                <a:latin typeface="Calibri"/>
              </a:rPr>
              <a:t>S</a:t>
            </a:r>
          </a:p>
        </p:txBody>
      </p:sp>
      <p:sp>
        <p:nvSpPr>
          <p:cNvPr id="131" name="Oval 130">
            <a:extLst>
              <a:ext uri="{FF2B5EF4-FFF2-40B4-BE49-F238E27FC236}">
                <a16:creationId xmlns:a16="http://schemas.microsoft.com/office/drawing/2014/main" id="{DCC43F15-107D-4AC3-AE89-BDAD53FFCBF3}"/>
              </a:ext>
            </a:extLst>
          </p:cNvPr>
          <p:cNvSpPr/>
          <p:nvPr/>
        </p:nvSpPr>
        <p:spPr>
          <a:xfrm>
            <a:off x="4101257" y="2330772"/>
            <a:ext cx="145121" cy="139744"/>
          </a:xfrm>
          <a:prstGeom prst="ellipse">
            <a:avLst/>
          </a:prstGeom>
          <a:solidFill>
            <a:srgbClr val="FFC000"/>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013" dirty="0">
                <a:solidFill>
                  <a:schemeClr val="tx1"/>
                </a:solidFill>
                <a:latin typeface="Calibri"/>
              </a:rPr>
              <a:t>S</a:t>
            </a:r>
          </a:p>
        </p:txBody>
      </p:sp>
      <p:cxnSp>
        <p:nvCxnSpPr>
          <p:cNvPr id="133" name="Straight Arrow Connector 132">
            <a:extLst>
              <a:ext uri="{FF2B5EF4-FFF2-40B4-BE49-F238E27FC236}">
                <a16:creationId xmlns:a16="http://schemas.microsoft.com/office/drawing/2014/main" id="{E830D33D-384C-400B-850A-A60BEBDFBD3B}"/>
              </a:ext>
            </a:extLst>
          </p:cNvPr>
          <p:cNvCxnSpPr>
            <a:cxnSpLocks/>
          </p:cNvCxnSpPr>
          <p:nvPr/>
        </p:nvCxnSpPr>
        <p:spPr>
          <a:xfrm>
            <a:off x="4042843" y="2049923"/>
            <a:ext cx="146237" cy="280946"/>
          </a:xfrm>
          <a:prstGeom prst="straightConnector1">
            <a:avLst/>
          </a:prstGeom>
          <a:ln w="28575">
            <a:solidFill>
              <a:srgbClr val="0066CC"/>
            </a:solidFill>
            <a:headEnd type="oval" w="med" len="med"/>
            <a:tailEnd type="oval" w="med" len="med"/>
          </a:ln>
          <a:effectLst>
            <a:glow rad="63500">
              <a:srgbClr val="FFFF99">
                <a:alpha val="40000"/>
              </a:srgbClr>
            </a:glow>
            <a:outerShdw blurRad="50800" dist="38100" dir="5400000" algn="t" rotWithShape="0">
              <a:prstClr val="black">
                <a:alpha val="40000"/>
              </a:prstClr>
            </a:outerShdw>
          </a:effectLst>
        </p:spPr>
        <p:style>
          <a:lnRef idx="3">
            <a:schemeClr val="accent6"/>
          </a:lnRef>
          <a:fillRef idx="0">
            <a:schemeClr val="accent6"/>
          </a:fillRef>
          <a:effectRef idx="2">
            <a:schemeClr val="accent6"/>
          </a:effectRef>
          <a:fontRef idx="minor">
            <a:schemeClr val="tx1"/>
          </a:fontRef>
        </p:style>
      </p:cxnSp>
      <p:cxnSp>
        <p:nvCxnSpPr>
          <p:cNvPr id="134" name="Straight Arrow Connector 133">
            <a:extLst>
              <a:ext uri="{FF2B5EF4-FFF2-40B4-BE49-F238E27FC236}">
                <a16:creationId xmlns:a16="http://schemas.microsoft.com/office/drawing/2014/main" id="{B92D29C8-C1AC-4EED-855C-DC3B37E8856D}"/>
              </a:ext>
            </a:extLst>
          </p:cNvPr>
          <p:cNvCxnSpPr>
            <a:cxnSpLocks/>
          </p:cNvCxnSpPr>
          <p:nvPr/>
        </p:nvCxnSpPr>
        <p:spPr>
          <a:xfrm flipV="1">
            <a:off x="3811319" y="2057569"/>
            <a:ext cx="231420" cy="57618"/>
          </a:xfrm>
          <a:prstGeom prst="straightConnector1">
            <a:avLst/>
          </a:prstGeom>
          <a:ln w="28575">
            <a:solidFill>
              <a:srgbClr val="0066CC"/>
            </a:solidFill>
            <a:headEnd type="oval" w="med" len="med"/>
            <a:tailEnd type="oval" w="med" len="med"/>
          </a:ln>
          <a:effectLst>
            <a:glow rad="63500">
              <a:srgbClr val="FFFF99">
                <a:alpha val="40000"/>
              </a:srgbClr>
            </a:glow>
            <a:outerShdw blurRad="50800" dist="38100" dir="5400000" algn="t" rotWithShape="0">
              <a:prstClr val="black">
                <a:alpha val="40000"/>
              </a:prstClr>
            </a:outerShdw>
          </a:effectLst>
        </p:spPr>
        <p:style>
          <a:lnRef idx="3">
            <a:schemeClr val="accent6"/>
          </a:lnRef>
          <a:fillRef idx="0">
            <a:schemeClr val="accent6"/>
          </a:fillRef>
          <a:effectRef idx="2">
            <a:schemeClr val="accent6"/>
          </a:effectRef>
          <a:fontRef idx="minor">
            <a:schemeClr val="tx1"/>
          </a:fontRef>
        </p:style>
      </p:cxnSp>
      <p:sp>
        <p:nvSpPr>
          <p:cNvPr id="3" name="TextBox 2">
            <a:extLst>
              <a:ext uri="{FF2B5EF4-FFF2-40B4-BE49-F238E27FC236}">
                <a16:creationId xmlns:a16="http://schemas.microsoft.com/office/drawing/2014/main" id="{CF60B443-6916-4EA8-B8C2-C0015C579E90}"/>
              </a:ext>
            </a:extLst>
          </p:cNvPr>
          <p:cNvSpPr txBox="1"/>
          <p:nvPr/>
        </p:nvSpPr>
        <p:spPr>
          <a:xfrm>
            <a:off x="3110444" y="1312251"/>
            <a:ext cx="1027180" cy="307777"/>
          </a:xfrm>
          <a:prstGeom prst="rect">
            <a:avLst/>
          </a:prstGeom>
          <a:solidFill>
            <a:srgbClr val="9FCFFF"/>
          </a:solidFill>
          <a:ln>
            <a:solidFill>
              <a:schemeClr val="tx1"/>
            </a:solidFill>
          </a:ln>
        </p:spPr>
        <p:txBody>
          <a:bodyPr wrap="square" rtlCol="0">
            <a:spAutoFit/>
          </a:bodyPr>
          <a:lstStyle/>
          <a:p>
            <a:pPr algn="ctr"/>
            <a:r>
              <a:rPr lang="en-US" sz="1400" b="1" dirty="0">
                <a:solidFill>
                  <a:schemeClr val="tx1"/>
                </a:solidFill>
              </a:rPr>
              <a:t>Work Cell</a:t>
            </a:r>
          </a:p>
        </p:txBody>
      </p:sp>
      <p:sp>
        <p:nvSpPr>
          <p:cNvPr id="119" name="TextBox 118">
            <a:extLst>
              <a:ext uri="{FF2B5EF4-FFF2-40B4-BE49-F238E27FC236}">
                <a16:creationId xmlns:a16="http://schemas.microsoft.com/office/drawing/2014/main" id="{78748C29-19D1-47ED-8A78-603543DC8F1D}"/>
              </a:ext>
            </a:extLst>
          </p:cNvPr>
          <p:cNvSpPr txBox="1"/>
          <p:nvPr/>
        </p:nvSpPr>
        <p:spPr>
          <a:xfrm>
            <a:off x="4253073" y="2843324"/>
            <a:ext cx="731207" cy="307777"/>
          </a:xfrm>
          <a:prstGeom prst="rect">
            <a:avLst/>
          </a:prstGeom>
          <a:solidFill>
            <a:srgbClr val="9FCFFF"/>
          </a:solidFill>
          <a:ln>
            <a:solidFill>
              <a:schemeClr val="tx1"/>
            </a:solidFill>
          </a:ln>
        </p:spPr>
        <p:txBody>
          <a:bodyPr wrap="square" rtlCol="0">
            <a:spAutoFit/>
          </a:bodyPr>
          <a:lstStyle/>
          <a:p>
            <a:pPr algn="ctr"/>
            <a:r>
              <a:rPr lang="en-US" sz="1400" b="1" dirty="0">
                <a:solidFill>
                  <a:schemeClr val="tx1"/>
                </a:solidFill>
              </a:rPr>
              <a:t>Robots</a:t>
            </a:r>
          </a:p>
        </p:txBody>
      </p:sp>
      <p:sp>
        <p:nvSpPr>
          <p:cNvPr id="123" name="TextBox 122">
            <a:extLst>
              <a:ext uri="{FF2B5EF4-FFF2-40B4-BE49-F238E27FC236}">
                <a16:creationId xmlns:a16="http://schemas.microsoft.com/office/drawing/2014/main" id="{EB16158B-18B0-40C7-AAC1-4C0F09CEC27D}"/>
              </a:ext>
            </a:extLst>
          </p:cNvPr>
          <p:cNvSpPr txBox="1"/>
          <p:nvPr/>
        </p:nvSpPr>
        <p:spPr>
          <a:xfrm>
            <a:off x="4324882" y="1618530"/>
            <a:ext cx="803306" cy="307777"/>
          </a:xfrm>
          <a:prstGeom prst="rect">
            <a:avLst/>
          </a:prstGeom>
          <a:solidFill>
            <a:srgbClr val="9FCFFF"/>
          </a:solidFill>
          <a:ln>
            <a:solidFill>
              <a:schemeClr val="tx1"/>
            </a:solidFill>
          </a:ln>
        </p:spPr>
        <p:txBody>
          <a:bodyPr wrap="square" rtlCol="0">
            <a:spAutoFit/>
          </a:bodyPr>
          <a:lstStyle/>
          <a:p>
            <a:pPr algn="ctr"/>
            <a:r>
              <a:rPr lang="en-US" sz="1400" b="1" dirty="0">
                <a:solidFill>
                  <a:schemeClr val="tx1"/>
                </a:solidFill>
              </a:rPr>
              <a:t>Sensors</a:t>
            </a:r>
          </a:p>
        </p:txBody>
      </p:sp>
      <p:sp>
        <p:nvSpPr>
          <p:cNvPr id="136" name="TextBox 135">
            <a:extLst>
              <a:ext uri="{FF2B5EF4-FFF2-40B4-BE49-F238E27FC236}">
                <a16:creationId xmlns:a16="http://schemas.microsoft.com/office/drawing/2014/main" id="{739DED63-1702-440A-AAF2-EEBC390F89EE}"/>
              </a:ext>
            </a:extLst>
          </p:cNvPr>
          <p:cNvSpPr txBox="1"/>
          <p:nvPr/>
        </p:nvSpPr>
        <p:spPr>
          <a:xfrm>
            <a:off x="2336302" y="2515339"/>
            <a:ext cx="1013110" cy="307777"/>
          </a:xfrm>
          <a:prstGeom prst="rect">
            <a:avLst/>
          </a:prstGeom>
          <a:solidFill>
            <a:srgbClr val="9FCFFF"/>
          </a:solidFill>
          <a:ln>
            <a:solidFill>
              <a:schemeClr val="tx1"/>
            </a:solidFill>
          </a:ln>
        </p:spPr>
        <p:txBody>
          <a:bodyPr wrap="square" rtlCol="0">
            <a:spAutoFit/>
          </a:bodyPr>
          <a:lstStyle/>
          <a:p>
            <a:pPr algn="ctr"/>
            <a:r>
              <a:rPr lang="en-US" sz="1400" b="1" dirty="0">
                <a:solidFill>
                  <a:schemeClr val="tx1"/>
                </a:solidFill>
              </a:rPr>
              <a:t>Actuators</a:t>
            </a:r>
          </a:p>
        </p:txBody>
      </p:sp>
      <p:sp>
        <p:nvSpPr>
          <p:cNvPr id="140" name="TextBox 139">
            <a:extLst>
              <a:ext uri="{FF2B5EF4-FFF2-40B4-BE49-F238E27FC236}">
                <a16:creationId xmlns:a16="http://schemas.microsoft.com/office/drawing/2014/main" id="{E0E9C3E1-CEC6-499A-844A-DB94E7C39D79}"/>
              </a:ext>
            </a:extLst>
          </p:cNvPr>
          <p:cNvSpPr txBox="1"/>
          <p:nvPr/>
        </p:nvSpPr>
        <p:spPr>
          <a:xfrm>
            <a:off x="2394312" y="3729012"/>
            <a:ext cx="1046395" cy="307777"/>
          </a:xfrm>
          <a:prstGeom prst="rect">
            <a:avLst/>
          </a:prstGeom>
          <a:solidFill>
            <a:srgbClr val="9FCFFF"/>
          </a:solidFill>
          <a:ln>
            <a:solidFill>
              <a:schemeClr val="tx1"/>
            </a:solidFill>
          </a:ln>
        </p:spPr>
        <p:txBody>
          <a:bodyPr wrap="square" rtlCol="0">
            <a:spAutoFit/>
          </a:bodyPr>
          <a:lstStyle/>
          <a:p>
            <a:pPr algn="ctr"/>
            <a:r>
              <a:rPr lang="en-US" sz="1400" b="1" dirty="0">
                <a:solidFill>
                  <a:schemeClr val="tx1"/>
                </a:solidFill>
              </a:rPr>
              <a:t>Controller</a:t>
            </a:r>
          </a:p>
        </p:txBody>
      </p:sp>
      <p:sp>
        <p:nvSpPr>
          <p:cNvPr id="144" name="Rectangle 143">
            <a:extLst>
              <a:ext uri="{FF2B5EF4-FFF2-40B4-BE49-F238E27FC236}">
                <a16:creationId xmlns:a16="http://schemas.microsoft.com/office/drawing/2014/main" id="{5D8B71C0-A400-4889-AB30-3C774373EF1A}"/>
              </a:ext>
            </a:extLst>
          </p:cNvPr>
          <p:cNvSpPr/>
          <p:nvPr/>
        </p:nvSpPr>
        <p:spPr>
          <a:xfrm>
            <a:off x="-1" y="1464480"/>
            <a:ext cx="2409621" cy="2593018"/>
          </a:xfrm>
          <a:prstGeom prst="rect">
            <a:avLst/>
          </a:prstGeom>
        </p:spPr>
        <p:txBody>
          <a:bodyPr wrap="square">
            <a:spAutoFit/>
          </a:bodyPr>
          <a:lstStyle/>
          <a:p>
            <a:r>
              <a:rPr lang="en-US" sz="1200" b="1" dirty="0">
                <a:solidFill>
                  <a:schemeClr val="tx1"/>
                </a:solidFill>
              </a:rPr>
              <a:t>Technical drivers and key requirements:</a:t>
            </a:r>
          </a:p>
          <a:p>
            <a:pPr marL="214313" indent="-214313">
              <a:spcBef>
                <a:spcPts val="450"/>
              </a:spcBef>
              <a:buFont typeface="Arial" panose="020B0604020202020204" pitchFamily="34" charset="0"/>
              <a:buChar char="•"/>
            </a:pPr>
            <a:r>
              <a:rPr lang="en-US" sz="1400" dirty="0">
                <a:solidFill>
                  <a:schemeClr val="tx1"/>
                </a:solidFill>
              </a:rPr>
              <a:t>Multiple reconfigurable and collaborative mobile robots</a:t>
            </a:r>
          </a:p>
          <a:p>
            <a:pPr marL="214313" indent="-214313">
              <a:spcBef>
                <a:spcPts val="450"/>
              </a:spcBef>
              <a:buFont typeface="Arial" panose="020B0604020202020204" pitchFamily="34" charset="0"/>
              <a:buChar char="•"/>
            </a:pPr>
            <a:r>
              <a:rPr lang="en-US" sz="1400" dirty="0">
                <a:solidFill>
                  <a:schemeClr val="tx1"/>
                </a:solidFill>
              </a:rPr>
              <a:t>Real-time coordination of movements and tools (sub-millisecond latencies) </a:t>
            </a:r>
          </a:p>
          <a:p>
            <a:pPr marL="214313" indent="-214313">
              <a:spcBef>
                <a:spcPts val="450"/>
              </a:spcBef>
              <a:buFont typeface="Arial" panose="020B0604020202020204" pitchFamily="34" charset="0"/>
              <a:buChar char="•"/>
            </a:pPr>
            <a:r>
              <a:rPr lang="en-US" sz="1400" dirty="0">
                <a:solidFill>
                  <a:schemeClr val="tx1"/>
                </a:solidFill>
              </a:rPr>
              <a:t>Ultra-reliable communications with simultaneous redundant channels</a:t>
            </a:r>
          </a:p>
        </p:txBody>
      </p:sp>
      <p:pic>
        <p:nvPicPr>
          <p:cNvPr id="9" name="Picture 8">
            <a:extLst>
              <a:ext uri="{FF2B5EF4-FFF2-40B4-BE49-F238E27FC236}">
                <a16:creationId xmlns:a16="http://schemas.microsoft.com/office/drawing/2014/main" id="{D7375615-5EC8-467D-8D7C-AEC9738ECBA9}"/>
              </a:ext>
            </a:extLst>
          </p:cNvPr>
          <p:cNvPicPr>
            <a:picLocks noChangeAspect="1"/>
          </p:cNvPicPr>
          <p:nvPr/>
        </p:nvPicPr>
        <p:blipFill>
          <a:blip r:embed="rId3"/>
          <a:stretch>
            <a:fillRect/>
          </a:stretch>
        </p:blipFill>
        <p:spPr>
          <a:xfrm>
            <a:off x="17823" y="4194168"/>
            <a:ext cx="2583444" cy="1413044"/>
          </a:xfrm>
          <a:prstGeom prst="rect">
            <a:avLst/>
          </a:prstGeom>
        </p:spPr>
      </p:pic>
      <p:sp>
        <p:nvSpPr>
          <p:cNvPr id="150" name="TextBox 149">
            <a:extLst>
              <a:ext uri="{FF2B5EF4-FFF2-40B4-BE49-F238E27FC236}">
                <a16:creationId xmlns:a16="http://schemas.microsoft.com/office/drawing/2014/main" id="{83A7AEAC-4AB6-4EEC-A9FE-C3298C2C7405}"/>
              </a:ext>
            </a:extLst>
          </p:cNvPr>
          <p:cNvSpPr txBox="1"/>
          <p:nvPr/>
        </p:nvSpPr>
        <p:spPr>
          <a:xfrm>
            <a:off x="5251929" y="1349504"/>
            <a:ext cx="1027180" cy="307777"/>
          </a:xfrm>
          <a:prstGeom prst="rect">
            <a:avLst/>
          </a:prstGeom>
          <a:solidFill>
            <a:srgbClr val="9FCFFF"/>
          </a:solidFill>
          <a:ln>
            <a:solidFill>
              <a:schemeClr val="tx1"/>
            </a:solidFill>
          </a:ln>
        </p:spPr>
        <p:txBody>
          <a:bodyPr wrap="square" rtlCol="0">
            <a:spAutoFit/>
          </a:bodyPr>
          <a:lstStyle>
            <a:defPPr>
              <a:defRPr lang="en-US"/>
            </a:defPPr>
            <a:lvl1pPr algn="ctr">
              <a:defRPr sz="2000" b="1"/>
            </a:lvl1pPr>
          </a:lstStyle>
          <a:p>
            <a:r>
              <a:rPr lang="en-US" sz="1400" dirty="0">
                <a:solidFill>
                  <a:schemeClr val="tx1"/>
                </a:solidFill>
              </a:rPr>
              <a:t>Work Cell</a:t>
            </a:r>
          </a:p>
        </p:txBody>
      </p:sp>
      <p:sp>
        <p:nvSpPr>
          <p:cNvPr id="151" name="TextBox 150">
            <a:extLst>
              <a:ext uri="{FF2B5EF4-FFF2-40B4-BE49-F238E27FC236}">
                <a16:creationId xmlns:a16="http://schemas.microsoft.com/office/drawing/2014/main" id="{92C2E65C-983E-49A9-A6CF-DABE5C4EF2FF}"/>
              </a:ext>
            </a:extLst>
          </p:cNvPr>
          <p:cNvSpPr txBox="1"/>
          <p:nvPr/>
        </p:nvSpPr>
        <p:spPr>
          <a:xfrm>
            <a:off x="7387944" y="1331700"/>
            <a:ext cx="1027180" cy="307777"/>
          </a:xfrm>
          <a:prstGeom prst="rect">
            <a:avLst/>
          </a:prstGeom>
          <a:solidFill>
            <a:srgbClr val="9FCFFF"/>
          </a:solidFill>
          <a:ln>
            <a:solidFill>
              <a:schemeClr val="tx1"/>
            </a:solidFill>
          </a:ln>
        </p:spPr>
        <p:txBody>
          <a:bodyPr wrap="square" rtlCol="0">
            <a:spAutoFit/>
          </a:bodyPr>
          <a:lstStyle/>
          <a:p>
            <a:pPr algn="ctr"/>
            <a:r>
              <a:rPr lang="en-US" sz="1400" b="1" dirty="0">
                <a:solidFill>
                  <a:schemeClr val="tx1"/>
                </a:solidFill>
              </a:rPr>
              <a:t>Work Cell</a:t>
            </a:r>
          </a:p>
        </p:txBody>
      </p:sp>
      <p:sp>
        <p:nvSpPr>
          <p:cNvPr id="8" name="Slide Number Placeholder 7">
            <a:extLst>
              <a:ext uri="{FF2B5EF4-FFF2-40B4-BE49-F238E27FC236}">
                <a16:creationId xmlns:a16="http://schemas.microsoft.com/office/drawing/2014/main" id="{BC398480-CCCA-4BE0-B8A3-55360EB31518}"/>
              </a:ext>
            </a:extLst>
          </p:cNvPr>
          <p:cNvSpPr>
            <a:spLocks noGrp="1"/>
          </p:cNvSpPr>
          <p:nvPr>
            <p:ph type="sldNum" sz="quarter" idx="12"/>
          </p:nvPr>
        </p:nvSpPr>
        <p:spPr/>
        <p:txBody>
          <a:bodyPr/>
          <a:lstStyle/>
          <a:p>
            <a:fld id="{61B83EEE-7A84-4698-BB00-D768C7CFD02D}" type="slidenum">
              <a:rPr lang="en-US" smtClean="0">
                <a:solidFill>
                  <a:schemeClr val="tx1"/>
                </a:solidFill>
              </a:rPr>
              <a:t>15</a:t>
            </a:fld>
            <a:endParaRPr lang="en-US">
              <a:solidFill>
                <a:schemeClr val="tx1"/>
              </a:solidFill>
            </a:endParaRPr>
          </a:p>
        </p:txBody>
      </p:sp>
      <p:sp>
        <p:nvSpPr>
          <p:cNvPr id="124" name="Date Placeholder 3"/>
          <p:cNvSpPr>
            <a:spLocks noGrp="1"/>
          </p:cNvSpPr>
          <p:nvPr>
            <p:ph type="dt" idx="15"/>
          </p:nvPr>
        </p:nvSpPr>
        <p:spPr>
          <a:xfrm>
            <a:off x="696912" y="333375"/>
            <a:ext cx="2303451" cy="273050"/>
          </a:xfrm>
        </p:spPr>
        <p:txBody>
          <a:bodyPr/>
          <a:lstStyle/>
          <a:p>
            <a:r>
              <a:rPr lang="en-US" dirty="0"/>
              <a:t>October 2018</a:t>
            </a:r>
            <a:endParaRPr lang="en-GB" dirty="0"/>
          </a:p>
        </p:txBody>
      </p:sp>
    </p:spTree>
    <p:extLst>
      <p:ext uri="{BB962C8B-B14F-4D97-AF65-F5344CB8AC3E}">
        <p14:creationId xmlns:p14="http://schemas.microsoft.com/office/powerpoint/2010/main" val="2237855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2A7093F-1983-491C-92A7-5EA8D73FADF0}"/>
              </a:ext>
            </a:extLst>
          </p:cNvPr>
          <p:cNvSpPr>
            <a:spLocks noGrp="1"/>
          </p:cNvSpPr>
          <p:nvPr>
            <p:ph type="title"/>
          </p:nvPr>
        </p:nvSpPr>
        <p:spPr/>
        <p:txBody>
          <a:bodyPr>
            <a:noAutofit/>
          </a:bodyPr>
          <a:lstStyle/>
          <a:p>
            <a:r>
              <a:rPr lang="en-US" sz="2700" dirty="0"/>
              <a:t>Adapted ISA-TR100.00.03-2011</a:t>
            </a:r>
            <a:br>
              <a:rPr lang="en-US" sz="2700" dirty="0"/>
            </a:br>
            <a:r>
              <a:rPr lang="en-US" sz="2700" dirty="0"/>
              <a:t>Wireless User Requirements for Factory Automation</a:t>
            </a:r>
          </a:p>
        </p:txBody>
      </p:sp>
      <p:sp>
        <p:nvSpPr>
          <p:cNvPr id="11" name="Content Placeholder 10">
            <a:extLst>
              <a:ext uri="{FF2B5EF4-FFF2-40B4-BE49-F238E27FC236}">
                <a16:creationId xmlns:a16="http://schemas.microsoft.com/office/drawing/2014/main" id="{D6947D03-A1B6-4747-9AED-217723AF9DD7}"/>
              </a:ext>
            </a:extLst>
          </p:cNvPr>
          <p:cNvSpPr>
            <a:spLocks noGrp="1"/>
          </p:cNvSpPr>
          <p:nvPr>
            <p:ph sz="half" idx="1"/>
          </p:nvPr>
        </p:nvSpPr>
        <p:spPr/>
        <p:txBody>
          <a:bodyPr/>
          <a:lstStyle/>
          <a:p>
            <a:pPr>
              <a:buFont typeface="Wingdings" panose="05000000000000000000" pitchFamily="2" charset="2"/>
              <a:buChar char="q"/>
            </a:pPr>
            <a:r>
              <a:rPr lang="en-US" sz="2000" dirty="0"/>
              <a:t>Wire substitution</a:t>
            </a:r>
          </a:p>
          <a:p>
            <a:pPr>
              <a:buFont typeface="Wingdings" panose="05000000000000000000" pitchFamily="2" charset="2"/>
              <a:buChar char="q"/>
            </a:pPr>
            <a:r>
              <a:rPr lang="en-US" sz="2000" dirty="0"/>
              <a:t>Robot End-effectors</a:t>
            </a:r>
          </a:p>
          <a:p>
            <a:pPr>
              <a:buFont typeface="Wingdings" panose="05000000000000000000" pitchFamily="2" charset="2"/>
              <a:buChar char="q"/>
            </a:pPr>
            <a:r>
              <a:rPr lang="en-US" sz="2000" dirty="0"/>
              <a:t>Track-mounted carriers</a:t>
            </a:r>
          </a:p>
          <a:p>
            <a:pPr>
              <a:buFont typeface="Wingdings" panose="05000000000000000000" pitchFamily="2" charset="2"/>
              <a:buChar char="q"/>
            </a:pPr>
            <a:r>
              <a:rPr lang="en-US" sz="2000" dirty="0"/>
              <a:t>Torque and Gauge Tools</a:t>
            </a:r>
          </a:p>
          <a:p>
            <a:pPr>
              <a:buFont typeface="Wingdings" panose="05000000000000000000" pitchFamily="2" charset="2"/>
              <a:buChar char="q"/>
            </a:pPr>
            <a:r>
              <a:rPr lang="en-US" sz="2000" dirty="0"/>
              <a:t>Mobile Containers for movement and tracking</a:t>
            </a:r>
          </a:p>
          <a:p>
            <a:pPr>
              <a:buFont typeface="Wingdings" panose="05000000000000000000" pitchFamily="2" charset="2"/>
              <a:buChar char="q"/>
            </a:pPr>
            <a:r>
              <a:rPr lang="en-US" sz="2000" dirty="0"/>
              <a:t>Distant Observe for Safety Critical Systems (e.g., SISs)*</a:t>
            </a:r>
          </a:p>
          <a:p>
            <a:pPr>
              <a:buFont typeface="Wingdings" panose="05000000000000000000" pitchFamily="2" charset="2"/>
              <a:buChar char="q"/>
            </a:pPr>
            <a:r>
              <a:rPr lang="en-US" sz="2000" dirty="0"/>
              <a:t>Vision/Optical systems*</a:t>
            </a:r>
          </a:p>
        </p:txBody>
      </p:sp>
      <p:sp>
        <p:nvSpPr>
          <p:cNvPr id="12" name="Content Placeholder 11">
            <a:extLst>
              <a:ext uri="{FF2B5EF4-FFF2-40B4-BE49-F238E27FC236}">
                <a16:creationId xmlns:a16="http://schemas.microsoft.com/office/drawing/2014/main" id="{43C50752-B621-4106-B1AB-A7883CA2F9F1}"/>
              </a:ext>
            </a:extLst>
          </p:cNvPr>
          <p:cNvSpPr>
            <a:spLocks noGrp="1"/>
          </p:cNvSpPr>
          <p:nvPr>
            <p:ph sz="half" idx="2"/>
          </p:nvPr>
        </p:nvSpPr>
        <p:spPr/>
        <p:txBody>
          <a:bodyPr/>
          <a:lstStyle/>
          <a:p>
            <a:pPr>
              <a:buFont typeface="Wingdings" panose="05000000000000000000" pitchFamily="2" charset="2"/>
              <a:buChar char="q"/>
            </a:pPr>
            <a:r>
              <a:rPr lang="en-US" sz="2000" dirty="0"/>
              <a:t>Mobile High-Value Assets</a:t>
            </a:r>
          </a:p>
          <a:p>
            <a:pPr lvl="1">
              <a:buFont typeface="Wingdings" panose="05000000000000000000" pitchFamily="2" charset="2"/>
              <a:buChar char="q"/>
            </a:pPr>
            <a:r>
              <a:rPr lang="en-US" sz="1800" dirty="0"/>
              <a:t>Localization</a:t>
            </a:r>
          </a:p>
          <a:p>
            <a:pPr lvl="1">
              <a:buFont typeface="Wingdings" panose="05000000000000000000" pitchFamily="2" charset="2"/>
              <a:buChar char="q"/>
            </a:pPr>
            <a:r>
              <a:rPr lang="en-US" sz="1800" dirty="0"/>
              <a:t>Identification</a:t>
            </a:r>
          </a:p>
          <a:p>
            <a:pPr>
              <a:buFont typeface="Wingdings" panose="05000000000000000000" pitchFamily="2" charset="2"/>
              <a:buChar char="q"/>
            </a:pPr>
            <a:r>
              <a:rPr lang="en-US" sz="2000" dirty="0"/>
              <a:t>Mobile test and calibration assets</a:t>
            </a:r>
          </a:p>
          <a:p>
            <a:pPr lvl="1">
              <a:buFont typeface="Wingdings" panose="05000000000000000000" pitchFamily="2" charset="2"/>
              <a:buChar char="q"/>
            </a:pPr>
            <a:r>
              <a:rPr lang="en-US" sz="1800" dirty="0"/>
              <a:t>i.e., high-value test, measurement, and calibration device</a:t>
            </a:r>
          </a:p>
          <a:p>
            <a:pPr marL="342900" lvl="1" indent="0"/>
            <a:endParaRPr lang="en-US" sz="1800" dirty="0"/>
          </a:p>
          <a:p>
            <a:pPr marL="342900" lvl="1" indent="0"/>
            <a:r>
              <a:rPr lang="en-US" sz="1800" dirty="0"/>
              <a:t>* Added by NIST</a:t>
            </a:r>
          </a:p>
        </p:txBody>
      </p:sp>
      <p:sp>
        <p:nvSpPr>
          <p:cNvPr id="2" name="Slide Number Placeholder 1">
            <a:extLst>
              <a:ext uri="{FF2B5EF4-FFF2-40B4-BE49-F238E27FC236}">
                <a16:creationId xmlns:a16="http://schemas.microsoft.com/office/drawing/2014/main" id="{351C75E2-C939-45F2-BDD0-54A8A0378FE3}"/>
              </a:ext>
            </a:extLst>
          </p:cNvPr>
          <p:cNvSpPr>
            <a:spLocks noGrp="1"/>
          </p:cNvSpPr>
          <p:nvPr>
            <p:ph type="sldNum" sz="quarter" idx="12"/>
          </p:nvPr>
        </p:nvSpPr>
        <p:spPr/>
        <p:txBody>
          <a:bodyPr/>
          <a:lstStyle/>
          <a:p>
            <a:fld id="{61B83EEE-7A84-4698-BB00-D768C7CFD02D}" type="slidenum">
              <a:rPr lang="en-US" smtClean="0"/>
              <a:t>16</a:t>
            </a:fld>
            <a:endParaRPr lang="en-US"/>
          </a:p>
        </p:txBody>
      </p:sp>
      <p:sp>
        <p:nvSpPr>
          <p:cNvPr id="6" name="Date Placeholder 3"/>
          <p:cNvSpPr>
            <a:spLocks noGrp="1"/>
          </p:cNvSpPr>
          <p:nvPr>
            <p:ph type="dt" idx="4294967295"/>
          </p:nvPr>
        </p:nvSpPr>
        <p:spPr>
          <a:xfrm>
            <a:off x="696912" y="304800"/>
            <a:ext cx="2303451" cy="273050"/>
          </a:xfrm>
          <a:prstGeom prst="rect">
            <a:avLst/>
          </a:prstGeom>
        </p:spPr>
        <p:txBody>
          <a:bodyPr/>
          <a:lstStyle/>
          <a:p>
            <a:r>
              <a:rPr lang="en-US" sz="1800" b="1" dirty="0">
                <a:solidFill>
                  <a:schemeClr val="tx1"/>
                </a:solidFill>
              </a:rPr>
              <a:t>October 2018</a:t>
            </a:r>
            <a:endParaRPr lang="en-GB" sz="1800" b="1" dirty="0">
              <a:solidFill>
                <a:schemeClr val="tx1"/>
              </a:solidFill>
            </a:endParaRPr>
          </a:p>
        </p:txBody>
      </p:sp>
    </p:spTree>
    <p:extLst>
      <p:ext uri="{BB962C8B-B14F-4D97-AF65-F5344CB8AC3E}">
        <p14:creationId xmlns:p14="http://schemas.microsoft.com/office/powerpoint/2010/main" val="2370725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B40A6770-6036-408B-8981-417F394C0F41}"/>
              </a:ext>
            </a:extLst>
          </p:cNvPr>
          <p:cNvGraphicFramePr>
            <a:graphicFrameLocks noGrp="1"/>
          </p:cNvGraphicFramePr>
          <p:nvPr>
            <p:ph sz="half" idx="1"/>
            <p:extLst>
              <p:ext uri="{D42A27DB-BD31-4B8C-83A1-F6EECF244321}">
                <p14:modId xmlns:p14="http://schemas.microsoft.com/office/powerpoint/2010/main" val="240457766"/>
              </p:ext>
            </p:extLst>
          </p:nvPr>
        </p:nvGraphicFramePr>
        <p:xfrm>
          <a:off x="615554" y="1887935"/>
          <a:ext cx="3886592" cy="1623060"/>
        </p:xfrm>
        <a:graphic>
          <a:graphicData uri="http://schemas.openxmlformats.org/drawingml/2006/table">
            <a:tbl>
              <a:tblPr firstRow="1" bandRow="1">
                <a:tableStyleId>{00A15C55-8517-42AA-B614-E9B94910E393}</a:tableStyleId>
              </a:tblPr>
              <a:tblGrid>
                <a:gridCol w="1193471">
                  <a:extLst>
                    <a:ext uri="{9D8B030D-6E8A-4147-A177-3AD203B41FA5}">
                      <a16:colId xmlns:a16="http://schemas.microsoft.com/office/drawing/2014/main" val="900781540"/>
                    </a:ext>
                  </a:extLst>
                </a:gridCol>
                <a:gridCol w="981021">
                  <a:extLst>
                    <a:ext uri="{9D8B030D-6E8A-4147-A177-3AD203B41FA5}">
                      <a16:colId xmlns:a16="http://schemas.microsoft.com/office/drawing/2014/main" val="1298308379"/>
                    </a:ext>
                  </a:extLst>
                </a:gridCol>
                <a:gridCol w="931032">
                  <a:extLst>
                    <a:ext uri="{9D8B030D-6E8A-4147-A177-3AD203B41FA5}">
                      <a16:colId xmlns:a16="http://schemas.microsoft.com/office/drawing/2014/main" val="4028827981"/>
                    </a:ext>
                  </a:extLst>
                </a:gridCol>
                <a:gridCol w="781068">
                  <a:extLst>
                    <a:ext uri="{9D8B030D-6E8A-4147-A177-3AD203B41FA5}">
                      <a16:colId xmlns:a16="http://schemas.microsoft.com/office/drawing/2014/main" val="177983790"/>
                    </a:ext>
                  </a:extLst>
                </a:gridCol>
              </a:tblGrid>
              <a:tr h="480060">
                <a:tc>
                  <a:txBody>
                    <a:bodyPr/>
                    <a:lstStyle/>
                    <a:p>
                      <a:r>
                        <a:rPr lang="en-US" sz="1400" dirty="0"/>
                        <a:t>Use Case Class</a:t>
                      </a:r>
                    </a:p>
                  </a:txBody>
                  <a:tcPr marL="67484" marR="67484" marT="34290" marB="34290"/>
                </a:tc>
                <a:tc>
                  <a:txBody>
                    <a:bodyPr/>
                    <a:lstStyle/>
                    <a:p>
                      <a:pPr algn="ctr"/>
                      <a:r>
                        <a:rPr lang="en-US" sz="1400" dirty="0"/>
                        <a:t>Latency (</a:t>
                      </a:r>
                      <a:r>
                        <a:rPr lang="en-US" sz="1400" dirty="0" err="1"/>
                        <a:t>ms</a:t>
                      </a:r>
                      <a:r>
                        <a:rPr lang="en-US" sz="1400" dirty="0"/>
                        <a:t>)</a:t>
                      </a:r>
                    </a:p>
                  </a:txBody>
                  <a:tcPr marL="67484" marR="67484" marT="34290" marB="34290"/>
                </a:tc>
                <a:tc>
                  <a:txBody>
                    <a:bodyPr/>
                    <a:lstStyle/>
                    <a:p>
                      <a:pPr algn="ctr"/>
                      <a:r>
                        <a:rPr lang="en-US" sz="1400" baseline="0" dirty="0"/>
                        <a:t>Jitter (%)</a:t>
                      </a:r>
                    </a:p>
                  </a:txBody>
                  <a:tcPr marL="67484" marR="67484" marT="34290" marB="34290"/>
                </a:tc>
                <a:tc>
                  <a:txBody>
                    <a:bodyPr/>
                    <a:lstStyle/>
                    <a:p>
                      <a:pPr algn="ctr"/>
                      <a:r>
                        <a:rPr lang="en-US" sz="1400" dirty="0"/>
                        <a:t>BLER</a:t>
                      </a:r>
                    </a:p>
                  </a:txBody>
                  <a:tcPr marL="67484" marR="67484" marT="34290" marB="34290"/>
                </a:tc>
                <a:extLst>
                  <a:ext uri="{0D108BD9-81ED-4DB2-BD59-A6C34878D82A}">
                    <a16:rowId xmlns:a16="http://schemas.microsoft.com/office/drawing/2014/main" val="1822875731"/>
                  </a:ext>
                </a:extLst>
              </a:tr>
              <a:tr h="278130">
                <a:tc>
                  <a:txBody>
                    <a:bodyPr/>
                    <a:lstStyle/>
                    <a:p>
                      <a:r>
                        <a:rPr lang="en-US" sz="1400" dirty="0"/>
                        <a:t>Class 0*</a:t>
                      </a:r>
                    </a:p>
                  </a:txBody>
                  <a:tcPr marL="67484" marR="67484" marT="34290" marB="34290"/>
                </a:tc>
                <a:tc>
                  <a:txBody>
                    <a:bodyPr/>
                    <a:lstStyle/>
                    <a:p>
                      <a:pPr algn="ctr"/>
                      <a:r>
                        <a:rPr lang="en-US" sz="1400" dirty="0"/>
                        <a:t>1</a:t>
                      </a:r>
                    </a:p>
                  </a:txBody>
                  <a:tcPr marL="67484" marR="67484" marT="34290" marB="34290"/>
                </a:tc>
                <a:tc>
                  <a:txBody>
                    <a:bodyPr/>
                    <a:lstStyle/>
                    <a:p>
                      <a:pPr algn="ctr"/>
                      <a:r>
                        <a:rPr lang="en-US" sz="1400" baseline="0" dirty="0"/>
                        <a:t>+/- 10%</a:t>
                      </a:r>
                    </a:p>
                  </a:txBody>
                  <a:tcPr marL="67484" marR="67484" marT="34290" marB="34290"/>
                </a:tc>
                <a:tc>
                  <a:txBody>
                    <a:bodyPr/>
                    <a:lstStyle/>
                    <a:p>
                      <a:pPr algn="ctr"/>
                      <a:r>
                        <a:rPr lang="en-US" sz="1400" dirty="0"/>
                        <a:t>10</a:t>
                      </a:r>
                      <a:r>
                        <a:rPr lang="en-US" sz="1400" baseline="30000" dirty="0"/>
                        <a:t>-9</a:t>
                      </a:r>
                    </a:p>
                  </a:txBody>
                  <a:tcPr marL="67484" marR="67484" marT="34290" marB="34290"/>
                </a:tc>
                <a:extLst>
                  <a:ext uri="{0D108BD9-81ED-4DB2-BD59-A6C34878D82A}">
                    <a16:rowId xmlns:a16="http://schemas.microsoft.com/office/drawing/2014/main" val="3403541805"/>
                  </a:ext>
                </a:extLst>
              </a:tr>
              <a:tr h="278130">
                <a:tc>
                  <a:txBody>
                    <a:bodyPr/>
                    <a:lstStyle/>
                    <a:p>
                      <a:r>
                        <a:rPr lang="en-US" sz="1400" dirty="0"/>
                        <a:t>Class 1</a:t>
                      </a:r>
                    </a:p>
                  </a:txBody>
                  <a:tcPr marL="67484" marR="67484" marT="34290" marB="34290"/>
                </a:tc>
                <a:tc>
                  <a:txBody>
                    <a:bodyPr/>
                    <a:lstStyle/>
                    <a:p>
                      <a:pPr algn="ctr"/>
                      <a:r>
                        <a:rPr lang="en-US" sz="1400" dirty="0"/>
                        <a:t>10</a:t>
                      </a:r>
                    </a:p>
                  </a:txBody>
                  <a:tcPr marL="67484" marR="67484"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aseline="0" dirty="0"/>
                        <a:t>+/- 10%</a:t>
                      </a:r>
                    </a:p>
                  </a:txBody>
                  <a:tcPr marL="67484" marR="67484"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10</a:t>
                      </a:r>
                      <a:r>
                        <a:rPr lang="en-US" sz="1400" baseline="30000" dirty="0"/>
                        <a:t>-9</a:t>
                      </a:r>
                    </a:p>
                  </a:txBody>
                  <a:tcPr marL="67484" marR="67484" marT="34290" marB="34290"/>
                </a:tc>
                <a:extLst>
                  <a:ext uri="{0D108BD9-81ED-4DB2-BD59-A6C34878D82A}">
                    <a16:rowId xmlns:a16="http://schemas.microsoft.com/office/drawing/2014/main" val="3467945714"/>
                  </a:ext>
                </a:extLst>
              </a:tr>
              <a:tr h="278130">
                <a:tc>
                  <a:txBody>
                    <a:bodyPr/>
                    <a:lstStyle/>
                    <a:p>
                      <a:r>
                        <a:rPr lang="en-US" sz="1400" dirty="0"/>
                        <a:t>Class 2 and 3</a:t>
                      </a:r>
                    </a:p>
                  </a:txBody>
                  <a:tcPr marL="67484" marR="67484" marT="34290" marB="34290"/>
                </a:tc>
                <a:tc>
                  <a:txBody>
                    <a:bodyPr/>
                    <a:lstStyle/>
                    <a:p>
                      <a:pPr algn="ctr"/>
                      <a:r>
                        <a:rPr lang="en-US" sz="1400" dirty="0"/>
                        <a:t>10 – 100</a:t>
                      </a:r>
                    </a:p>
                  </a:txBody>
                  <a:tcPr marL="67484" marR="67484"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aseline="0" dirty="0"/>
                        <a:t>&lt;10%</a:t>
                      </a:r>
                    </a:p>
                  </a:txBody>
                  <a:tcPr marL="67484" marR="67484"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10</a:t>
                      </a:r>
                      <a:r>
                        <a:rPr lang="en-US" sz="1400" baseline="30000" dirty="0"/>
                        <a:t>-9</a:t>
                      </a:r>
                    </a:p>
                  </a:txBody>
                  <a:tcPr marL="67484" marR="67484" marT="34290" marB="34290"/>
                </a:tc>
                <a:extLst>
                  <a:ext uri="{0D108BD9-81ED-4DB2-BD59-A6C34878D82A}">
                    <a16:rowId xmlns:a16="http://schemas.microsoft.com/office/drawing/2014/main" val="2853527236"/>
                  </a:ext>
                </a:extLst>
              </a:tr>
              <a:tr h="278130">
                <a:tc>
                  <a:txBody>
                    <a:bodyPr/>
                    <a:lstStyle/>
                    <a:p>
                      <a:r>
                        <a:rPr lang="en-US" sz="1400" dirty="0"/>
                        <a:t>Class 4 and 5</a:t>
                      </a:r>
                    </a:p>
                  </a:txBody>
                  <a:tcPr marL="67484" marR="67484" marT="34290" marB="34290"/>
                </a:tc>
                <a:tc>
                  <a:txBody>
                    <a:bodyPr/>
                    <a:lstStyle/>
                    <a:p>
                      <a:pPr algn="ctr"/>
                      <a:r>
                        <a:rPr lang="en-US" sz="1400" dirty="0"/>
                        <a:t>100 avg.</a:t>
                      </a:r>
                    </a:p>
                  </a:txBody>
                  <a:tcPr marL="67484" marR="67484"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aseline="0" dirty="0"/>
                        <a:t>+/-10%</a:t>
                      </a:r>
                    </a:p>
                  </a:txBody>
                  <a:tcPr marL="67484" marR="67484"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10</a:t>
                      </a:r>
                      <a:r>
                        <a:rPr lang="en-US" sz="1400" baseline="30000" dirty="0"/>
                        <a:t>-9</a:t>
                      </a:r>
                    </a:p>
                  </a:txBody>
                  <a:tcPr marL="67484" marR="67484" marT="34290" marB="34290"/>
                </a:tc>
                <a:extLst>
                  <a:ext uri="{0D108BD9-81ED-4DB2-BD59-A6C34878D82A}">
                    <a16:rowId xmlns:a16="http://schemas.microsoft.com/office/drawing/2014/main" val="1986280654"/>
                  </a:ext>
                </a:extLst>
              </a:tr>
            </a:tbl>
          </a:graphicData>
        </a:graphic>
      </p:graphicFrame>
      <p:sp>
        <p:nvSpPr>
          <p:cNvPr id="8" name="Content Placeholder 7">
            <a:extLst>
              <a:ext uri="{FF2B5EF4-FFF2-40B4-BE49-F238E27FC236}">
                <a16:creationId xmlns:a16="http://schemas.microsoft.com/office/drawing/2014/main" id="{D41F1FD3-95AB-4A23-B59E-C5637D0CA6C0}"/>
              </a:ext>
            </a:extLst>
          </p:cNvPr>
          <p:cNvSpPr>
            <a:spLocks noGrp="1"/>
          </p:cNvSpPr>
          <p:nvPr>
            <p:ph sz="half" idx="2"/>
          </p:nvPr>
        </p:nvSpPr>
        <p:spPr>
          <a:xfrm>
            <a:off x="4629150" y="1887467"/>
            <a:ext cx="3886200" cy="3230633"/>
          </a:xfrm>
        </p:spPr>
        <p:txBody>
          <a:bodyPr/>
          <a:lstStyle/>
          <a:p>
            <a:r>
              <a:rPr lang="en-US" dirty="0">
                <a:solidFill>
                  <a:schemeClr val="tx1"/>
                </a:solidFill>
              </a:rPr>
              <a:t>Class 0: Emergency</a:t>
            </a:r>
          </a:p>
          <a:p>
            <a:r>
              <a:rPr lang="en-US" dirty="0">
                <a:solidFill>
                  <a:schemeClr val="tx1"/>
                </a:solidFill>
              </a:rPr>
              <a:t>Class 1: Closed loop regulatory control</a:t>
            </a:r>
          </a:p>
          <a:p>
            <a:r>
              <a:rPr lang="en-US" dirty="0">
                <a:solidFill>
                  <a:schemeClr val="tx1"/>
                </a:solidFill>
              </a:rPr>
              <a:t>Class 2: Closed loop supervisory control</a:t>
            </a:r>
          </a:p>
          <a:p>
            <a:r>
              <a:rPr lang="en-US" dirty="0">
                <a:solidFill>
                  <a:schemeClr val="tx1"/>
                </a:solidFill>
              </a:rPr>
              <a:t>Class 3: Open loop control</a:t>
            </a:r>
          </a:p>
          <a:p>
            <a:r>
              <a:rPr lang="en-US" dirty="0">
                <a:solidFill>
                  <a:schemeClr val="tx1"/>
                </a:solidFill>
              </a:rPr>
              <a:t>Class 4: Alerting</a:t>
            </a:r>
          </a:p>
          <a:p>
            <a:r>
              <a:rPr lang="en-US" dirty="0">
                <a:solidFill>
                  <a:schemeClr val="tx1"/>
                </a:solidFill>
              </a:rPr>
              <a:t>Class 5: Logging, Downloading, Uploading</a:t>
            </a:r>
          </a:p>
        </p:txBody>
      </p:sp>
      <p:sp>
        <p:nvSpPr>
          <p:cNvPr id="2" name="Title 1">
            <a:extLst>
              <a:ext uri="{FF2B5EF4-FFF2-40B4-BE49-F238E27FC236}">
                <a16:creationId xmlns:a16="http://schemas.microsoft.com/office/drawing/2014/main" id="{19392B2B-5068-430B-B525-DE3CAABE42BD}"/>
              </a:ext>
            </a:extLst>
          </p:cNvPr>
          <p:cNvSpPr>
            <a:spLocks noGrp="1"/>
          </p:cNvSpPr>
          <p:nvPr>
            <p:ph type="title"/>
          </p:nvPr>
        </p:nvSpPr>
        <p:spPr>
          <a:xfrm>
            <a:off x="685800" y="727702"/>
            <a:ext cx="7886700" cy="915035"/>
          </a:xfrm>
        </p:spPr>
        <p:txBody>
          <a:bodyPr>
            <a:normAutofit fontScale="90000"/>
          </a:bodyPr>
          <a:lstStyle/>
          <a:p>
            <a:r>
              <a:rPr lang="en-US" dirty="0">
                <a:solidFill>
                  <a:schemeClr val="tx1"/>
                </a:solidFill>
              </a:rPr>
              <a:t>Stated User Requirements from Industry</a:t>
            </a:r>
            <a:br>
              <a:rPr lang="en-US" dirty="0">
                <a:solidFill>
                  <a:schemeClr val="tx1"/>
                </a:solidFill>
              </a:rPr>
            </a:br>
            <a:r>
              <a:rPr lang="en-US" dirty="0">
                <a:solidFill>
                  <a:schemeClr val="tx1"/>
                </a:solidFill>
              </a:rPr>
              <a:t>ISA-TR100.00.03-2011 Perspective</a:t>
            </a:r>
          </a:p>
        </p:txBody>
      </p:sp>
      <p:sp>
        <p:nvSpPr>
          <p:cNvPr id="9" name="Vertical Text Placeholder 8">
            <a:extLst>
              <a:ext uri="{FF2B5EF4-FFF2-40B4-BE49-F238E27FC236}">
                <a16:creationId xmlns:a16="http://schemas.microsoft.com/office/drawing/2014/main" id="{6D742025-BA45-4326-962B-B85E7B4DF25D}"/>
              </a:ext>
            </a:extLst>
          </p:cNvPr>
          <p:cNvSpPr>
            <a:spLocks noGrp="1"/>
          </p:cNvSpPr>
          <p:nvPr>
            <p:ph type="body" orient="vert" sz="quarter" idx="10"/>
          </p:nvPr>
        </p:nvSpPr>
        <p:spPr/>
        <p:txBody>
          <a:bodyPr>
            <a:normAutofit fontScale="70000" lnSpcReduction="20000"/>
          </a:bodyPr>
          <a:lstStyle/>
          <a:p>
            <a:endParaRPr lang="en-US">
              <a:solidFill>
                <a:schemeClr val="tx1"/>
              </a:solidFill>
            </a:endParaRPr>
          </a:p>
        </p:txBody>
      </p:sp>
      <p:sp>
        <p:nvSpPr>
          <p:cNvPr id="7" name="TextBox 6">
            <a:extLst>
              <a:ext uri="{FF2B5EF4-FFF2-40B4-BE49-F238E27FC236}">
                <a16:creationId xmlns:a16="http://schemas.microsoft.com/office/drawing/2014/main" id="{12059B86-0C30-4581-A686-F41990BCF1D0}"/>
              </a:ext>
            </a:extLst>
          </p:cNvPr>
          <p:cNvSpPr txBox="1"/>
          <p:nvPr/>
        </p:nvSpPr>
        <p:spPr>
          <a:xfrm>
            <a:off x="611590" y="3776266"/>
            <a:ext cx="3903261" cy="1061829"/>
          </a:xfrm>
          <a:prstGeom prst="rect">
            <a:avLst/>
          </a:prstGeom>
          <a:noFill/>
        </p:spPr>
        <p:txBody>
          <a:bodyPr wrap="square" rtlCol="0">
            <a:spAutoFit/>
          </a:bodyPr>
          <a:lstStyle/>
          <a:p>
            <a:pPr indent="-342900"/>
            <a:r>
              <a:rPr lang="en-US" sz="1050" dirty="0">
                <a:solidFill>
                  <a:schemeClr val="tx1"/>
                </a:solidFill>
              </a:rPr>
              <a:t>Table adapted from: (International Society of Automation). 2011. “ISA-TR100.00.03-2011 Wireless User Requirements for Factory Automation.” Research Triangle Park. </a:t>
            </a:r>
            <a:r>
              <a:rPr lang="en-US" sz="1050" dirty="0">
                <a:solidFill>
                  <a:schemeClr val="tx1"/>
                </a:solidFill>
                <a:hlinkClick r:id="rId2"/>
              </a:rPr>
              <a:t>https://www.isa.org/store/products/product-detail/?productId=116660</a:t>
            </a:r>
            <a:r>
              <a:rPr lang="en-US" sz="1050" dirty="0">
                <a:solidFill>
                  <a:schemeClr val="tx1"/>
                </a:solidFill>
              </a:rPr>
              <a:t>.</a:t>
            </a:r>
          </a:p>
          <a:p>
            <a:pPr indent="-342900"/>
            <a:endParaRPr lang="en-US" sz="1050" dirty="0">
              <a:solidFill>
                <a:schemeClr val="tx1"/>
              </a:solidFill>
            </a:endParaRPr>
          </a:p>
        </p:txBody>
      </p:sp>
      <p:sp>
        <p:nvSpPr>
          <p:cNvPr id="10" name="Slide Number Placeholder 9">
            <a:extLst>
              <a:ext uri="{FF2B5EF4-FFF2-40B4-BE49-F238E27FC236}">
                <a16:creationId xmlns:a16="http://schemas.microsoft.com/office/drawing/2014/main" id="{D9014AE7-8A6E-489A-BA84-52CE87794801}"/>
              </a:ext>
            </a:extLst>
          </p:cNvPr>
          <p:cNvSpPr>
            <a:spLocks noGrp="1"/>
          </p:cNvSpPr>
          <p:nvPr>
            <p:ph type="sldNum" sz="quarter" idx="12"/>
          </p:nvPr>
        </p:nvSpPr>
        <p:spPr/>
        <p:txBody>
          <a:bodyPr/>
          <a:lstStyle/>
          <a:p>
            <a:fld id="{61B83EEE-7A84-4698-BB00-D768C7CFD02D}" type="slidenum">
              <a:rPr lang="en-US" smtClean="0">
                <a:solidFill>
                  <a:schemeClr val="tx1"/>
                </a:solidFill>
              </a:rPr>
              <a:t>17</a:t>
            </a:fld>
            <a:endParaRPr lang="en-US">
              <a:solidFill>
                <a:schemeClr val="tx1"/>
              </a:solidFill>
            </a:endParaRPr>
          </a:p>
        </p:txBody>
      </p:sp>
      <p:sp>
        <p:nvSpPr>
          <p:cNvPr id="11" name="Date Placeholder 3"/>
          <p:cNvSpPr txBox="1">
            <a:spLocks/>
          </p:cNvSpPr>
          <p:nvPr/>
        </p:nvSpPr>
        <p:spPr>
          <a:xfrm>
            <a:off x="696912" y="304800"/>
            <a:ext cx="2303451" cy="273050"/>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sz="1800" b="1" dirty="0" smtClean="0">
                <a:solidFill>
                  <a:schemeClr val="tx1"/>
                </a:solidFill>
              </a:rPr>
              <a:t>October 2018</a:t>
            </a:r>
            <a:endParaRPr lang="en-GB" sz="1800" b="1" dirty="0">
              <a:solidFill>
                <a:schemeClr val="tx1"/>
              </a:solidFill>
            </a:endParaRPr>
          </a:p>
        </p:txBody>
      </p:sp>
    </p:spTree>
    <p:extLst>
      <p:ext uri="{BB962C8B-B14F-4D97-AF65-F5344CB8AC3E}">
        <p14:creationId xmlns:p14="http://schemas.microsoft.com/office/powerpoint/2010/main" val="3177760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B40A6770-6036-408B-8981-417F394C0F41}"/>
              </a:ext>
            </a:extLst>
          </p:cNvPr>
          <p:cNvGraphicFramePr>
            <a:graphicFrameLocks noGrp="1"/>
          </p:cNvGraphicFramePr>
          <p:nvPr>
            <p:ph sz="half" idx="1"/>
            <p:extLst>
              <p:ext uri="{D42A27DB-BD31-4B8C-83A1-F6EECF244321}">
                <p14:modId xmlns:p14="http://schemas.microsoft.com/office/powerpoint/2010/main" val="3393438779"/>
              </p:ext>
            </p:extLst>
          </p:nvPr>
        </p:nvGraphicFramePr>
        <p:xfrm>
          <a:off x="615554" y="1729188"/>
          <a:ext cx="4461415" cy="2903220"/>
        </p:xfrm>
        <a:graphic>
          <a:graphicData uri="http://schemas.openxmlformats.org/drawingml/2006/table">
            <a:tbl>
              <a:tblPr firstRow="1" bandRow="1">
                <a:tableStyleId>{00A15C55-8517-42AA-B614-E9B94910E393}</a:tableStyleId>
              </a:tblPr>
              <a:tblGrid>
                <a:gridCol w="1655094">
                  <a:extLst>
                    <a:ext uri="{9D8B030D-6E8A-4147-A177-3AD203B41FA5}">
                      <a16:colId xmlns:a16="http://schemas.microsoft.com/office/drawing/2014/main" val="900781540"/>
                    </a:ext>
                  </a:extLst>
                </a:gridCol>
                <a:gridCol w="841003">
                  <a:extLst>
                    <a:ext uri="{9D8B030D-6E8A-4147-A177-3AD203B41FA5}">
                      <a16:colId xmlns:a16="http://schemas.microsoft.com/office/drawing/2014/main" val="1298308379"/>
                    </a:ext>
                  </a:extLst>
                </a:gridCol>
                <a:gridCol w="1068731">
                  <a:extLst>
                    <a:ext uri="{9D8B030D-6E8A-4147-A177-3AD203B41FA5}">
                      <a16:colId xmlns:a16="http://schemas.microsoft.com/office/drawing/2014/main" val="4028827981"/>
                    </a:ext>
                  </a:extLst>
                </a:gridCol>
                <a:gridCol w="896587">
                  <a:extLst>
                    <a:ext uri="{9D8B030D-6E8A-4147-A177-3AD203B41FA5}">
                      <a16:colId xmlns:a16="http://schemas.microsoft.com/office/drawing/2014/main" val="177983790"/>
                    </a:ext>
                  </a:extLst>
                </a:gridCol>
              </a:tblGrid>
              <a:tr h="480060">
                <a:tc>
                  <a:txBody>
                    <a:bodyPr/>
                    <a:lstStyle/>
                    <a:p>
                      <a:endParaRPr lang="en-US" sz="1400" dirty="0"/>
                    </a:p>
                  </a:txBody>
                  <a:tcPr marL="67484" marR="67484" marT="34290" marB="34290"/>
                </a:tc>
                <a:tc>
                  <a:txBody>
                    <a:bodyPr/>
                    <a:lstStyle/>
                    <a:p>
                      <a:pPr algn="ctr"/>
                      <a:r>
                        <a:rPr lang="en-US" sz="1400" dirty="0"/>
                        <a:t>Cell</a:t>
                      </a:r>
                    </a:p>
                  </a:txBody>
                  <a:tcPr marL="67484" marR="67484" marT="34290" marB="34290"/>
                </a:tc>
                <a:tc>
                  <a:txBody>
                    <a:bodyPr/>
                    <a:lstStyle/>
                    <a:p>
                      <a:pPr algn="ctr"/>
                      <a:r>
                        <a:rPr lang="en-US" sz="1400" baseline="0" dirty="0"/>
                        <a:t>Factory </a:t>
                      </a:r>
                    </a:p>
                    <a:p>
                      <a:pPr algn="ctr"/>
                      <a:r>
                        <a:rPr lang="en-US" sz="1400" baseline="0" dirty="0"/>
                        <a:t>Hall</a:t>
                      </a:r>
                    </a:p>
                  </a:txBody>
                  <a:tcPr marL="67484" marR="67484" marT="34290" marB="34290"/>
                </a:tc>
                <a:tc>
                  <a:txBody>
                    <a:bodyPr/>
                    <a:lstStyle/>
                    <a:p>
                      <a:pPr algn="ctr"/>
                      <a:r>
                        <a:rPr lang="en-US" sz="1400" dirty="0"/>
                        <a:t>Plant Level</a:t>
                      </a:r>
                    </a:p>
                  </a:txBody>
                  <a:tcPr marL="67484" marR="67484" marT="34290" marB="34290"/>
                </a:tc>
                <a:extLst>
                  <a:ext uri="{0D108BD9-81ED-4DB2-BD59-A6C34878D82A}">
                    <a16:rowId xmlns:a16="http://schemas.microsoft.com/office/drawing/2014/main" val="1822875731"/>
                  </a:ext>
                </a:extLst>
              </a:tr>
              <a:tr h="480060">
                <a:tc>
                  <a:txBody>
                    <a:bodyPr/>
                    <a:lstStyle/>
                    <a:p>
                      <a:r>
                        <a:rPr lang="en-US" sz="1400" dirty="0"/>
                        <a:t>Number of devices (typically)</a:t>
                      </a:r>
                    </a:p>
                  </a:txBody>
                  <a:tcPr marL="67484" marR="67484" marT="34290" marB="34290"/>
                </a:tc>
                <a:tc>
                  <a:txBody>
                    <a:bodyPr/>
                    <a:lstStyle/>
                    <a:p>
                      <a:pPr algn="ctr"/>
                      <a:r>
                        <a:rPr lang="en-US" sz="1400" dirty="0"/>
                        <a:t>30</a:t>
                      </a:r>
                    </a:p>
                  </a:txBody>
                  <a:tcPr marL="67484" marR="67484" marT="34290" marB="34290"/>
                </a:tc>
                <a:tc>
                  <a:txBody>
                    <a:bodyPr/>
                    <a:lstStyle/>
                    <a:p>
                      <a:pPr algn="ctr"/>
                      <a:r>
                        <a:rPr lang="en-US" sz="1400" baseline="0" dirty="0"/>
                        <a:t>100</a:t>
                      </a:r>
                    </a:p>
                  </a:txBody>
                  <a:tcPr marL="67484" marR="67484" marT="34290" marB="34290"/>
                </a:tc>
                <a:tc>
                  <a:txBody>
                    <a:bodyPr/>
                    <a:lstStyle/>
                    <a:p>
                      <a:pPr algn="ctr"/>
                      <a:r>
                        <a:rPr lang="en-US" sz="1400" dirty="0"/>
                        <a:t>1000</a:t>
                      </a:r>
                      <a:endParaRPr lang="en-US" sz="1400" baseline="30000" dirty="0"/>
                    </a:p>
                  </a:txBody>
                  <a:tcPr marL="67484" marR="67484" marT="34290" marB="34290"/>
                </a:tc>
                <a:extLst>
                  <a:ext uri="{0D108BD9-81ED-4DB2-BD59-A6C34878D82A}">
                    <a16:rowId xmlns:a16="http://schemas.microsoft.com/office/drawing/2014/main" val="3403541805"/>
                  </a:ext>
                </a:extLst>
              </a:tr>
              <a:tr h="685800">
                <a:tc>
                  <a:txBody>
                    <a:bodyPr/>
                    <a:lstStyle/>
                    <a:p>
                      <a:r>
                        <a:rPr lang="en-US" sz="1400" dirty="0"/>
                        <a:t>Maximum allowable</a:t>
                      </a:r>
                    </a:p>
                    <a:p>
                      <a:r>
                        <a:rPr lang="en-US" sz="1400" dirty="0"/>
                        <a:t>latency including</a:t>
                      </a:r>
                    </a:p>
                    <a:p>
                      <a:r>
                        <a:rPr lang="en-US" sz="1400" dirty="0"/>
                        <a:t>jitter/retransmits [</a:t>
                      </a:r>
                      <a:r>
                        <a:rPr lang="en-US" sz="1400" dirty="0" err="1"/>
                        <a:t>ms</a:t>
                      </a:r>
                      <a:r>
                        <a:rPr lang="en-US" sz="1400" dirty="0"/>
                        <a:t>]</a:t>
                      </a:r>
                    </a:p>
                  </a:txBody>
                  <a:tcPr marL="67484" marR="67484" marT="34290" marB="34290"/>
                </a:tc>
                <a:tc>
                  <a:txBody>
                    <a:bodyPr/>
                    <a:lstStyle/>
                    <a:p>
                      <a:pPr algn="ctr"/>
                      <a:r>
                        <a:rPr lang="en-US" sz="1400" u="none" strike="noStrike" kern="1200" baseline="0" dirty="0"/>
                        <a:t>5 ± 10 %</a:t>
                      </a:r>
                      <a:endParaRPr lang="en-US" sz="1400" dirty="0"/>
                    </a:p>
                  </a:txBody>
                  <a:tcPr marL="67484" marR="67484"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kern="1200" baseline="0" dirty="0"/>
                        <a:t>20 ± 10 %</a:t>
                      </a:r>
                      <a:endParaRPr lang="en-US" sz="1400" baseline="0" dirty="0"/>
                    </a:p>
                  </a:txBody>
                  <a:tcPr marL="67484" marR="67484"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kern="1200" baseline="0" dirty="0"/>
                        <a:t>20 ± 10 %</a:t>
                      </a:r>
                      <a:endParaRPr lang="en-US" sz="1400" baseline="30000" dirty="0"/>
                    </a:p>
                  </a:txBody>
                  <a:tcPr marL="67484" marR="67484" marT="34290" marB="34290"/>
                </a:tc>
                <a:extLst>
                  <a:ext uri="{0D108BD9-81ED-4DB2-BD59-A6C34878D82A}">
                    <a16:rowId xmlns:a16="http://schemas.microsoft.com/office/drawing/2014/main" val="3467945714"/>
                  </a:ext>
                </a:extLst>
              </a:tr>
              <a:tr h="480060">
                <a:tc>
                  <a:txBody>
                    <a:bodyPr/>
                    <a:lstStyle/>
                    <a:p>
                      <a:r>
                        <a:rPr lang="en-US" sz="1400" dirty="0"/>
                        <a:t>Update Time [</a:t>
                      </a:r>
                      <a:r>
                        <a:rPr lang="en-US" sz="1400" dirty="0" err="1"/>
                        <a:t>ms</a:t>
                      </a:r>
                      <a:r>
                        <a:rPr lang="en-US" sz="1400" dirty="0"/>
                        <a:t>]</a:t>
                      </a:r>
                    </a:p>
                  </a:txBody>
                  <a:tcPr marL="67484" marR="67484" marT="34290" marB="34290"/>
                </a:tc>
                <a:tc>
                  <a:txBody>
                    <a:bodyPr/>
                    <a:lstStyle/>
                    <a:p>
                      <a:pPr algn="ctr"/>
                      <a:r>
                        <a:rPr lang="en-US" sz="1400" dirty="0"/>
                        <a:t>50 ± 10 %</a:t>
                      </a:r>
                    </a:p>
                  </a:txBody>
                  <a:tcPr marL="67484" marR="67484"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aseline="0" dirty="0"/>
                        <a:t>200 ± 10 %</a:t>
                      </a:r>
                    </a:p>
                  </a:txBody>
                  <a:tcPr marL="67484" marR="67484"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kern="1200" baseline="0" dirty="0"/>
                        <a:t>500 ± 10 %</a:t>
                      </a:r>
                      <a:endParaRPr lang="en-US" sz="1400" baseline="30000" dirty="0"/>
                    </a:p>
                  </a:txBody>
                  <a:tcPr marL="67484" marR="67484" marT="34290" marB="34290"/>
                </a:tc>
                <a:extLst>
                  <a:ext uri="{0D108BD9-81ED-4DB2-BD59-A6C34878D82A}">
                    <a16:rowId xmlns:a16="http://schemas.microsoft.com/office/drawing/2014/main" val="2972650339"/>
                  </a:ext>
                </a:extLst>
              </a:tr>
              <a:tr h="480060">
                <a:tc>
                  <a:txBody>
                    <a:bodyPr/>
                    <a:lstStyle/>
                    <a:p>
                      <a:r>
                        <a:rPr lang="en-US" sz="1400" dirty="0"/>
                        <a:t>Packet Loss Rate</a:t>
                      </a:r>
                    </a:p>
                    <a:p>
                      <a:r>
                        <a:rPr lang="en-US" sz="1400" dirty="0"/>
                        <a:t>(outside latency)</a:t>
                      </a:r>
                    </a:p>
                  </a:txBody>
                  <a:tcPr marL="67484" marR="67484" marT="34290" marB="34290"/>
                </a:tc>
                <a:tc>
                  <a:txBody>
                    <a:bodyPr/>
                    <a:lstStyle/>
                    <a:p>
                      <a:pPr algn="ctr"/>
                      <a:r>
                        <a:rPr lang="en-US" sz="1400" dirty="0"/>
                        <a:t>10</a:t>
                      </a:r>
                      <a:r>
                        <a:rPr lang="en-US" sz="1400" baseline="30000" dirty="0"/>
                        <a:t>-9</a:t>
                      </a:r>
                    </a:p>
                  </a:txBody>
                  <a:tcPr marL="67484" marR="67484" marT="34290" marB="34290"/>
                </a:tc>
                <a:tc>
                  <a:txBody>
                    <a:bodyPr/>
                    <a:lstStyle/>
                    <a:p>
                      <a:pPr algn="ctr"/>
                      <a:r>
                        <a:rPr lang="en-US" sz="1400" dirty="0"/>
                        <a:t>10</a:t>
                      </a:r>
                      <a:r>
                        <a:rPr lang="en-US" sz="1400" baseline="30000" dirty="0"/>
                        <a:t>-9</a:t>
                      </a:r>
                    </a:p>
                  </a:txBody>
                  <a:tcPr marL="67484" marR="67484"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10</a:t>
                      </a:r>
                      <a:r>
                        <a:rPr lang="en-US" sz="1400" baseline="30000" dirty="0"/>
                        <a:t>-9</a:t>
                      </a:r>
                    </a:p>
                  </a:txBody>
                  <a:tcPr marL="67484" marR="67484" marT="34290" marB="34290"/>
                </a:tc>
                <a:extLst>
                  <a:ext uri="{0D108BD9-81ED-4DB2-BD59-A6C34878D82A}">
                    <a16:rowId xmlns:a16="http://schemas.microsoft.com/office/drawing/2014/main" val="2853527236"/>
                  </a:ext>
                </a:extLst>
              </a:tr>
            </a:tbl>
          </a:graphicData>
        </a:graphic>
      </p:graphicFrame>
      <p:sp>
        <p:nvSpPr>
          <p:cNvPr id="8" name="Content Placeholder 7">
            <a:extLst>
              <a:ext uri="{FF2B5EF4-FFF2-40B4-BE49-F238E27FC236}">
                <a16:creationId xmlns:a16="http://schemas.microsoft.com/office/drawing/2014/main" id="{D41F1FD3-95AB-4A23-B59E-C5637D0CA6C0}"/>
              </a:ext>
            </a:extLst>
          </p:cNvPr>
          <p:cNvSpPr>
            <a:spLocks noGrp="1"/>
          </p:cNvSpPr>
          <p:nvPr>
            <p:ph sz="half" idx="2"/>
          </p:nvPr>
        </p:nvSpPr>
        <p:spPr>
          <a:xfrm>
            <a:off x="5199797" y="1728720"/>
            <a:ext cx="3439236" cy="3576257"/>
          </a:xfrm>
        </p:spPr>
        <p:txBody>
          <a:bodyPr/>
          <a:lstStyle/>
          <a:p>
            <a:r>
              <a:rPr lang="en-US" sz="2000" b="1" dirty="0"/>
              <a:t>Cell</a:t>
            </a:r>
            <a:r>
              <a:rPr lang="en-US" sz="2000" dirty="0"/>
              <a:t>: Typically lower range (e.g. 10 m to 30 m range) but most demanding for latency and robustness.</a:t>
            </a:r>
          </a:p>
          <a:p>
            <a:r>
              <a:rPr lang="en-US" sz="2000" b="1" dirty="0"/>
              <a:t>Factory Hall</a:t>
            </a:r>
            <a:r>
              <a:rPr lang="en-US" sz="2000" dirty="0"/>
              <a:t>: Covers a larger area (e.g. 100 m x 100 m).</a:t>
            </a:r>
          </a:p>
          <a:p>
            <a:r>
              <a:rPr lang="en-US" sz="2000" b="1" dirty="0"/>
              <a:t>Plant Level</a:t>
            </a:r>
            <a:r>
              <a:rPr lang="en-US" sz="2000" dirty="0"/>
              <a:t>: The data volume rises, so throughput, security and reliability become more important. </a:t>
            </a:r>
          </a:p>
        </p:txBody>
      </p:sp>
      <p:sp>
        <p:nvSpPr>
          <p:cNvPr id="2" name="Title 1">
            <a:extLst>
              <a:ext uri="{FF2B5EF4-FFF2-40B4-BE49-F238E27FC236}">
                <a16:creationId xmlns:a16="http://schemas.microsoft.com/office/drawing/2014/main" id="{19392B2B-5068-430B-B525-DE3CAABE42BD}"/>
              </a:ext>
            </a:extLst>
          </p:cNvPr>
          <p:cNvSpPr>
            <a:spLocks noGrp="1"/>
          </p:cNvSpPr>
          <p:nvPr>
            <p:ph type="title"/>
          </p:nvPr>
        </p:nvSpPr>
        <p:spPr>
          <a:xfrm>
            <a:off x="668739" y="621983"/>
            <a:ext cx="7886700" cy="915035"/>
          </a:xfrm>
        </p:spPr>
        <p:txBody>
          <a:bodyPr>
            <a:normAutofit fontScale="90000"/>
          </a:bodyPr>
          <a:lstStyle/>
          <a:p>
            <a:r>
              <a:rPr lang="en-US" dirty="0"/>
              <a:t>Stated User Requirements from Industry</a:t>
            </a:r>
            <a:br>
              <a:rPr lang="en-US" dirty="0"/>
            </a:br>
            <a:r>
              <a:rPr lang="en-US" dirty="0"/>
              <a:t>ETSI TR 102 889-2-2011 Perspective</a:t>
            </a:r>
          </a:p>
        </p:txBody>
      </p:sp>
      <p:sp>
        <p:nvSpPr>
          <p:cNvPr id="9" name="Vertical Text Placeholder 8">
            <a:extLst>
              <a:ext uri="{FF2B5EF4-FFF2-40B4-BE49-F238E27FC236}">
                <a16:creationId xmlns:a16="http://schemas.microsoft.com/office/drawing/2014/main" id="{6D742025-BA45-4326-962B-B85E7B4DF25D}"/>
              </a:ext>
            </a:extLst>
          </p:cNvPr>
          <p:cNvSpPr>
            <a:spLocks noGrp="1"/>
          </p:cNvSpPr>
          <p:nvPr>
            <p:ph type="body" orient="vert" sz="quarter" idx="10"/>
          </p:nvPr>
        </p:nvSpPr>
        <p:spPr/>
        <p:txBody>
          <a:bodyPr>
            <a:normAutofit fontScale="70000" lnSpcReduction="20000"/>
          </a:bodyPr>
          <a:lstStyle/>
          <a:p>
            <a:endParaRPr lang="en-US"/>
          </a:p>
        </p:txBody>
      </p:sp>
      <p:sp>
        <p:nvSpPr>
          <p:cNvPr id="7" name="TextBox 6">
            <a:extLst>
              <a:ext uri="{FF2B5EF4-FFF2-40B4-BE49-F238E27FC236}">
                <a16:creationId xmlns:a16="http://schemas.microsoft.com/office/drawing/2014/main" id="{12059B86-0C30-4581-A686-F41990BCF1D0}"/>
              </a:ext>
            </a:extLst>
          </p:cNvPr>
          <p:cNvSpPr txBox="1"/>
          <p:nvPr/>
        </p:nvSpPr>
        <p:spPr>
          <a:xfrm>
            <a:off x="615554" y="4724400"/>
            <a:ext cx="4408229" cy="900246"/>
          </a:xfrm>
          <a:prstGeom prst="rect">
            <a:avLst/>
          </a:prstGeom>
          <a:noFill/>
        </p:spPr>
        <p:txBody>
          <a:bodyPr wrap="square" rtlCol="0">
            <a:spAutoFit/>
          </a:bodyPr>
          <a:lstStyle/>
          <a:p>
            <a:pPr indent="-342900"/>
            <a:r>
              <a:rPr lang="en-US" sz="1050" dirty="0">
                <a:solidFill>
                  <a:schemeClr val="tx1"/>
                </a:solidFill>
              </a:rPr>
              <a:t>Table adapted from: European Telecommunications Standards Institute, “ETSI TR 102 889-2 V1.1.1 (2011-08) Electromagnetic compatibility and Radio spectrum Matters (ERM); System Reference Document; Short Range Devices (SRD); Part 2: Technical characteristics for SRD equipment for wireless industrial applications using technol.” 2011.</a:t>
            </a:r>
          </a:p>
        </p:txBody>
      </p:sp>
      <p:sp>
        <p:nvSpPr>
          <p:cNvPr id="10" name="Slide Number Placeholder 9">
            <a:extLst>
              <a:ext uri="{FF2B5EF4-FFF2-40B4-BE49-F238E27FC236}">
                <a16:creationId xmlns:a16="http://schemas.microsoft.com/office/drawing/2014/main" id="{D9014AE7-8A6E-489A-BA84-52CE87794801}"/>
              </a:ext>
            </a:extLst>
          </p:cNvPr>
          <p:cNvSpPr>
            <a:spLocks noGrp="1"/>
          </p:cNvSpPr>
          <p:nvPr>
            <p:ph type="sldNum" sz="quarter" idx="12"/>
          </p:nvPr>
        </p:nvSpPr>
        <p:spPr/>
        <p:txBody>
          <a:bodyPr/>
          <a:lstStyle/>
          <a:p>
            <a:fld id="{61B83EEE-7A84-4698-BB00-D768C7CFD02D}" type="slidenum">
              <a:rPr lang="en-US" smtClean="0"/>
              <a:t>18</a:t>
            </a:fld>
            <a:endParaRPr lang="en-US"/>
          </a:p>
        </p:txBody>
      </p:sp>
      <p:sp>
        <p:nvSpPr>
          <p:cNvPr id="11" name="Date Placeholder 3"/>
          <p:cNvSpPr txBox="1">
            <a:spLocks/>
          </p:cNvSpPr>
          <p:nvPr/>
        </p:nvSpPr>
        <p:spPr>
          <a:xfrm>
            <a:off x="696912" y="304800"/>
            <a:ext cx="2303451" cy="273050"/>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sz="1800" b="1" smtClean="0">
                <a:solidFill>
                  <a:schemeClr val="tx1"/>
                </a:solidFill>
              </a:rPr>
              <a:t>October 2018</a:t>
            </a:r>
            <a:endParaRPr lang="en-GB" sz="1800" b="1" dirty="0">
              <a:solidFill>
                <a:schemeClr val="tx1"/>
              </a:solidFill>
            </a:endParaRPr>
          </a:p>
        </p:txBody>
      </p:sp>
    </p:spTree>
    <p:extLst>
      <p:ext uri="{BB962C8B-B14F-4D97-AF65-F5344CB8AC3E}">
        <p14:creationId xmlns:p14="http://schemas.microsoft.com/office/powerpoint/2010/main" val="2893532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1D69A5-CC5C-4D77-BBF9-96B06E6F8E84}"/>
              </a:ext>
            </a:extLst>
          </p:cNvPr>
          <p:cNvSpPr>
            <a:spLocks noGrp="1"/>
          </p:cNvSpPr>
          <p:nvPr>
            <p:ph sz="half" idx="2"/>
          </p:nvPr>
        </p:nvSpPr>
        <p:spPr>
          <a:xfrm>
            <a:off x="5759450" y="1627585"/>
            <a:ext cx="2895599" cy="3862856"/>
          </a:xfrm>
        </p:spPr>
        <p:txBody>
          <a:bodyPr>
            <a:normAutofit fontScale="77500" lnSpcReduction="20000"/>
          </a:bodyPr>
          <a:lstStyle/>
          <a:p>
            <a:pPr marL="0" indent="0"/>
            <a:r>
              <a:rPr lang="en-US" dirty="0"/>
              <a:t>Targeted Control Use Cases</a:t>
            </a:r>
          </a:p>
          <a:p>
            <a:r>
              <a:rPr lang="en-US" dirty="0"/>
              <a:t>Power electronics</a:t>
            </a:r>
          </a:p>
          <a:p>
            <a:r>
              <a:rPr lang="en-US" dirty="0"/>
              <a:t>Power automation</a:t>
            </a:r>
          </a:p>
          <a:p>
            <a:r>
              <a:rPr lang="en-US" dirty="0"/>
              <a:t>Factory automation</a:t>
            </a:r>
          </a:p>
          <a:p>
            <a:endParaRPr lang="en-US" dirty="0"/>
          </a:p>
          <a:p>
            <a:pPr marL="0" indent="0"/>
            <a:r>
              <a:rPr lang="en-US" dirty="0"/>
              <a:t>Constraints:</a:t>
            </a:r>
          </a:p>
          <a:p>
            <a:r>
              <a:rPr lang="en-US" dirty="0"/>
              <a:t>Range 3 – 10 meters</a:t>
            </a:r>
          </a:p>
          <a:p>
            <a:r>
              <a:rPr lang="en-US" dirty="0"/>
              <a:t>Data rate 500 </a:t>
            </a:r>
            <a:r>
              <a:rPr lang="en-US" dirty="0" err="1"/>
              <a:t>Mbps</a:t>
            </a:r>
            <a:r>
              <a:rPr lang="en-US" dirty="0"/>
              <a:t> – 2 Gbps</a:t>
            </a:r>
          </a:p>
          <a:p>
            <a:r>
              <a:rPr lang="en-US" dirty="0"/>
              <a:t>Latency 10 microseconds</a:t>
            </a:r>
          </a:p>
          <a:p>
            <a:r>
              <a:rPr lang="en-US" dirty="0"/>
              <a:t>Reliability of 10</a:t>
            </a:r>
            <a:r>
              <a:rPr lang="en-US" baseline="30000" dirty="0"/>
              <a:t>-9</a:t>
            </a:r>
            <a:r>
              <a:rPr lang="en-US" dirty="0"/>
              <a:t> </a:t>
            </a:r>
          </a:p>
        </p:txBody>
      </p:sp>
      <p:sp>
        <p:nvSpPr>
          <p:cNvPr id="4" name="Title 3">
            <a:extLst>
              <a:ext uri="{FF2B5EF4-FFF2-40B4-BE49-F238E27FC236}">
                <a16:creationId xmlns:a16="http://schemas.microsoft.com/office/drawing/2014/main" id="{FCA21A50-13DE-4C57-A350-DF4D87DB172A}"/>
              </a:ext>
            </a:extLst>
          </p:cNvPr>
          <p:cNvSpPr>
            <a:spLocks noGrp="1"/>
          </p:cNvSpPr>
          <p:nvPr>
            <p:ph type="title"/>
          </p:nvPr>
        </p:nvSpPr>
        <p:spPr>
          <a:xfrm>
            <a:off x="628650" y="621983"/>
            <a:ext cx="7886700" cy="915035"/>
          </a:xfrm>
        </p:spPr>
        <p:txBody>
          <a:bodyPr>
            <a:normAutofit fontScale="90000"/>
          </a:bodyPr>
          <a:lstStyle/>
          <a:p>
            <a:r>
              <a:rPr lang="en-US" dirty="0"/>
              <a:t>Perspective from Wireless-HP (</a:t>
            </a:r>
            <a:r>
              <a:rPr lang="en-US" dirty="0" err="1"/>
              <a:t>Luvisotto</a:t>
            </a:r>
            <a:r>
              <a:rPr lang="en-US" dirty="0"/>
              <a:t>, </a:t>
            </a:r>
            <a:r>
              <a:rPr lang="en-US" i="1" dirty="0"/>
              <a:t>et. al.</a:t>
            </a:r>
            <a:r>
              <a:rPr lang="en-US" dirty="0"/>
              <a:t>)</a:t>
            </a:r>
          </a:p>
        </p:txBody>
      </p:sp>
      <p:sp>
        <p:nvSpPr>
          <p:cNvPr id="5" name="Vertical Text Placeholder 4">
            <a:extLst>
              <a:ext uri="{FF2B5EF4-FFF2-40B4-BE49-F238E27FC236}">
                <a16:creationId xmlns:a16="http://schemas.microsoft.com/office/drawing/2014/main" id="{C07D287E-285F-4C97-B1E3-0ABA40726C17}"/>
              </a:ext>
            </a:extLst>
          </p:cNvPr>
          <p:cNvSpPr>
            <a:spLocks noGrp="1"/>
          </p:cNvSpPr>
          <p:nvPr>
            <p:ph type="body" orient="vert" sz="quarter" idx="10"/>
          </p:nvPr>
        </p:nvSpPr>
        <p:spPr/>
        <p:txBody>
          <a:bodyPr>
            <a:normAutofit fontScale="70000" lnSpcReduction="20000"/>
          </a:bodyPr>
          <a:lstStyle/>
          <a:p>
            <a:endParaRPr lang="en-US"/>
          </a:p>
        </p:txBody>
      </p:sp>
      <p:sp>
        <p:nvSpPr>
          <p:cNvPr id="6" name="Slide Number Placeholder 5">
            <a:extLst>
              <a:ext uri="{FF2B5EF4-FFF2-40B4-BE49-F238E27FC236}">
                <a16:creationId xmlns:a16="http://schemas.microsoft.com/office/drawing/2014/main" id="{3B95388F-906C-4BEC-AB39-57C82685844E}"/>
              </a:ext>
            </a:extLst>
          </p:cNvPr>
          <p:cNvSpPr>
            <a:spLocks noGrp="1"/>
          </p:cNvSpPr>
          <p:nvPr>
            <p:ph type="sldNum" sz="quarter" idx="12"/>
          </p:nvPr>
        </p:nvSpPr>
        <p:spPr/>
        <p:txBody>
          <a:bodyPr/>
          <a:lstStyle/>
          <a:p>
            <a:fld id="{61B83EEE-7A84-4698-BB00-D768C7CFD02D}" type="slidenum">
              <a:rPr lang="en-US" smtClean="0"/>
              <a:t>19</a:t>
            </a:fld>
            <a:endParaRPr lang="en-US"/>
          </a:p>
        </p:txBody>
      </p:sp>
      <p:sp>
        <p:nvSpPr>
          <p:cNvPr id="9" name="TextBox 8">
            <a:extLst>
              <a:ext uri="{FF2B5EF4-FFF2-40B4-BE49-F238E27FC236}">
                <a16:creationId xmlns:a16="http://schemas.microsoft.com/office/drawing/2014/main" id="{206DC2BC-5398-411A-A2C4-A17B228E85CE}"/>
              </a:ext>
            </a:extLst>
          </p:cNvPr>
          <p:cNvSpPr txBox="1"/>
          <p:nvPr/>
        </p:nvSpPr>
        <p:spPr>
          <a:xfrm>
            <a:off x="615378" y="3270382"/>
            <a:ext cx="4906742" cy="3046988"/>
          </a:xfrm>
          <a:prstGeom prst="rect">
            <a:avLst/>
          </a:prstGeom>
          <a:noFill/>
        </p:spPr>
        <p:txBody>
          <a:bodyPr wrap="square" rtlCol="0">
            <a:spAutoFit/>
          </a:bodyPr>
          <a:lstStyle/>
          <a:p>
            <a:pPr marL="257175" indent="-257175">
              <a:buFont typeface="+mj-lt"/>
              <a:buAutoNum type="arabicPeriod"/>
            </a:pPr>
            <a:r>
              <a:rPr lang="en-US" sz="1600" dirty="0">
                <a:solidFill>
                  <a:schemeClr val="tx1"/>
                </a:solidFill>
              </a:rPr>
              <a:t>Latency is achievable given bit rates of higher order protocols</a:t>
            </a:r>
          </a:p>
          <a:p>
            <a:pPr marL="257175" indent="-257175">
              <a:buFont typeface="+mj-lt"/>
              <a:buAutoNum type="arabicPeriod"/>
            </a:pPr>
            <a:r>
              <a:rPr lang="en-US" sz="1600" dirty="0">
                <a:solidFill>
                  <a:schemeClr val="tx1"/>
                </a:solidFill>
              </a:rPr>
              <a:t>Reliability is only achievable given the diversity in time, frequency, and space</a:t>
            </a:r>
          </a:p>
          <a:p>
            <a:pPr marL="257175" indent="-257175">
              <a:buFont typeface="+mj-lt"/>
              <a:buAutoNum type="arabicPeriod"/>
            </a:pPr>
            <a:r>
              <a:rPr lang="en-US" sz="1600" dirty="0">
                <a:solidFill>
                  <a:schemeClr val="tx1"/>
                </a:solidFill>
              </a:rPr>
              <a:t>Packet sizes are small: &lt;100 bytes</a:t>
            </a:r>
          </a:p>
          <a:p>
            <a:endParaRPr lang="en-US" sz="1600" dirty="0">
              <a:solidFill>
                <a:schemeClr val="tx1"/>
              </a:solidFill>
            </a:endParaRPr>
          </a:p>
          <a:p>
            <a:r>
              <a:rPr lang="en-US" sz="1600" dirty="0" err="1">
                <a:solidFill>
                  <a:schemeClr val="tx1"/>
                </a:solidFill>
              </a:rPr>
              <a:t>Luvisotto</a:t>
            </a:r>
            <a:r>
              <a:rPr lang="en-US" sz="1600" dirty="0">
                <a:solidFill>
                  <a:schemeClr val="tx1"/>
                </a:solidFill>
              </a:rPr>
              <a:t>, Michele, Zhibo Pang, and Dacfey Dzung. 2017. “Ultra High Performance Wireless Control for Critical Applications: Challenges and Directions.” </a:t>
            </a:r>
            <a:r>
              <a:rPr lang="en-US" sz="1600" i="1" dirty="0">
                <a:solidFill>
                  <a:schemeClr val="tx1"/>
                </a:solidFill>
              </a:rPr>
              <a:t>IEEE Transactions on Industrial Informatics</a:t>
            </a:r>
            <a:r>
              <a:rPr lang="en-US" sz="1600" dirty="0">
                <a:solidFill>
                  <a:schemeClr val="tx1"/>
                </a:solidFill>
              </a:rPr>
              <a:t> 13 (3): 1448–59. doi:10.1109/TII.2016.2617459.</a:t>
            </a:r>
          </a:p>
          <a:p>
            <a:endParaRPr lang="en-US" sz="1600" dirty="0">
              <a:solidFill>
                <a:schemeClr val="tx1"/>
              </a:solidFill>
            </a:endParaRPr>
          </a:p>
        </p:txBody>
      </p:sp>
      <p:pic>
        <p:nvPicPr>
          <p:cNvPr id="14" name="Picture 13">
            <a:extLst>
              <a:ext uri="{FF2B5EF4-FFF2-40B4-BE49-F238E27FC236}">
                <a16:creationId xmlns:a16="http://schemas.microsoft.com/office/drawing/2014/main" id="{A934EC43-E586-4698-96F0-ACB125C3B69F}"/>
              </a:ext>
            </a:extLst>
          </p:cNvPr>
          <p:cNvPicPr>
            <a:picLocks noChangeAspect="1"/>
          </p:cNvPicPr>
          <p:nvPr/>
        </p:nvPicPr>
        <p:blipFill>
          <a:blip r:embed="rId2"/>
          <a:stretch>
            <a:fillRect/>
          </a:stretch>
        </p:blipFill>
        <p:spPr>
          <a:xfrm>
            <a:off x="757238" y="1666876"/>
            <a:ext cx="4764881" cy="1564481"/>
          </a:xfrm>
          <a:prstGeom prst="rect">
            <a:avLst/>
          </a:prstGeom>
        </p:spPr>
      </p:pic>
      <p:sp>
        <p:nvSpPr>
          <p:cNvPr id="8" name="Date Placeholder 3"/>
          <p:cNvSpPr txBox="1">
            <a:spLocks/>
          </p:cNvSpPr>
          <p:nvPr/>
        </p:nvSpPr>
        <p:spPr>
          <a:xfrm>
            <a:off x="696912" y="304800"/>
            <a:ext cx="2303451" cy="273050"/>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sz="1800" b="1" dirty="0" smtClean="0">
                <a:solidFill>
                  <a:schemeClr val="tx1"/>
                </a:solidFill>
              </a:rPr>
              <a:t>October 2018</a:t>
            </a:r>
            <a:endParaRPr lang="en-GB" sz="1800" b="1" dirty="0">
              <a:solidFill>
                <a:schemeClr val="tx1"/>
              </a:solidFill>
            </a:endParaRPr>
          </a:p>
        </p:txBody>
      </p:sp>
    </p:spTree>
    <p:extLst>
      <p:ext uri="{BB962C8B-B14F-4D97-AF65-F5344CB8AC3E}">
        <p14:creationId xmlns:p14="http://schemas.microsoft.com/office/powerpoint/2010/main" val="173239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696912" y="333375"/>
            <a:ext cx="2589203" cy="273050"/>
          </a:xfrm>
        </p:spPr>
        <p:txBody>
          <a:bodyPr/>
          <a:lstStyle/>
          <a:p>
            <a:r>
              <a:rPr lang="en-US" dirty="0"/>
              <a:t>October 2018</a:t>
            </a:r>
            <a:endParaRPr lang="en-GB" dirty="0"/>
          </a:p>
        </p:txBody>
      </p:sp>
      <p:sp>
        <p:nvSpPr>
          <p:cNvPr id="5" name="Footer Placeholder 4"/>
          <p:cNvSpPr>
            <a:spLocks noGrp="1"/>
          </p:cNvSpPr>
          <p:nvPr>
            <p:ph type="ftr" idx="14"/>
          </p:nvPr>
        </p:nvSpPr>
        <p:spPr>
          <a:xfrm>
            <a:off x="5500694" y="6475413"/>
            <a:ext cx="3041644" cy="180975"/>
          </a:xfrm>
        </p:spPr>
        <p:txBody>
          <a:bodyPr/>
          <a:lstStyle/>
          <a:p>
            <a:r>
              <a:rPr lang="en-GB" dirty="0"/>
              <a:t>John Doe, Some Company</a:t>
            </a: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4097"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type="body" idx="1"/>
          </p:nvPr>
        </p:nvSpPr>
        <p:spPr>
          <a:xfrm>
            <a:off x="685800" y="1981200"/>
            <a:ext cx="7772400" cy="4114800"/>
          </a:xfrm>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In this presentation, we will share our perspectives on wireless requirements for factory automation.  Our motivation is to present our understanding of the true wireless requirements for industrial applications and also present our approach to improving industrial wireless at NIST.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D2C5C5F-1871-4F3A-95ED-63016E3B39EA}"/>
              </a:ext>
            </a:extLst>
          </p:cNvPr>
          <p:cNvSpPr>
            <a:spLocks noGrp="1"/>
          </p:cNvSpPr>
          <p:nvPr>
            <p:ph sz="half" idx="2"/>
          </p:nvPr>
        </p:nvSpPr>
        <p:spPr>
          <a:xfrm>
            <a:off x="628650" y="1666876"/>
            <a:ext cx="7797800" cy="1114424"/>
          </a:xfrm>
        </p:spPr>
        <p:txBody>
          <a:bodyPr>
            <a:normAutofit fontScale="77500" lnSpcReduction="20000"/>
          </a:bodyPr>
          <a:lstStyle/>
          <a:p>
            <a:r>
              <a:rPr lang="en-US" dirty="0"/>
              <a:t>All requirements are application-specific.  One-size fits-all is not possible.</a:t>
            </a:r>
          </a:p>
          <a:p>
            <a:r>
              <a:rPr lang="en-US" dirty="0"/>
              <a:t>Can we determine requirements that meet most demands for industry?</a:t>
            </a:r>
          </a:p>
          <a:p>
            <a:r>
              <a:rPr lang="en-US" dirty="0"/>
              <a:t>Can wireless systems be more configurable for particular requirements?</a:t>
            </a:r>
          </a:p>
        </p:txBody>
      </p:sp>
      <p:sp>
        <p:nvSpPr>
          <p:cNvPr id="3" name="Title 2">
            <a:extLst>
              <a:ext uri="{FF2B5EF4-FFF2-40B4-BE49-F238E27FC236}">
                <a16:creationId xmlns:a16="http://schemas.microsoft.com/office/drawing/2014/main" id="{3BA1C8CC-0C98-4FC8-8BAB-41C27B283B8A}"/>
              </a:ext>
            </a:extLst>
          </p:cNvPr>
          <p:cNvSpPr>
            <a:spLocks noGrp="1"/>
          </p:cNvSpPr>
          <p:nvPr>
            <p:ph type="title"/>
          </p:nvPr>
        </p:nvSpPr>
        <p:spPr>
          <a:xfrm>
            <a:off x="584200" y="565230"/>
            <a:ext cx="7886700" cy="915035"/>
          </a:xfrm>
        </p:spPr>
        <p:txBody>
          <a:bodyPr>
            <a:normAutofit fontScale="90000"/>
          </a:bodyPr>
          <a:lstStyle/>
          <a:p>
            <a:r>
              <a:rPr lang="en-US" dirty="0"/>
              <a:t>Combined Perspective: Targeting the Wireless Automation Work-cell</a:t>
            </a:r>
          </a:p>
        </p:txBody>
      </p:sp>
      <p:sp>
        <p:nvSpPr>
          <p:cNvPr id="6" name="Vertical Text Placeholder 5">
            <a:extLst>
              <a:ext uri="{FF2B5EF4-FFF2-40B4-BE49-F238E27FC236}">
                <a16:creationId xmlns:a16="http://schemas.microsoft.com/office/drawing/2014/main" id="{5FE4DA5A-B8B8-4DE8-A962-9DCC8F5FEBB6}"/>
              </a:ext>
            </a:extLst>
          </p:cNvPr>
          <p:cNvSpPr>
            <a:spLocks noGrp="1"/>
          </p:cNvSpPr>
          <p:nvPr>
            <p:ph type="body" orient="vert" sz="quarter" idx="10"/>
          </p:nvPr>
        </p:nvSpPr>
        <p:spPr/>
        <p:txBody>
          <a:bodyPr>
            <a:normAutofit fontScale="70000" lnSpcReduction="20000"/>
          </a:bodyPr>
          <a:lstStyle/>
          <a:p>
            <a:endParaRPr lang="en-US" dirty="0"/>
          </a:p>
        </p:txBody>
      </p:sp>
      <p:graphicFrame>
        <p:nvGraphicFramePr>
          <p:cNvPr id="7" name="Content Placeholder 5">
            <a:extLst>
              <a:ext uri="{FF2B5EF4-FFF2-40B4-BE49-F238E27FC236}">
                <a16:creationId xmlns:a16="http://schemas.microsoft.com/office/drawing/2014/main" id="{B7A15951-62F2-454E-BE07-CC56A18338B3}"/>
              </a:ext>
            </a:extLst>
          </p:cNvPr>
          <p:cNvGraphicFramePr>
            <a:graphicFrameLocks noGrp="1"/>
          </p:cNvGraphicFramePr>
          <p:nvPr>
            <p:ph sz="half" idx="1"/>
            <p:extLst>
              <p:ext uri="{D42A27DB-BD31-4B8C-83A1-F6EECF244321}">
                <p14:modId xmlns:p14="http://schemas.microsoft.com/office/powerpoint/2010/main" val="90163879"/>
              </p:ext>
            </p:extLst>
          </p:nvPr>
        </p:nvGraphicFramePr>
        <p:xfrm>
          <a:off x="615377" y="2878535"/>
          <a:ext cx="3886593" cy="2186940"/>
        </p:xfrm>
        <a:graphic>
          <a:graphicData uri="http://schemas.openxmlformats.org/drawingml/2006/table">
            <a:tbl>
              <a:tblPr firstRow="1" bandRow="1">
                <a:tableStyleId>{073A0DAA-6AF3-43AB-8588-CEC1D06C72B9}</a:tableStyleId>
              </a:tblPr>
              <a:tblGrid>
                <a:gridCol w="993761">
                  <a:extLst>
                    <a:ext uri="{9D8B030D-6E8A-4147-A177-3AD203B41FA5}">
                      <a16:colId xmlns:a16="http://schemas.microsoft.com/office/drawing/2014/main" val="900781540"/>
                    </a:ext>
                  </a:extLst>
                </a:gridCol>
                <a:gridCol w="816861">
                  <a:extLst>
                    <a:ext uri="{9D8B030D-6E8A-4147-A177-3AD203B41FA5}">
                      <a16:colId xmlns:a16="http://schemas.microsoft.com/office/drawing/2014/main" val="1298308379"/>
                    </a:ext>
                  </a:extLst>
                </a:gridCol>
                <a:gridCol w="775237">
                  <a:extLst>
                    <a:ext uri="{9D8B030D-6E8A-4147-A177-3AD203B41FA5}">
                      <a16:colId xmlns:a16="http://schemas.microsoft.com/office/drawing/2014/main" val="4028827981"/>
                    </a:ext>
                  </a:extLst>
                </a:gridCol>
                <a:gridCol w="650367">
                  <a:extLst>
                    <a:ext uri="{9D8B030D-6E8A-4147-A177-3AD203B41FA5}">
                      <a16:colId xmlns:a16="http://schemas.microsoft.com/office/drawing/2014/main" val="177983790"/>
                    </a:ext>
                  </a:extLst>
                </a:gridCol>
                <a:gridCol w="650367">
                  <a:extLst>
                    <a:ext uri="{9D8B030D-6E8A-4147-A177-3AD203B41FA5}">
                      <a16:colId xmlns:a16="http://schemas.microsoft.com/office/drawing/2014/main" val="3227840"/>
                    </a:ext>
                  </a:extLst>
                </a:gridCol>
              </a:tblGrid>
              <a:tr h="480060">
                <a:tc>
                  <a:txBody>
                    <a:bodyPr/>
                    <a:lstStyle/>
                    <a:p>
                      <a:r>
                        <a:rPr lang="en-US" sz="1400" dirty="0"/>
                        <a:t>Use Case Class</a:t>
                      </a:r>
                    </a:p>
                  </a:txBody>
                  <a:tcPr marL="67484" marR="67484" marT="34290" marB="34290"/>
                </a:tc>
                <a:tc>
                  <a:txBody>
                    <a:bodyPr/>
                    <a:lstStyle/>
                    <a:p>
                      <a:pPr algn="ctr"/>
                      <a:r>
                        <a:rPr lang="en-US" sz="1400" dirty="0"/>
                        <a:t>Latency (</a:t>
                      </a:r>
                      <a:r>
                        <a:rPr lang="en-US" sz="1400" dirty="0" err="1"/>
                        <a:t>ms</a:t>
                      </a:r>
                      <a:r>
                        <a:rPr lang="en-US" sz="1400" dirty="0"/>
                        <a:t>)</a:t>
                      </a:r>
                    </a:p>
                  </a:txBody>
                  <a:tcPr marL="67484" marR="67484" marT="34290" marB="34290"/>
                </a:tc>
                <a:tc>
                  <a:txBody>
                    <a:bodyPr/>
                    <a:lstStyle/>
                    <a:p>
                      <a:pPr algn="ctr"/>
                      <a:r>
                        <a:rPr lang="en-US" sz="1400" baseline="0" dirty="0"/>
                        <a:t>Jitter (%)</a:t>
                      </a:r>
                    </a:p>
                  </a:txBody>
                  <a:tcPr marL="67484" marR="67484" marT="34290" marB="34290"/>
                </a:tc>
                <a:tc>
                  <a:txBody>
                    <a:bodyPr/>
                    <a:lstStyle/>
                    <a:p>
                      <a:pPr algn="ctr"/>
                      <a:r>
                        <a:rPr lang="en-US" sz="1400" dirty="0"/>
                        <a:t>BLER</a:t>
                      </a:r>
                    </a:p>
                  </a:txBody>
                  <a:tcPr marL="67484" marR="67484" marT="34290" marB="34290"/>
                </a:tc>
                <a:tc>
                  <a:txBody>
                    <a:bodyPr/>
                    <a:lstStyle/>
                    <a:p>
                      <a:pPr algn="ctr"/>
                      <a:r>
                        <a:rPr lang="en-US" sz="1400" dirty="0"/>
                        <a:t>N*10</a:t>
                      </a:r>
                      <a:r>
                        <a:rPr lang="en-US" sz="1400" baseline="30000" dirty="0"/>
                        <a:t>x</a:t>
                      </a:r>
                    </a:p>
                    <a:p>
                      <a:pPr algn="ctr"/>
                      <a:r>
                        <a:rPr lang="en-US" sz="1400" baseline="0" dirty="0"/>
                        <a:t>(x</a:t>
                      </a:r>
                      <a:r>
                        <a:rPr lang="en-US" sz="1400" dirty="0"/>
                        <a:t>)</a:t>
                      </a:r>
                    </a:p>
                  </a:txBody>
                  <a:tcPr marL="67484" marR="67484" marT="34290" marB="34290"/>
                </a:tc>
                <a:extLst>
                  <a:ext uri="{0D108BD9-81ED-4DB2-BD59-A6C34878D82A}">
                    <a16:rowId xmlns:a16="http://schemas.microsoft.com/office/drawing/2014/main" val="1822875731"/>
                  </a:ext>
                </a:extLst>
              </a:tr>
              <a:tr h="278130">
                <a:tc>
                  <a:txBody>
                    <a:bodyPr/>
                    <a:lstStyle/>
                    <a:p>
                      <a:r>
                        <a:rPr lang="en-US" sz="1400" dirty="0"/>
                        <a:t>Class 0*</a:t>
                      </a:r>
                    </a:p>
                  </a:txBody>
                  <a:tcPr marL="67484" marR="67484" marT="34290" marB="34290"/>
                </a:tc>
                <a:tc>
                  <a:txBody>
                    <a:bodyPr/>
                    <a:lstStyle/>
                    <a:p>
                      <a:pPr algn="ctr"/>
                      <a:r>
                        <a:rPr lang="en-US" sz="1400" dirty="0"/>
                        <a:t>1</a:t>
                      </a:r>
                    </a:p>
                  </a:txBody>
                  <a:tcPr marL="67484" marR="67484" marT="34290" marB="34290"/>
                </a:tc>
                <a:tc>
                  <a:txBody>
                    <a:bodyPr/>
                    <a:lstStyle/>
                    <a:p>
                      <a:pPr algn="ctr"/>
                      <a:r>
                        <a:rPr lang="en-US" sz="1400" baseline="0" dirty="0"/>
                        <a:t>+/- 10%</a:t>
                      </a:r>
                    </a:p>
                  </a:txBody>
                  <a:tcPr marL="67484" marR="67484" marT="34290" marB="34290"/>
                </a:tc>
                <a:tc>
                  <a:txBody>
                    <a:bodyPr/>
                    <a:lstStyle/>
                    <a:p>
                      <a:pPr algn="ctr"/>
                      <a:r>
                        <a:rPr lang="en-US" sz="1400" dirty="0"/>
                        <a:t>10</a:t>
                      </a:r>
                      <a:r>
                        <a:rPr lang="en-US" sz="1400" baseline="30000" dirty="0"/>
                        <a:t>-9</a:t>
                      </a:r>
                    </a:p>
                  </a:txBody>
                  <a:tcPr marL="67484" marR="67484" marT="34290" marB="34290"/>
                </a:tc>
                <a:tc>
                  <a:txBody>
                    <a:bodyPr/>
                    <a:lstStyle/>
                    <a:p>
                      <a:pPr algn="ctr"/>
                      <a:r>
                        <a:rPr lang="en-US" sz="1400" baseline="0" dirty="0"/>
                        <a:t>0</a:t>
                      </a:r>
                    </a:p>
                  </a:txBody>
                  <a:tcPr marL="67484" marR="67484" marT="34290" marB="34290"/>
                </a:tc>
                <a:extLst>
                  <a:ext uri="{0D108BD9-81ED-4DB2-BD59-A6C34878D82A}">
                    <a16:rowId xmlns:a16="http://schemas.microsoft.com/office/drawing/2014/main" val="3403541805"/>
                  </a:ext>
                </a:extLst>
              </a:tr>
              <a:tr h="278130">
                <a:tc>
                  <a:txBody>
                    <a:bodyPr/>
                    <a:lstStyle/>
                    <a:p>
                      <a:r>
                        <a:rPr lang="en-US" sz="1400" dirty="0"/>
                        <a:t>Class 1</a:t>
                      </a:r>
                    </a:p>
                  </a:txBody>
                  <a:tcPr marL="67484" marR="67484" marT="34290" marB="34290"/>
                </a:tc>
                <a:tc>
                  <a:txBody>
                    <a:bodyPr/>
                    <a:lstStyle/>
                    <a:p>
                      <a:pPr algn="ctr"/>
                      <a:r>
                        <a:rPr lang="en-US" sz="1400" dirty="0"/>
                        <a:t>10</a:t>
                      </a:r>
                    </a:p>
                  </a:txBody>
                  <a:tcPr marL="67484" marR="67484"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aseline="0" dirty="0"/>
                        <a:t>+/- 10%</a:t>
                      </a:r>
                    </a:p>
                  </a:txBody>
                  <a:tcPr marL="67484" marR="67484"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10</a:t>
                      </a:r>
                      <a:r>
                        <a:rPr lang="en-US" sz="1400" baseline="30000" dirty="0"/>
                        <a:t>-9</a:t>
                      </a:r>
                    </a:p>
                  </a:txBody>
                  <a:tcPr marL="67484" marR="67484"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aseline="0" dirty="0"/>
                        <a:t>1</a:t>
                      </a:r>
                    </a:p>
                  </a:txBody>
                  <a:tcPr marL="67484" marR="67484" marT="34290" marB="34290"/>
                </a:tc>
                <a:extLst>
                  <a:ext uri="{0D108BD9-81ED-4DB2-BD59-A6C34878D82A}">
                    <a16:rowId xmlns:a16="http://schemas.microsoft.com/office/drawing/2014/main" val="3467945714"/>
                  </a:ext>
                </a:extLst>
              </a:tr>
              <a:tr h="278130">
                <a:tc>
                  <a:txBody>
                    <a:bodyPr/>
                    <a:lstStyle/>
                    <a:p>
                      <a:r>
                        <a:rPr lang="en-US" sz="1400" dirty="0"/>
                        <a:t>Class 2</a:t>
                      </a:r>
                    </a:p>
                  </a:txBody>
                  <a:tcPr marL="67484" marR="67484" marT="34290" marB="34290"/>
                </a:tc>
                <a:tc>
                  <a:txBody>
                    <a:bodyPr/>
                    <a:lstStyle/>
                    <a:p>
                      <a:pPr algn="ctr"/>
                      <a:r>
                        <a:rPr lang="en-US" sz="1400" dirty="0"/>
                        <a:t>10 – 100</a:t>
                      </a:r>
                    </a:p>
                  </a:txBody>
                  <a:tcPr marL="67484" marR="67484"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aseline="0" dirty="0"/>
                        <a:t>&lt;10%</a:t>
                      </a:r>
                    </a:p>
                  </a:txBody>
                  <a:tcPr marL="67484" marR="67484"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10</a:t>
                      </a:r>
                      <a:r>
                        <a:rPr lang="en-US" sz="1400" baseline="30000" dirty="0"/>
                        <a:t>-9</a:t>
                      </a:r>
                    </a:p>
                  </a:txBody>
                  <a:tcPr marL="67484" marR="67484"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aseline="0" dirty="0"/>
                        <a:t>1</a:t>
                      </a:r>
                    </a:p>
                  </a:txBody>
                  <a:tcPr marL="67484" marR="67484" marT="34290" marB="34290"/>
                </a:tc>
                <a:extLst>
                  <a:ext uri="{0D108BD9-81ED-4DB2-BD59-A6C34878D82A}">
                    <a16:rowId xmlns:a16="http://schemas.microsoft.com/office/drawing/2014/main" val="2853527236"/>
                  </a:ext>
                </a:extLst>
              </a:tr>
              <a:tr h="278130">
                <a:tc>
                  <a:txBody>
                    <a:bodyPr/>
                    <a:lstStyle/>
                    <a:p>
                      <a:r>
                        <a:rPr lang="en-US" sz="1400" dirty="0"/>
                        <a:t>Class 3</a:t>
                      </a:r>
                    </a:p>
                  </a:txBody>
                  <a:tcPr marL="67484" marR="67484" marT="34290" marB="34290"/>
                </a:tc>
                <a:tc>
                  <a:txBody>
                    <a:bodyPr/>
                    <a:lstStyle/>
                    <a:p>
                      <a:pPr algn="ctr"/>
                      <a:r>
                        <a:rPr lang="en-US" sz="1400" dirty="0"/>
                        <a:t>100</a:t>
                      </a:r>
                    </a:p>
                  </a:txBody>
                  <a:tcPr marL="67484" marR="67484"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aseline="0" dirty="0"/>
                        <a:t>+/- 10%</a:t>
                      </a:r>
                    </a:p>
                  </a:txBody>
                  <a:tcPr marL="67484" marR="67484"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10</a:t>
                      </a:r>
                      <a:r>
                        <a:rPr lang="en-US" sz="1400" baseline="30000" dirty="0"/>
                        <a:t>-9</a:t>
                      </a:r>
                      <a:endParaRPr lang="en-US" sz="1400" baseline="0" dirty="0"/>
                    </a:p>
                  </a:txBody>
                  <a:tcPr marL="67484" marR="67484"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aseline="0" dirty="0"/>
                        <a:t>2</a:t>
                      </a:r>
                    </a:p>
                  </a:txBody>
                  <a:tcPr marL="67484" marR="67484" marT="34290" marB="34290"/>
                </a:tc>
                <a:extLst>
                  <a:ext uri="{0D108BD9-81ED-4DB2-BD59-A6C34878D82A}">
                    <a16:rowId xmlns:a16="http://schemas.microsoft.com/office/drawing/2014/main" val="4148186957"/>
                  </a:ext>
                </a:extLst>
              </a:tr>
              <a:tr h="278130">
                <a:tc>
                  <a:txBody>
                    <a:bodyPr/>
                    <a:lstStyle/>
                    <a:p>
                      <a:r>
                        <a:rPr lang="en-US" sz="1400" dirty="0"/>
                        <a:t>Class 4</a:t>
                      </a:r>
                    </a:p>
                  </a:txBody>
                  <a:tcPr marL="67484" marR="67484" marT="34290" marB="34290"/>
                </a:tc>
                <a:tc>
                  <a:txBody>
                    <a:bodyPr/>
                    <a:lstStyle/>
                    <a:p>
                      <a:pPr algn="ctr"/>
                      <a:r>
                        <a:rPr lang="en-US" sz="1400" dirty="0"/>
                        <a:t>100</a:t>
                      </a:r>
                    </a:p>
                  </a:txBody>
                  <a:tcPr marL="67484" marR="67484"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aseline="0" dirty="0"/>
                        <a:t>+/-10%</a:t>
                      </a:r>
                    </a:p>
                  </a:txBody>
                  <a:tcPr marL="67484" marR="67484"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10</a:t>
                      </a:r>
                      <a:r>
                        <a:rPr lang="en-US" sz="1400" baseline="30000" dirty="0"/>
                        <a:t>-7</a:t>
                      </a:r>
                    </a:p>
                  </a:txBody>
                  <a:tcPr marL="67484" marR="67484"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aseline="0" dirty="0"/>
                        <a:t>3</a:t>
                      </a:r>
                    </a:p>
                  </a:txBody>
                  <a:tcPr marL="67484" marR="67484" marT="34290" marB="34290"/>
                </a:tc>
                <a:extLst>
                  <a:ext uri="{0D108BD9-81ED-4DB2-BD59-A6C34878D82A}">
                    <a16:rowId xmlns:a16="http://schemas.microsoft.com/office/drawing/2014/main" val="1986280654"/>
                  </a:ext>
                </a:extLst>
              </a:tr>
              <a:tr h="278130">
                <a:tc>
                  <a:txBody>
                    <a:bodyPr/>
                    <a:lstStyle/>
                    <a:p>
                      <a:r>
                        <a:rPr lang="en-US" sz="1400" dirty="0"/>
                        <a:t>Class 5</a:t>
                      </a:r>
                    </a:p>
                  </a:txBody>
                  <a:tcPr marL="67484" marR="67484" marT="34290" marB="34290"/>
                </a:tc>
                <a:tc>
                  <a:txBody>
                    <a:bodyPr/>
                    <a:lstStyle/>
                    <a:p>
                      <a:pPr algn="ctr"/>
                      <a:r>
                        <a:rPr lang="en-US" sz="1400" dirty="0"/>
                        <a:t>100 avg.</a:t>
                      </a:r>
                    </a:p>
                  </a:txBody>
                  <a:tcPr marL="67484" marR="67484"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aseline="0" dirty="0"/>
                        <a:t>N/A</a:t>
                      </a:r>
                    </a:p>
                  </a:txBody>
                  <a:tcPr marL="67484" marR="67484"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aseline="0" dirty="0"/>
                        <a:t>10</a:t>
                      </a:r>
                      <a:r>
                        <a:rPr lang="en-US" sz="1400" baseline="30000" dirty="0"/>
                        <a:t>-9</a:t>
                      </a:r>
                    </a:p>
                  </a:txBody>
                  <a:tcPr marL="67484" marR="67484"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aseline="0" dirty="0"/>
                        <a:t>2</a:t>
                      </a:r>
                    </a:p>
                  </a:txBody>
                  <a:tcPr marL="67484" marR="67484" marT="34290" marB="34290"/>
                </a:tc>
                <a:extLst>
                  <a:ext uri="{0D108BD9-81ED-4DB2-BD59-A6C34878D82A}">
                    <a16:rowId xmlns:a16="http://schemas.microsoft.com/office/drawing/2014/main" val="873021319"/>
                  </a:ext>
                </a:extLst>
              </a:tr>
            </a:tbl>
          </a:graphicData>
        </a:graphic>
      </p:graphicFrame>
      <p:sp>
        <p:nvSpPr>
          <p:cNvPr id="8" name="Content Placeholder 7">
            <a:extLst>
              <a:ext uri="{FF2B5EF4-FFF2-40B4-BE49-F238E27FC236}">
                <a16:creationId xmlns:a16="http://schemas.microsoft.com/office/drawing/2014/main" id="{F5760ED3-FE51-47DD-8E4D-33B90F6C3818}"/>
              </a:ext>
            </a:extLst>
          </p:cNvPr>
          <p:cNvSpPr txBox="1">
            <a:spLocks/>
          </p:cNvSpPr>
          <p:nvPr/>
        </p:nvSpPr>
        <p:spPr>
          <a:xfrm>
            <a:off x="4642033" y="2856773"/>
            <a:ext cx="3612968" cy="2708672"/>
          </a:xfrm>
          <a:prstGeom prst="rect">
            <a:avLst/>
          </a:prstGeom>
        </p:spPr>
        <p:style>
          <a:lnRef idx="2">
            <a:schemeClr val="dk1"/>
          </a:lnRef>
          <a:fillRef idx="1">
            <a:schemeClr val="lt1"/>
          </a:fillRef>
          <a:effectRef idx="0">
            <a:schemeClr val="dk1"/>
          </a:effectRef>
          <a:fontRef idx="minor">
            <a:schemeClr val="dk1"/>
          </a:fontRef>
        </p:style>
        <p:txBody>
          <a:bodyPr vert="horz" lIns="68580" tIns="34290" rIns="68580" bIns="3429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100" dirty="0"/>
              <a:t>Class 0: Emergency</a:t>
            </a:r>
          </a:p>
          <a:p>
            <a:r>
              <a:rPr lang="en-US" sz="2100" dirty="0"/>
              <a:t>Class 1: Closed loop regulatory control</a:t>
            </a:r>
          </a:p>
          <a:p>
            <a:r>
              <a:rPr lang="en-US" sz="2100" dirty="0"/>
              <a:t>Class 2: Closed loop supervisory control</a:t>
            </a:r>
          </a:p>
          <a:p>
            <a:r>
              <a:rPr lang="en-US" sz="2100" dirty="0"/>
              <a:t>Class 3: Open loop control with a human in the loop</a:t>
            </a:r>
          </a:p>
          <a:p>
            <a:r>
              <a:rPr lang="en-US" sz="2100" dirty="0"/>
              <a:t>Class 4: Monitoring and Alerting</a:t>
            </a:r>
          </a:p>
          <a:p>
            <a:r>
              <a:rPr lang="en-US" sz="2100" dirty="0"/>
              <a:t>Class 5: Logging, Downloading, Uploading</a:t>
            </a:r>
          </a:p>
        </p:txBody>
      </p:sp>
      <p:sp>
        <p:nvSpPr>
          <p:cNvPr id="9" name="TextBox 8">
            <a:extLst>
              <a:ext uri="{FF2B5EF4-FFF2-40B4-BE49-F238E27FC236}">
                <a16:creationId xmlns:a16="http://schemas.microsoft.com/office/drawing/2014/main" id="{5BA185B5-D3F0-4FC4-A7A0-E1E71BB529DA}"/>
              </a:ext>
            </a:extLst>
          </p:cNvPr>
          <p:cNvSpPr txBox="1"/>
          <p:nvPr/>
        </p:nvSpPr>
        <p:spPr>
          <a:xfrm>
            <a:off x="624650" y="5080697"/>
            <a:ext cx="3886592" cy="1200329"/>
          </a:xfrm>
          <a:prstGeom prst="rect">
            <a:avLst/>
          </a:prstGeom>
          <a:noFill/>
        </p:spPr>
        <p:txBody>
          <a:bodyPr wrap="square" rtlCol="0">
            <a:spAutoFit/>
          </a:bodyPr>
          <a:lstStyle/>
          <a:p>
            <a:r>
              <a:rPr lang="en-US" sz="1800" dirty="0">
                <a:solidFill>
                  <a:schemeClr val="tx1"/>
                </a:solidFill>
              </a:rPr>
              <a:t>Focus is the factory work-cell for job-based factory automation. N is an integer factor.  Not 100% accurate, work-in-progress.</a:t>
            </a:r>
          </a:p>
        </p:txBody>
      </p:sp>
      <p:sp>
        <p:nvSpPr>
          <p:cNvPr id="10" name="Slide Number Placeholder 9">
            <a:extLst>
              <a:ext uri="{FF2B5EF4-FFF2-40B4-BE49-F238E27FC236}">
                <a16:creationId xmlns:a16="http://schemas.microsoft.com/office/drawing/2014/main" id="{87A0D1A4-4CD6-49C0-9725-A5A28FA1A591}"/>
              </a:ext>
            </a:extLst>
          </p:cNvPr>
          <p:cNvSpPr>
            <a:spLocks noGrp="1"/>
          </p:cNvSpPr>
          <p:nvPr>
            <p:ph type="sldNum" sz="quarter" idx="12"/>
          </p:nvPr>
        </p:nvSpPr>
        <p:spPr/>
        <p:txBody>
          <a:bodyPr/>
          <a:lstStyle/>
          <a:p>
            <a:fld id="{61B83EEE-7A84-4698-BB00-D768C7CFD02D}" type="slidenum">
              <a:rPr lang="en-US" smtClean="0"/>
              <a:t>20</a:t>
            </a:fld>
            <a:endParaRPr lang="en-US"/>
          </a:p>
        </p:txBody>
      </p:sp>
      <p:sp>
        <p:nvSpPr>
          <p:cNvPr id="11" name="Date Placeholder 3"/>
          <p:cNvSpPr txBox="1">
            <a:spLocks/>
          </p:cNvSpPr>
          <p:nvPr/>
        </p:nvSpPr>
        <p:spPr>
          <a:xfrm>
            <a:off x="696912" y="304800"/>
            <a:ext cx="2303451" cy="273050"/>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sz="1800" b="1" dirty="0" smtClean="0">
                <a:solidFill>
                  <a:schemeClr val="tx1"/>
                </a:solidFill>
              </a:rPr>
              <a:t>October 2018</a:t>
            </a:r>
            <a:endParaRPr lang="en-GB" sz="1800" b="1" dirty="0">
              <a:solidFill>
                <a:schemeClr val="tx1"/>
              </a:solidFill>
            </a:endParaRPr>
          </a:p>
        </p:txBody>
      </p:sp>
    </p:spTree>
    <p:extLst>
      <p:ext uri="{BB962C8B-B14F-4D97-AF65-F5344CB8AC3E}">
        <p14:creationId xmlns:p14="http://schemas.microsoft.com/office/powerpoint/2010/main" val="108078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8254783C-CE34-4DB3-8675-3934FBB35B9D}"/>
              </a:ext>
            </a:extLst>
          </p:cNvPr>
          <p:cNvPicPr>
            <a:picLocks noGrp="1" noChangeAspect="1"/>
          </p:cNvPicPr>
          <p:nvPr>
            <p:ph idx="1"/>
          </p:nvPr>
        </p:nvPicPr>
        <p:blipFill rotWithShape="1">
          <a:blip r:embed="rId2">
            <a:grayscl/>
            <a:extLst>
              <a:ext uri="{28A0092B-C50C-407E-A947-70E740481C1C}">
                <a14:useLocalDpi xmlns:a14="http://schemas.microsoft.com/office/drawing/2010/main" val="0"/>
              </a:ext>
            </a:extLst>
          </a:blip>
          <a:srcRect l="8291" t="26455" r="47476" b="14971"/>
          <a:stretch/>
        </p:blipFill>
        <p:spPr>
          <a:xfrm>
            <a:off x="3105151" y="1473676"/>
            <a:ext cx="5473700" cy="4332710"/>
          </a:xfrm>
        </p:spPr>
      </p:pic>
      <p:sp>
        <p:nvSpPr>
          <p:cNvPr id="3" name="Title 2">
            <a:extLst>
              <a:ext uri="{FF2B5EF4-FFF2-40B4-BE49-F238E27FC236}">
                <a16:creationId xmlns:a16="http://schemas.microsoft.com/office/drawing/2014/main" id="{E8C1775A-977B-4AD7-A822-97CC04325684}"/>
              </a:ext>
            </a:extLst>
          </p:cNvPr>
          <p:cNvSpPr>
            <a:spLocks noGrp="1"/>
          </p:cNvSpPr>
          <p:nvPr>
            <p:ph type="title"/>
          </p:nvPr>
        </p:nvSpPr>
        <p:spPr>
          <a:xfrm>
            <a:off x="285750" y="857251"/>
            <a:ext cx="8515350" cy="686276"/>
          </a:xfrm>
        </p:spPr>
        <p:txBody>
          <a:bodyPr>
            <a:normAutofit/>
          </a:bodyPr>
          <a:lstStyle/>
          <a:p>
            <a:r>
              <a:rPr lang="en-US" dirty="0"/>
              <a:t>Perspective – Whole Factory Network</a:t>
            </a:r>
          </a:p>
        </p:txBody>
      </p:sp>
      <p:sp>
        <p:nvSpPr>
          <p:cNvPr id="4" name="Slide Number Placeholder 3">
            <a:extLst>
              <a:ext uri="{FF2B5EF4-FFF2-40B4-BE49-F238E27FC236}">
                <a16:creationId xmlns:a16="http://schemas.microsoft.com/office/drawing/2014/main" id="{5DFD5BBC-3063-4BC4-A69E-E14378FBADDE}"/>
              </a:ext>
            </a:extLst>
          </p:cNvPr>
          <p:cNvSpPr>
            <a:spLocks noGrp="1"/>
          </p:cNvSpPr>
          <p:nvPr>
            <p:ph type="sldNum" sz="quarter" idx="12"/>
          </p:nvPr>
        </p:nvSpPr>
        <p:spPr/>
        <p:txBody>
          <a:bodyPr/>
          <a:lstStyle/>
          <a:p>
            <a:fld id="{61B83EEE-7A84-4698-BB00-D768C7CFD02D}" type="slidenum">
              <a:rPr lang="en-US" smtClean="0"/>
              <a:t>21</a:t>
            </a:fld>
            <a:endParaRPr lang="en-US"/>
          </a:p>
        </p:txBody>
      </p:sp>
      <p:sp>
        <p:nvSpPr>
          <p:cNvPr id="7" name="TextBox 6">
            <a:extLst>
              <a:ext uri="{FF2B5EF4-FFF2-40B4-BE49-F238E27FC236}">
                <a16:creationId xmlns:a16="http://schemas.microsoft.com/office/drawing/2014/main" id="{51448410-C778-44AD-BEA0-9AB5199C50DE}"/>
              </a:ext>
            </a:extLst>
          </p:cNvPr>
          <p:cNvSpPr txBox="1"/>
          <p:nvPr/>
        </p:nvSpPr>
        <p:spPr>
          <a:xfrm>
            <a:off x="425451" y="1505757"/>
            <a:ext cx="2457451" cy="5016758"/>
          </a:xfrm>
          <a:prstGeom prst="rect">
            <a:avLst/>
          </a:prstGeom>
          <a:noFill/>
        </p:spPr>
        <p:txBody>
          <a:bodyPr wrap="square" rtlCol="0">
            <a:spAutoFit/>
          </a:bodyPr>
          <a:lstStyle/>
          <a:p>
            <a:r>
              <a:rPr lang="en-US" sz="1600" b="1" dirty="0">
                <a:solidFill>
                  <a:schemeClr val="tx1"/>
                </a:solidFill>
              </a:rPr>
              <a:t>Asserted Benefits</a:t>
            </a:r>
          </a:p>
          <a:p>
            <a:pPr marL="214313" indent="-214313">
              <a:buFont typeface="Arial" panose="020B0604020202020204" pitchFamily="34" charset="0"/>
              <a:buChar char="•"/>
            </a:pPr>
            <a:r>
              <a:rPr lang="en-US" sz="1600" dirty="0">
                <a:solidFill>
                  <a:schemeClr val="tx1"/>
                </a:solidFill>
              </a:rPr>
              <a:t>Ease of installation</a:t>
            </a:r>
          </a:p>
          <a:p>
            <a:pPr marL="214313" indent="-214313">
              <a:buFont typeface="Arial" panose="020B0604020202020204" pitchFamily="34" charset="0"/>
              <a:buChar char="•"/>
            </a:pPr>
            <a:r>
              <a:rPr lang="en-US" sz="1600" dirty="0">
                <a:solidFill>
                  <a:schemeClr val="tx1"/>
                </a:solidFill>
              </a:rPr>
              <a:t>Single point of network control/management</a:t>
            </a:r>
          </a:p>
          <a:p>
            <a:pPr marL="214313" indent="-214313">
              <a:buFont typeface="Arial" panose="020B0604020202020204" pitchFamily="34" charset="0"/>
              <a:buChar char="•"/>
            </a:pPr>
            <a:r>
              <a:rPr lang="en-US" sz="1600" dirty="0">
                <a:solidFill>
                  <a:schemeClr val="tx1"/>
                </a:solidFill>
              </a:rPr>
              <a:t>Single frequency</a:t>
            </a:r>
          </a:p>
          <a:p>
            <a:pPr marL="214313" indent="-214313">
              <a:buFont typeface="Arial" panose="020B0604020202020204" pitchFamily="34" charset="0"/>
              <a:buChar char="•"/>
            </a:pPr>
            <a:r>
              <a:rPr lang="en-US" sz="1600" dirty="0">
                <a:solidFill>
                  <a:schemeClr val="tx1"/>
                </a:solidFill>
              </a:rPr>
              <a:t>No power control needed</a:t>
            </a:r>
          </a:p>
          <a:p>
            <a:pPr marL="214313" indent="-214313">
              <a:buFont typeface="Arial" panose="020B0604020202020204" pitchFamily="34" charset="0"/>
              <a:buChar char="•"/>
            </a:pPr>
            <a:r>
              <a:rPr lang="en-US" sz="1600" dirty="0">
                <a:solidFill>
                  <a:schemeClr val="tx1"/>
                </a:solidFill>
              </a:rPr>
              <a:t>Deterministic scalability</a:t>
            </a:r>
          </a:p>
          <a:p>
            <a:endParaRPr lang="en-US" sz="1600" dirty="0">
              <a:solidFill>
                <a:schemeClr val="tx1"/>
              </a:solidFill>
            </a:endParaRPr>
          </a:p>
          <a:p>
            <a:r>
              <a:rPr lang="en-US" sz="1600" b="1" dirty="0">
                <a:solidFill>
                  <a:schemeClr val="tx1"/>
                </a:solidFill>
              </a:rPr>
              <a:t>Challenges</a:t>
            </a:r>
          </a:p>
          <a:p>
            <a:pPr marL="214313" indent="-214313">
              <a:buFont typeface="Arial" panose="020B0604020202020204" pitchFamily="34" charset="0"/>
              <a:buChar char="•"/>
            </a:pPr>
            <a:r>
              <a:rPr lang="en-US" sz="1600" dirty="0">
                <a:solidFill>
                  <a:schemeClr val="tx1"/>
                </a:solidFill>
              </a:rPr>
              <a:t>One network </a:t>
            </a:r>
            <a:br>
              <a:rPr lang="en-US" sz="1600" dirty="0">
                <a:solidFill>
                  <a:schemeClr val="tx1"/>
                </a:solidFill>
              </a:rPr>
            </a:br>
            <a:r>
              <a:rPr lang="en-US" sz="1600" dirty="0">
                <a:solidFill>
                  <a:schemeClr val="tx1"/>
                </a:solidFill>
              </a:rPr>
              <a:t>- Single point of failure</a:t>
            </a:r>
          </a:p>
          <a:p>
            <a:pPr marL="214313" indent="-214313">
              <a:buFont typeface="Arial" panose="020B0604020202020204" pitchFamily="34" charset="0"/>
              <a:buChar char="•"/>
            </a:pPr>
            <a:r>
              <a:rPr lang="en-US" sz="1600" dirty="0">
                <a:solidFill>
                  <a:schemeClr val="tx1"/>
                </a:solidFill>
              </a:rPr>
              <a:t>High-bandwidth requirement</a:t>
            </a:r>
            <a:br>
              <a:rPr lang="en-US" sz="1600" dirty="0">
                <a:solidFill>
                  <a:schemeClr val="tx1"/>
                </a:solidFill>
              </a:rPr>
            </a:br>
            <a:r>
              <a:rPr lang="en-US" sz="1600" dirty="0">
                <a:solidFill>
                  <a:schemeClr val="tx1"/>
                </a:solidFill>
              </a:rPr>
              <a:t>  &gt;&gt; 1 Gbps</a:t>
            </a:r>
          </a:p>
          <a:p>
            <a:pPr marL="214313" indent="-214313">
              <a:buFont typeface="Arial" panose="020B0604020202020204" pitchFamily="34" charset="0"/>
              <a:buChar char="•"/>
            </a:pPr>
            <a:r>
              <a:rPr lang="en-US" sz="1600" dirty="0">
                <a:solidFill>
                  <a:schemeClr val="tx1"/>
                </a:solidFill>
              </a:rPr>
              <a:t>Large-scale device synchronization</a:t>
            </a:r>
          </a:p>
          <a:p>
            <a:pPr marL="214313" indent="-214313">
              <a:buFont typeface="Arial" panose="020B0604020202020204" pitchFamily="34" charset="0"/>
              <a:buChar char="•"/>
            </a:pPr>
            <a:r>
              <a:rPr lang="en-US" sz="1600" dirty="0">
                <a:solidFill>
                  <a:schemeClr val="tx1"/>
                </a:solidFill>
              </a:rPr>
              <a:t>Difficult edge coverage</a:t>
            </a:r>
          </a:p>
          <a:p>
            <a:pPr marL="214313" indent="-214313">
              <a:buFont typeface="Arial" panose="020B0604020202020204" pitchFamily="34" charset="0"/>
              <a:buChar char="•"/>
            </a:pPr>
            <a:r>
              <a:rPr lang="en-US" sz="1600" dirty="0">
                <a:solidFill>
                  <a:schemeClr val="tx1"/>
                </a:solidFill>
              </a:rPr>
              <a:t>mm-Wave antennas</a:t>
            </a:r>
          </a:p>
          <a:p>
            <a:endParaRPr lang="en-US" sz="1600" dirty="0">
              <a:solidFill>
                <a:schemeClr val="tx1"/>
              </a:solidFill>
            </a:endParaRPr>
          </a:p>
        </p:txBody>
      </p:sp>
      <p:sp>
        <p:nvSpPr>
          <p:cNvPr id="15" name="Rectangle: Rounded Corners 14">
            <a:extLst>
              <a:ext uri="{FF2B5EF4-FFF2-40B4-BE49-F238E27FC236}">
                <a16:creationId xmlns:a16="http://schemas.microsoft.com/office/drawing/2014/main" id="{2027009C-C098-4DDF-8CE4-78DB61D25D28}"/>
              </a:ext>
            </a:extLst>
          </p:cNvPr>
          <p:cNvSpPr/>
          <p:nvPr/>
        </p:nvSpPr>
        <p:spPr>
          <a:xfrm>
            <a:off x="3304903" y="1543526"/>
            <a:ext cx="4976949" cy="3989015"/>
          </a:xfrm>
          <a:prstGeom prst="roundRect">
            <a:avLst/>
          </a:prstGeom>
          <a:solidFill>
            <a:srgbClr val="4472C4">
              <a:alpha val="38824"/>
            </a:srgb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Date Placeholder 3"/>
          <p:cNvSpPr>
            <a:spLocks noGrp="1"/>
          </p:cNvSpPr>
          <p:nvPr>
            <p:ph type="dt" idx="15"/>
          </p:nvPr>
        </p:nvSpPr>
        <p:spPr>
          <a:xfrm>
            <a:off x="696912" y="333375"/>
            <a:ext cx="2303451" cy="273050"/>
          </a:xfrm>
        </p:spPr>
        <p:txBody>
          <a:bodyPr/>
          <a:lstStyle/>
          <a:p>
            <a:r>
              <a:rPr lang="en-US" dirty="0"/>
              <a:t>October 2018</a:t>
            </a:r>
            <a:endParaRPr lang="en-GB" dirty="0"/>
          </a:p>
        </p:txBody>
      </p:sp>
    </p:spTree>
    <p:extLst>
      <p:ext uri="{BB962C8B-B14F-4D97-AF65-F5344CB8AC3E}">
        <p14:creationId xmlns:p14="http://schemas.microsoft.com/office/powerpoint/2010/main" val="152074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8254783C-CE34-4DB3-8675-3934FBB35B9D}"/>
              </a:ext>
            </a:extLst>
          </p:cNvPr>
          <p:cNvPicPr>
            <a:picLocks noGrp="1" noChangeAspect="1"/>
          </p:cNvPicPr>
          <p:nvPr>
            <p:ph idx="1"/>
          </p:nvPr>
        </p:nvPicPr>
        <p:blipFill rotWithShape="1">
          <a:blip r:embed="rId2">
            <a:grayscl/>
            <a:extLst>
              <a:ext uri="{28A0092B-C50C-407E-A947-70E740481C1C}">
                <a14:useLocalDpi xmlns:a14="http://schemas.microsoft.com/office/drawing/2010/main" val="0"/>
              </a:ext>
            </a:extLst>
          </a:blip>
          <a:srcRect l="8291" t="26455" r="47476" b="14971"/>
          <a:stretch/>
        </p:blipFill>
        <p:spPr>
          <a:xfrm>
            <a:off x="3105151" y="1473676"/>
            <a:ext cx="5473700" cy="4332710"/>
          </a:xfrm>
        </p:spPr>
      </p:pic>
      <p:sp>
        <p:nvSpPr>
          <p:cNvPr id="3" name="Title 2">
            <a:extLst>
              <a:ext uri="{FF2B5EF4-FFF2-40B4-BE49-F238E27FC236}">
                <a16:creationId xmlns:a16="http://schemas.microsoft.com/office/drawing/2014/main" id="{E8C1775A-977B-4AD7-A822-97CC04325684}"/>
              </a:ext>
            </a:extLst>
          </p:cNvPr>
          <p:cNvSpPr>
            <a:spLocks noGrp="1"/>
          </p:cNvSpPr>
          <p:nvPr>
            <p:ph type="title"/>
          </p:nvPr>
        </p:nvSpPr>
        <p:spPr>
          <a:xfrm>
            <a:off x="279400" y="857251"/>
            <a:ext cx="8521700" cy="686276"/>
          </a:xfrm>
        </p:spPr>
        <p:txBody>
          <a:bodyPr>
            <a:normAutofit/>
          </a:bodyPr>
          <a:lstStyle/>
          <a:p>
            <a:r>
              <a:rPr lang="en-US" dirty="0"/>
              <a:t>Perspective – Segmented Factory Network</a:t>
            </a:r>
          </a:p>
        </p:txBody>
      </p:sp>
      <p:sp>
        <p:nvSpPr>
          <p:cNvPr id="4" name="Slide Number Placeholder 3">
            <a:extLst>
              <a:ext uri="{FF2B5EF4-FFF2-40B4-BE49-F238E27FC236}">
                <a16:creationId xmlns:a16="http://schemas.microsoft.com/office/drawing/2014/main" id="{5DFD5BBC-3063-4BC4-A69E-E14378FBADDE}"/>
              </a:ext>
            </a:extLst>
          </p:cNvPr>
          <p:cNvSpPr>
            <a:spLocks noGrp="1"/>
          </p:cNvSpPr>
          <p:nvPr>
            <p:ph type="sldNum" sz="quarter" idx="12"/>
          </p:nvPr>
        </p:nvSpPr>
        <p:spPr/>
        <p:txBody>
          <a:bodyPr/>
          <a:lstStyle/>
          <a:p>
            <a:fld id="{61B83EEE-7A84-4698-BB00-D768C7CFD02D}" type="slidenum">
              <a:rPr lang="en-US" smtClean="0"/>
              <a:t>22</a:t>
            </a:fld>
            <a:endParaRPr lang="en-US"/>
          </a:p>
        </p:txBody>
      </p:sp>
      <p:sp>
        <p:nvSpPr>
          <p:cNvPr id="7" name="TextBox 6">
            <a:extLst>
              <a:ext uri="{FF2B5EF4-FFF2-40B4-BE49-F238E27FC236}">
                <a16:creationId xmlns:a16="http://schemas.microsoft.com/office/drawing/2014/main" id="{51448410-C778-44AD-BEA0-9AB5199C50DE}"/>
              </a:ext>
            </a:extLst>
          </p:cNvPr>
          <p:cNvSpPr txBox="1"/>
          <p:nvPr/>
        </p:nvSpPr>
        <p:spPr>
          <a:xfrm>
            <a:off x="425451" y="1663701"/>
            <a:ext cx="2457451" cy="4247317"/>
          </a:xfrm>
          <a:prstGeom prst="rect">
            <a:avLst/>
          </a:prstGeom>
          <a:noFill/>
        </p:spPr>
        <p:txBody>
          <a:bodyPr wrap="square" rtlCol="0">
            <a:spAutoFit/>
          </a:bodyPr>
          <a:lstStyle/>
          <a:p>
            <a:r>
              <a:rPr lang="en-US" sz="1800" b="1" dirty="0">
                <a:solidFill>
                  <a:schemeClr val="tx1"/>
                </a:solidFill>
              </a:rPr>
              <a:t>Asserted Benefits</a:t>
            </a:r>
          </a:p>
          <a:p>
            <a:pPr marL="214313" indent="-214313">
              <a:buFont typeface="Arial" panose="020B0604020202020204" pitchFamily="34" charset="0"/>
              <a:buChar char="•"/>
            </a:pPr>
            <a:r>
              <a:rPr lang="en-US" sz="1800" dirty="0">
                <a:solidFill>
                  <a:schemeClr val="tx1"/>
                </a:solidFill>
              </a:rPr>
              <a:t>Eased wireless system requirements</a:t>
            </a:r>
          </a:p>
          <a:p>
            <a:pPr marL="214313" indent="-214313">
              <a:buFont typeface="Arial" panose="020B0604020202020204" pitchFamily="34" charset="0"/>
              <a:buChar char="•"/>
            </a:pPr>
            <a:r>
              <a:rPr lang="en-US" sz="1800" dirty="0">
                <a:solidFill>
                  <a:schemeClr val="tx1"/>
                </a:solidFill>
              </a:rPr>
              <a:t>May be realizable with existing technology</a:t>
            </a:r>
          </a:p>
          <a:p>
            <a:pPr marL="214313" indent="-214313">
              <a:buFont typeface="Arial" panose="020B0604020202020204" pitchFamily="34" charset="0"/>
              <a:buChar char="•"/>
            </a:pPr>
            <a:r>
              <a:rPr lang="en-US" sz="1800" dirty="0">
                <a:solidFill>
                  <a:schemeClr val="tx1"/>
                </a:solidFill>
              </a:rPr>
              <a:t>Distributed failure modes</a:t>
            </a:r>
          </a:p>
          <a:p>
            <a:pPr marL="214313" indent="-214313">
              <a:buFont typeface="Arial" panose="020B0604020202020204" pitchFamily="34" charset="0"/>
              <a:buChar char="•"/>
            </a:pPr>
            <a:r>
              <a:rPr lang="en-US" sz="1800" dirty="0">
                <a:solidFill>
                  <a:schemeClr val="tx1"/>
                </a:solidFill>
              </a:rPr>
              <a:t>More energy efficient</a:t>
            </a:r>
          </a:p>
          <a:p>
            <a:endParaRPr lang="en-US" sz="1800" dirty="0">
              <a:solidFill>
                <a:schemeClr val="tx1"/>
              </a:solidFill>
            </a:endParaRPr>
          </a:p>
          <a:p>
            <a:endParaRPr lang="en-US" sz="1800" dirty="0">
              <a:solidFill>
                <a:schemeClr val="tx1"/>
              </a:solidFill>
            </a:endParaRPr>
          </a:p>
          <a:p>
            <a:r>
              <a:rPr lang="en-US" sz="1800" b="1" dirty="0">
                <a:solidFill>
                  <a:schemeClr val="tx1"/>
                </a:solidFill>
              </a:rPr>
              <a:t>Possible Challenges</a:t>
            </a:r>
          </a:p>
          <a:p>
            <a:pPr marL="214313" indent="-214313">
              <a:buFont typeface="Arial" panose="020B0604020202020204" pitchFamily="34" charset="0"/>
              <a:buChar char="•"/>
            </a:pPr>
            <a:r>
              <a:rPr lang="en-US" sz="1800" dirty="0">
                <a:solidFill>
                  <a:schemeClr val="tx1"/>
                </a:solidFill>
              </a:rPr>
              <a:t>Frequency planning</a:t>
            </a:r>
          </a:p>
          <a:p>
            <a:pPr marL="214313" indent="-214313">
              <a:buFont typeface="Arial" panose="020B0604020202020204" pitchFamily="34" charset="0"/>
              <a:buChar char="•"/>
            </a:pPr>
            <a:r>
              <a:rPr lang="en-US" sz="1800" dirty="0">
                <a:solidFill>
                  <a:schemeClr val="tx1"/>
                </a:solidFill>
              </a:rPr>
              <a:t>Power planning</a:t>
            </a:r>
          </a:p>
          <a:p>
            <a:pPr marL="214313" indent="-214313">
              <a:buFont typeface="Arial" panose="020B0604020202020204" pitchFamily="34" charset="0"/>
              <a:buChar char="•"/>
            </a:pPr>
            <a:r>
              <a:rPr lang="en-US" sz="1800" dirty="0">
                <a:solidFill>
                  <a:schemeClr val="tx1"/>
                </a:solidFill>
              </a:rPr>
              <a:t>Edge co-interference</a:t>
            </a:r>
          </a:p>
        </p:txBody>
      </p:sp>
      <p:sp>
        <p:nvSpPr>
          <p:cNvPr id="8" name="Oval 7">
            <a:extLst>
              <a:ext uri="{FF2B5EF4-FFF2-40B4-BE49-F238E27FC236}">
                <a16:creationId xmlns:a16="http://schemas.microsoft.com/office/drawing/2014/main" id="{D04377C7-7FFF-4972-8678-2376D2B3449C}"/>
              </a:ext>
            </a:extLst>
          </p:cNvPr>
          <p:cNvSpPr/>
          <p:nvPr/>
        </p:nvSpPr>
        <p:spPr>
          <a:xfrm>
            <a:off x="2978150" y="1375168"/>
            <a:ext cx="1809750" cy="1866900"/>
          </a:xfrm>
          <a:prstGeom prst="ellipse">
            <a:avLst/>
          </a:prstGeom>
          <a:solidFill>
            <a:srgbClr val="92D050">
              <a:alpha val="36863"/>
            </a:srgb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Oval 8">
            <a:extLst>
              <a:ext uri="{FF2B5EF4-FFF2-40B4-BE49-F238E27FC236}">
                <a16:creationId xmlns:a16="http://schemas.microsoft.com/office/drawing/2014/main" id="{E131C9FB-27C8-40C4-8B61-A5E3CC12CD48}"/>
              </a:ext>
            </a:extLst>
          </p:cNvPr>
          <p:cNvSpPr/>
          <p:nvPr/>
        </p:nvSpPr>
        <p:spPr>
          <a:xfrm>
            <a:off x="5010150" y="2956318"/>
            <a:ext cx="1270001" cy="1183598"/>
          </a:xfrm>
          <a:prstGeom prst="ellipse">
            <a:avLst/>
          </a:prstGeom>
          <a:solidFill>
            <a:srgbClr val="B4C7E7">
              <a:alpha val="36863"/>
            </a:srgb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Oval 9">
            <a:extLst>
              <a:ext uri="{FF2B5EF4-FFF2-40B4-BE49-F238E27FC236}">
                <a16:creationId xmlns:a16="http://schemas.microsoft.com/office/drawing/2014/main" id="{D866E835-8FF5-4CA9-8CBD-0D4BFB16798C}"/>
              </a:ext>
            </a:extLst>
          </p:cNvPr>
          <p:cNvSpPr/>
          <p:nvPr/>
        </p:nvSpPr>
        <p:spPr>
          <a:xfrm>
            <a:off x="4740275" y="1385086"/>
            <a:ext cx="1809750" cy="1866900"/>
          </a:xfrm>
          <a:prstGeom prst="ellipse">
            <a:avLst/>
          </a:prstGeom>
          <a:solidFill>
            <a:srgbClr val="FF0000">
              <a:alpha val="36863"/>
            </a:srgb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Oval 10">
            <a:extLst>
              <a:ext uri="{FF2B5EF4-FFF2-40B4-BE49-F238E27FC236}">
                <a16:creationId xmlns:a16="http://schemas.microsoft.com/office/drawing/2014/main" id="{F730F683-0FB1-47D2-94CC-9FE4AB56021A}"/>
              </a:ext>
            </a:extLst>
          </p:cNvPr>
          <p:cNvSpPr/>
          <p:nvPr/>
        </p:nvSpPr>
        <p:spPr>
          <a:xfrm>
            <a:off x="5862638" y="2918693"/>
            <a:ext cx="969962" cy="1538272"/>
          </a:xfrm>
          <a:prstGeom prst="ellipse">
            <a:avLst/>
          </a:prstGeom>
          <a:solidFill>
            <a:srgbClr val="92D050">
              <a:alpha val="36863"/>
            </a:srgb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Oval 11">
            <a:extLst>
              <a:ext uri="{FF2B5EF4-FFF2-40B4-BE49-F238E27FC236}">
                <a16:creationId xmlns:a16="http://schemas.microsoft.com/office/drawing/2014/main" id="{1FED7270-4640-4C8F-AECF-C0E7B42DC468}"/>
              </a:ext>
            </a:extLst>
          </p:cNvPr>
          <p:cNvSpPr/>
          <p:nvPr/>
        </p:nvSpPr>
        <p:spPr>
          <a:xfrm>
            <a:off x="6502400" y="1316472"/>
            <a:ext cx="1809750" cy="1866900"/>
          </a:xfrm>
          <a:prstGeom prst="ellipse">
            <a:avLst/>
          </a:prstGeom>
          <a:solidFill>
            <a:srgbClr val="92D050">
              <a:alpha val="36863"/>
            </a:srgb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Oval 12">
            <a:extLst>
              <a:ext uri="{FF2B5EF4-FFF2-40B4-BE49-F238E27FC236}">
                <a16:creationId xmlns:a16="http://schemas.microsoft.com/office/drawing/2014/main" id="{3162FEF2-393B-4BB1-AD47-E9FE5E3F52F6}"/>
              </a:ext>
            </a:extLst>
          </p:cNvPr>
          <p:cNvSpPr/>
          <p:nvPr/>
        </p:nvSpPr>
        <p:spPr>
          <a:xfrm>
            <a:off x="6654801" y="2918693"/>
            <a:ext cx="969962" cy="1538272"/>
          </a:xfrm>
          <a:prstGeom prst="ellipse">
            <a:avLst/>
          </a:prstGeom>
          <a:solidFill>
            <a:srgbClr val="FF0000">
              <a:alpha val="36863"/>
            </a:srgb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Oval 13">
            <a:extLst>
              <a:ext uri="{FF2B5EF4-FFF2-40B4-BE49-F238E27FC236}">
                <a16:creationId xmlns:a16="http://schemas.microsoft.com/office/drawing/2014/main" id="{86AA76C7-3D15-417C-9D41-A1EB32CCAC1D}"/>
              </a:ext>
            </a:extLst>
          </p:cNvPr>
          <p:cNvSpPr/>
          <p:nvPr/>
        </p:nvSpPr>
        <p:spPr>
          <a:xfrm>
            <a:off x="7435851" y="2928046"/>
            <a:ext cx="969962" cy="1538272"/>
          </a:xfrm>
          <a:prstGeom prst="ellipse">
            <a:avLst/>
          </a:prstGeom>
          <a:solidFill>
            <a:srgbClr val="B4C7E7">
              <a:alpha val="36863"/>
            </a:srgb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Oval 14">
            <a:extLst>
              <a:ext uri="{FF2B5EF4-FFF2-40B4-BE49-F238E27FC236}">
                <a16:creationId xmlns:a16="http://schemas.microsoft.com/office/drawing/2014/main" id="{ADB62485-2808-4416-A44E-A49D0DA57312}"/>
              </a:ext>
            </a:extLst>
          </p:cNvPr>
          <p:cNvSpPr/>
          <p:nvPr/>
        </p:nvSpPr>
        <p:spPr>
          <a:xfrm>
            <a:off x="7403307" y="4110033"/>
            <a:ext cx="969962" cy="1538272"/>
          </a:xfrm>
          <a:prstGeom prst="ellipse">
            <a:avLst/>
          </a:prstGeom>
          <a:solidFill>
            <a:srgbClr val="92D050">
              <a:alpha val="36863"/>
            </a:srgb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Oval 15">
            <a:extLst>
              <a:ext uri="{FF2B5EF4-FFF2-40B4-BE49-F238E27FC236}">
                <a16:creationId xmlns:a16="http://schemas.microsoft.com/office/drawing/2014/main" id="{B2B6B7F1-30B4-4B97-9B5F-642D5F17430F}"/>
              </a:ext>
            </a:extLst>
          </p:cNvPr>
          <p:cNvSpPr/>
          <p:nvPr/>
        </p:nvSpPr>
        <p:spPr>
          <a:xfrm>
            <a:off x="3146426" y="3089358"/>
            <a:ext cx="1311275" cy="1020675"/>
          </a:xfrm>
          <a:prstGeom prst="ellipse">
            <a:avLst/>
          </a:prstGeom>
          <a:solidFill>
            <a:srgbClr val="B4C7E7">
              <a:alpha val="36863"/>
            </a:srgb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Oval 16">
            <a:extLst>
              <a:ext uri="{FF2B5EF4-FFF2-40B4-BE49-F238E27FC236}">
                <a16:creationId xmlns:a16="http://schemas.microsoft.com/office/drawing/2014/main" id="{8BC61F47-9C4D-4839-A80A-1D169A39D2D4}"/>
              </a:ext>
            </a:extLst>
          </p:cNvPr>
          <p:cNvSpPr/>
          <p:nvPr/>
        </p:nvSpPr>
        <p:spPr>
          <a:xfrm>
            <a:off x="3105151" y="4013889"/>
            <a:ext cx="1311275" cy="1020675"/>
          </a:xfrm>
          <a:prstGeom prst="ellipse">
            <a:avLst/>
          </a:prstGeom>
          <a:solidFill>
            <a:srgbClr val="FF0000">
              <a:alpha val="36863"/>
            </a:srgb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Oval 17">
            <a:extLst>
              <a:ext uri="{FF2B5EF4-FFF2-40B4-BE49-F238E27FC236}">
                <a16:creationId xmlns:a16="http://schemas.microsoft.com/office/drawing/2014/main" id="{7E87E555-2F7E-46A8-809F-2881F8CC8BC2}"/>
              </a:ext>
            </a:extLst>
          </p:cNvPr>
          <p:cNvSpPr/>
          <p:nvPr/>
        </p:nvSpPr>
        <p:spPr>
          <a:xfrm>
            <a:off x="5238206" y="4365358"/>
            <a:ext cx="2253342" cy="1282946"/>
          </a:xfrm>
          <a:prstGeom prst="ellipse">
            <a:avLst/>
          </a:prstGeom>
          <a:solidFill>
            <a:srgbClr val="B4C7E7">
              <a:alpha val="36863"/>
            </a:srgb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Date Placeholder 3"/>
          <p:cNvSpPr>
            <a:spLocks noGrp="1"/>
          </p:cNvSpPr>
          <p:nvPr>
            <p:ph type="dt" idx="15"/>
          </p:nvPr>
        </p:nvSpPr>
        <p:spPr>
          <a:xfrm>
            <a:off x="696912" y="333375"/>
            <a:ext cx="2303451" cy="273050"/>
          </a:xfrm>
        </p:spPr>
        <p:txBody>
          <a:bodyPr/>
          <a:lstStyle/>
          <a:p>
            <a:r>
              <a:rPr lang="en-US" dirty="0"/>
              <a:t>October 2018</a:t>
            </a:r>
            <a:endParaRPr lang="en-GB" dirty="0"/>
          </a:p>
        </p:txBody>
      </p:sp>
    </p:spTree>
    <p:extLst>
      <p:ext uri="{BB962C8B-B14F-4D97-AF65-F5344CB8AC3E}">
        <p14:creationId xmlns:p14="http://schemas.microsoft.com/office/powerpoint/2010/main" val="2966982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E129800-DFE1-4BC6-8264-9DA4580759EA}"/>
              </a:ext>
            </a:extLst>
          </p:cNvPr>
          <p:cNvSpPr>
            <a:spLocks noGrp="1"/>
          </p:cNvSpPr>
          <p:nvPr>
            <p:ph type="title"/>
          </p:nvPr>
        </p:nvSpPr>
        <p:spPr/>
        <p:txBody>
          <a:bodyPr/>
          <a:lstStyle/>
          <a:p>
            <a:r>
              <a:rPr lang="en-US" dirty="0"/>
              <a:t>NIST Testbed Approach</a:t>
            </a:r>
          </a:p>
        </p:txBody>
      </p:sp>
      <p:sp>
        <p:nvSpPr>
          <p:cNvPr id="4" name="Text Placeholder 3">
            <a:extLst>
              <a:ext uri="{FF2B5EF4-FFF2-40B4-BE49-F238E27FC236}">
                <a16:creationId xmlns:a16="http://schemas.microsoft.com/office/drawing/2014/main" id="{FB2D2778-AF15-4619-8CF7-E6D38586A854}"/>
              </a:ext>
            </a:extLst>
          </p:cNvPr>
          <p:cNvSpPr>
            <a:spLocks noGrp="1"/>
          </p:cNvSpPr>
          <p:nvPr>
            <p:ph type="body" idx="1"/>
          </p:nvPr>
        </p:nvSpPr>
        <p:spPr/>
        <p:txBody>
          <a:bodyPr/>
          <a:lstStyle/>
          <a:p>
            <a:r>
              <a:rPr lang="en-US" dirty="0"/>
              <a:t>Channels, Testbeds, and Simulation</a:t>
            </a:r>
          </a:p>
        </p:txBody>
      </p:sp>
      <p:sp>
        <p:nvSpPr>
          <p:cNvPr id="5" name="Vertical Text Placeholder 4">
            <a:extLst>
              <a:ext uri="{FF2B5EF4-FFF2-40B4-BE49-F238E27FC236}">
                <a16:creationId xmlns:a16="http://schemas.microsoft.com/office/drawing/2014/main" id="{946D96F9-F57B-4452-AB6E-17EEFA519322}"/>
              </a:ext>
            </a:extLst>
          </p:cNvPr>
          <p:cNvSpPr>
            <a:spLocks noGrp="1"/>
          </p:cNvSpPr>
          <p:nvPr>
            <p:ph type="body" orient="vert" sz="quarter" idx="10"/>
          </p:nvPr>
        </p:nvSpPr>
        <p:spPr/>
        <p:txBody>
          <a:bodyPr>
            <a:normAutofit fontScale="70000" lnSpcReduction="20000"/>
          </a:bodyPr>
          <a:lstStyle/>
          <a:p>
            <a:endParaRPr lang="en-US"/>
          </a:p>
        </p:txBody>
      </p:sp>
      <p:sp>
        <p:nvSpPr>
          <p:cNvPr id="2" name="Slide Number Placeholder 1">
            <a:extLst>
              <a:ext uri="{FF2B5EF4-FFF2-40B4-BE49-F238E27FC236}">
                <a16:creationId xmlns:a16="http://schemas.microsoft.com/office/drawing/2014/main" id="{CD19DC3F-2691-43C4-90DF-5949D1CCA91F}"/>
              </a:ext>
            </a:extLst>
          </p:cNvPr>
          <p:cNvSpPr>
            <a:spLocks noGrp="1"/>
          </p:cNvSpPr>
          <p:nvPr>
            <p:ph type="sldNum" sz="quarter" idx="4294967295"/>
          </p:nvPr>
        </p:nvSpPr>
        <p:spPr>
          <a:xfrm>
            <a:off x="7086600" y="5726907"/>
            <a:ext cx="2057400" cy="273844"/>
          </a:xfrm>
        </p:spPr>
        <p:txBody>
          <a:bodyPr/>
          <a:lstStyle/>
          <a:p>
            <a:fld id="{61B83EEE-7A84-4698-BB00-D768C7CFD02D}" type="slidenum">
              <a:rPr lang="en-US" smtClean="0"/>
              <a:t>23</a:t>
            </a:fld>
            <a:endParaRPr lang="en-US"/>
          </a:p>
        </p:txBody>
      </p:sp>
      <p:sp>
        <p:nvSpPr>
          <p:cNvPr id="6" name="Date Placeholder 3"/>
          <p:cNvSpPr txBox="1">
            <a:spLocks/>
          </p:cNvSpPr>
          <p:nvPr/>
        </p:nvSpPr>
        <p:spPr>
          <a:xfrm>
            <a:off x="696912" y="304800"/>
            <a:ext cx="2303451" cy="273050"/>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sz="1800" b="1" smtClean="0">
                <a:solidFill>
                  <a:schemeClr val="tx1"/>
                </a:solidFill>
              </a:rPr>
              <a:t>October 2018</a:t>
            </a:r>
            <a:endParaRPr lang="en-GB" sz="1800" b="1" dirty="0">
              <a:solidFill>
                <a:schemeClr val="tx1"/>
              </a:solidFill>
            </a:endParaRPr>
          </a:p>
        </p:txBody>
      </p:sp>
    </p:spTree>
    <p:extLst>
      <p:ext uri="{BB962C8B-B14F-4D97-AF65-F5344CB8AC3E}">
        <p14:creationId xmlns:p14="http://schemas.microsoft.com/office/powerpoint/2010/main" val="1578651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91C113E-7CFD-4E7C-B49C-8BC3F9C57F29}"/>
              </a:ext>
            </a:extLst>
          </p:cNvPr>
          <p:cNvSpPr>
            <a:spLocks noGrp="1"/>
          </p:cNvSpPr>
          <p:nvPr>
            <p:ph idx="1"/>
          </p:nvPr>
        </p:nvSpPr>
        <p:spPr>
          <a:xfrm>
            <a:off x="685800" y="2021681"/>
            <a:ext cx="3048001" cy="3704161"/>
          </a:xfrm>
        </p:spPr>
        <p:txBody>
          <a:bodyPr>
            <a:normAutofit fontScale="92500"/>
          </a:bodyPr>
          <a:lstStyle/>
          <a:p>
            <a:r>
              <a:rPr lang="en-US" sz="1600" dirty="0">
                <a:solidFill>
                  <a:schemeClr val="tx1"/>
                </a:solidFill>
              </a:rPr>
              <a:t>Use Cases</a:t>
            </a:r>
          </a:p>
          <a:p>
            <a:pPr marL="400050">
              <a:buFont typeface="Arial" panose="020B0604020202020204" pitchFamily="34" charset="0"/>
              <a:buChar char="•"/>
            </a:pPr>
            <a:r>
              <a:rPr lang="en-US" sz="1600" dirty="0">
                <a:solidFill>
                  <a:schemeClr val="tx1"/>
                </a:solidFill>
              </a:rPr>
              <a:t>Pick and place operations</a:t>
            </a:r>
          </a:p>
          <a:p>
            <a:pPr marL="400050">
              <a:buFont typeface="Arial" panose="020B0604020202020204" pitchFamily="34" charset="0"/>
              <a:buChar char="•"/>
            </a:pPr>
            <a:r>
              <a:rPr lang="en-US" sz="1600" dirty="0">
                <a:solidFill>
                  <a:schemeClr val="tx1"/>
                </a:solidFill>
              </a:rPr>
              <a:t>Force seeking</a:t>
            </a:r>
          </a:p>
          <a:p>
            <a:pPr marL="400050">
              <a:buFont typeface="Arial" panose="020B0604020202020204" pitchFamily="34" charset="0"/>
              <a:buChar char="•"/>
            </a:pPr>
            <a:r>
              <a:rPr lang="en-US" sz="1600" dirty="0">
                <a:solidFill>
                  <a:schemeClr val="tx1"/>
                </a:solidFill>
              </a:rPr>
              <a:t>Force limiting</a:t>
            </a:r>
          </a:p>
          <a:p>
            <a:pPr marL="400050">
              <a:buFont typeface="Arial" panose="020B0604020202020204" pitchFamily="34" charset="0"/>
              <a:buChar char="•"/>
            </a:pPr>
            <a:r>
              <a:rPr lang="en-US" sz="1600" dirty="0">
                <a:solidFill>
                  <a:schemeClr val="tx1"/>
                </a:solidFill>
              </a:rPr>
              <a:t>Safety interrupt</a:t>
            </a:r>
          </a:p>
          <a:p>
            <a:pPr marL="400050">
              <a:buFont typeface="Arial" panose="020B0604020202020204" pitchFamily="34" charset="0"/>
              <a:buChar char="•"/>
            </a:pPr>
            <a:r>
              <a:rPr lang="en-US" sz="1600" dirty="0">
                <a:solidFill>
                  <a:schemeClr val="tx1"/>
                </a:solidFill>
              </a:rPr>
              <a:t>Remote Observer</a:t>
            </a:r>
          </a:p>
          <a:p>
            <a:endParaRPr lang="en-US" sz="1600" dirty="0">
              <a:solidFill>
                <a:schemeClr val="tx1"/>
              </a:solidFill>
            </a:endParaRPr>
          </a:p>
          <a:p>
            <a:r>
              <a:rPr lang="en-US" sz="1600" dirty="0">
                <a:solidFill>
                  <a:schemeClr val="tx1"/>
                </a:solidFill>
              </a:rPr>
              <a:t>Analysis</a:t>
            </a:r>
          </a:p>
          <a:p>
            <a:pPr marL="400050">
              <a:buFont typeface="Arial" panose="020B0604020202020204" pitchFamily="34" charset="0"/>
              <a:buChar char="•"/>
            </a:pPr>
            <a:r>
              <a:rPr lang="en-US" sz="1600" dirty="0">
                <a:solidFill>
                  <a:schemeClr val="tx1"/>
                </a:solidFill>
              </a:rPr>
              <a:t>Uncertainty Measurements</a:t>
            </a:r>
          </a:p>
          <a:p>
            <a:pPr marL="400050">
              <a:buFont typeface="Arial" panose="020B0604020202020204" pitchFamily="34" charset="0"/>
              <a:buChar char="•"/>
            </a:pPr>
            <a:r>
              <a:rPr lang="en-US" sz="1600" dirty="0">
                <a:solidFill>
                  <a:schemeClr val="tx1"/>
                </a:solidFill>
              </a:rPr>
              <a:t>Predictive assessments</a:t>
            </a:r>
          </a:p>
          <a:p>
            <a:pPr marL="400050">
              <a:buFont typeface="Arial" panose="020B0604020202020204" pitchFamily="34" charset="0"/>
              <a:buChar char="•"/>
            </a:pPr>
            <a:r>
              <a:rPr lang="en-US" sz="1600" dirty="0">
                <a:solidFill>
                  <a:schemeClr val="tx1"/>
                </a:solidFill>
              </a:rPr>
              <a:t>Machine learning application for performance assessments</a:t>
            </a:r>
          </a:p>
          <a:p>
            <a:pPr lvl="1"/>
            <a:endParaRPr lang="en-US" sz="1400" dirty="0">
              <a:solidFill>
                <a:schemeClr val="tx1"/>
              </a:solidFill>
            </a:endParaRPr>
          </a:p>
          <a:p>
            <a:pPr lvl="1"/>
            <a:endParaRPr lang="en-US" sz="1400" dirty="0">
              <a:solidFill>
                <a:schemeClr val="tx1"/>
              </a:solidFill>
            </a:endParaRPr>
          </a:p>
        </p:txBody>
      </p:sp>
      <p:sp>
        <p:nvSpPr>
          <p:cNvPr id="3" name="Title 2">
            <a:extLst>
              <a:ext uri="{FF2B5EF4-FFF2-40B4-BE49-F238E27FC236}">
                <a16:creationId xmlns:a16="http://schemas.microsoft.com/office/drawing/2014/main" id="{93C81773-F307-4CB9-B716-7939C0899161}"/>
              </a:ext>
            </a:extLst>
          </p:cNvPr>
          <p:cNvSpPr>
            <a:spLocks noGrp="1"/>
          </p:cNvSpPr>
          <p:nvPr>
            <p:ph type="title"/>
          </p:nvPr>
        </p:nvSpPr>
        <p:spPr/>
        <p:txBody>
          <a:bodyPr/>
          <a:lstStyle/>
          <a:p>
            <a:r>
              <a:rPr lang="en-US" dirty="0"/>
              <a:t>Testbed: Single Robot Uses </a:t>
            </a:r>
          </a:p>
        </p:txBody>
      </p:sp>
      <p:pic>
        <p:nvPicPr>
          <p:cNvPr id="6" name="Content Placeholder 7">
            <a:extLst>
              <a:ext uri="{FF2B5EF4-FFF2-40B4-BE49-F238E27FC236}">
                <a16:creationId xmlns:a16="http://schemas.microsoft.com/office/drawing/2014/main" id="{6F9ED4A5-72A6-4D60-90B4-2102DF96EA4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038600" y="2249748"/>
            <a:ext cx="3978833" cy="3248025"/>
          </a:xfrm>
          <a:prstGeom prst="rect">
            <a:avLst/>
          </a:prstGeom>
          <a:ln>
            <a:solidFill>
              <a:schemeClr val="tx1"/>
            </a:solidFill>
          </a:ln>
        </p:spPr>
      </p:pic>
      <p:sp>
        <p:nvSpPr>
          <p:cNvPr id="5" name="Date Placeholder 3"/>
          <p:cNvSpPr>
            <a:spLocks noGrp="1"/>
          </p:cNvSpPr>
          <p:nvPr>
            <p:ph type="dt" idx="15"/>
          </p:nvPr>
        </p:nvSpPr>
        <p:spPr>
          <a:xfrm>
            <a:off x="696912" y="333375"/>
            <a:ext cx="2303451" cy="273050"/>
          </a:xfrm>
        </p:spPr>
        <p:txBody>
          <a:bodyPr/>
          <a:lstStyle/>
          <a:p>
            <a:r>
              <a:rPr lang="en-US" dirty="0"/>
              <a:t>October 2018</a:t>
            </a:r>
            <a:endParaRPr lang="en-GB" dirty="0"/>
          </a:p>
        </p:txBody>
      </p:sp>
    </p:spTree>
    <p:extLst>
      <p:ext uri="{BB962C8B-B14F-4D97-AF65-F5344CB8AC3E}">
        <p14:creationId xmlns:p14="http://schemas.microsoft.com/office/powerpoint/2010/main" val="417211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 name="Picture 2" descr="https://www.beckhoff.com/images/embedded_pc/CX2020__web.jpg">
            <a:extLst>
              <a:ext uri="{FF2B5EF4-FFF2-40B4-BE49-F238E27FC236}">
                <a16:creationId xmlns:a16="http://schemas.microsoft.com/office/drawing/2014/main" id="{93C619A8-63EC-48D1-A95A-807CFE5C4C1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34024" y="2128690"/>
            <a:ext cx="1008266" cy="701402"/>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2" descr="Image result for netgear router">
            <a:extLst>
              <a:ext uri="{FF2B5EF4-FFF2-40B4-BE49-F238E27FC236}">
                <a16:creationId xmlns:a16="http://schemas.microsoft.com/office/drawing/2014/main" id="{A0EFCB2E-3EBF-42FF-B936-F628249152E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86018" y="900061"/>
            <a:ext cx="1193423" cy="63251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Related image">
            <a:extLst>
              <a:ext uri="{FF2B5EF4-FFF2-40B4-BE49-F238E27FC236}">
                <a16:creationId xmlns:a16="http://schemas.microsoft.com/office/drawing/2014/main" id="{154D2714-C2A2-42DA-A6E3-970981A7506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99916" y="4204053"/>
            <a:ext cx="1443798" cy="115503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Related image">
            <a:extLst>
              <a:ext uri="{FF2B5EF4-FFF2-40B4-BE49-F238E27FC236}">
                <a16:creationId xmlns:a16="http://schemas.microsoft.com/office/drawing/2014/main" id="{79D1901F-79EC-4641-B12C-4AD5C84BC7A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194" y="4119885"/>
            <a:ext cx="1464311" cy="128127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ur3 control box">
            <a:extLst>
              <a:ext uri="{FF2B5EF4-FFF2-40B4-BE49-F238E27FC236}">
                <a16:creationId xmlns:a16="http://schemas.microsoft.com/office/drawing/2014/main" id="{438997B6-1CE1-44D7-8C8C-F466356577D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68088" y="3036010"/>
            <a:ext cx="1164089" cy="90356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0" descr="Image result for ur3 control box">
            <a:extLst>
              <a:ext uri="{FF2B5EF4-FFF2-40B4-BE49-F238E27FC236}">
                <a16:creationId xmlns:a16="http://schemas.microsoft.com/office/drawing/2014/main" id="{1A20DF28-EDD2-4769-AFBE-36E8E4A861E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0410" y="3193473"/>
            <a:ext cx="1164089" cy="903562"/>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E140C87B-7BDD-4102-A629-605B99255204}"/>
              </a:ext>
            </a:extLst>
          </p:cNvPr>
          <p:cNvSpPr/>
          <p:nvPr/>
        </p:nvSpPr>
        <p:spPr>
          <a:xfrm>
            <a:off x="150589" y="1961578"/>
            <a:ext cx="1981862" cy="38766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32" name="Rectangle 31">
            <a:extLst>
              <a:ext uri="{FF2B5EF4-FFF2-40B4-BE49-F238E27FC236}">
                <a16:creationId xmlns:a16="http://schemas.microsoft.com/office/drawing/2014/main" id="{1A39AF4E-6A31-45A5-9CC4-C098A232B556}"/>
              </a:ext>
            </a:extLst>
          </p:cNvPr>
          <p:cNvSpPr/>
          <p:nvPr/>
        </p:nvSpPr>
        <p:spPr>
          <a:xfrm>
            <a:off x="5058957" y="1961579"/>
            <a:ext cx="1914860" cy="386201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33" name="Rectangle 32">
            <a:extLst>
              <a:ext uri="{FF2B5EF4-FFF2-40B4-BE49-F238E27FC236}">
                <a16:creationId xmlns:a16="http://schemas.microsoft.com/office/drawing/2014/main" id="{6912B934-D74F-48FC-8C1E-3F8D3533439D}"/>
              </a:ext>
            </a:extLst>
          </p:cNvPr>
          <p:cNvSpPr/>
          <p:nvPr/>
        </p:nvSpPr>
        <p:spPr>
          <a:xfrm>
            <a:off x="2783773" y="3149290"/>
            <a:ext cx="1902385" cy="268897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38" name="Rectangle 37">
            <a:extLst>
              <a:ext uri="{FF2B5EF4-FFF2-40B4-BE49-F238E27FC236}">
                <a16:creationId xmlns:a16="http://schemas.microsoft.com/office/drawing/2014/main" id="{7C32F9D4-1B04-4CD6-A218-E59462C08AEB}"/>
              </a:ext>
            </a:extLst>
          </p:cNvPr>
          <p:cNvSpPr/>
          <p:nvPr/>
        </p:nvSpPr>
        <p:spPr>
          <a:xfrm>
            <a:off x="2672212" y="2043796"/>
            <a:ext cx="2075147" cy="9002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39" name="TextBox 38">
            <a:extLst>
              <a:ext uri="{FF2B5EF4-FFF2-40B4-BE49-F238E27FC236}">
                <a16:creationId xmlns:a16="http://schemas.microsoft.com/office/drawing/2014/main" id="{FAEB0391-B46B-48A4-8226-24503F1A9E47}"/>
              </a:ext>
            </a:extLst>
          </p:cNvPr>
          <p:cNvSpPr txBox="1"/>
          <p:nvPr/>
        </p:nvSpPr>
        <p:spPr>
          <a:xfrm>
            <a:off x="836352" y="5471975"/>
            <a:ext cx="849536" cy="307777"/>
          </a:xfrm>
          <a:prstGeom prst="rect">
            <a:avLst/>
          </a:prstGeom>
          <a:solidFill>
            <a:schemeClr val="accent1"/>
          </a:solidFill>
        </p:spPr>
        <p:txBody>
          <a:bodyPr wrap="square" rtlCol="0">
            <a:spAutoFit/>
          </a:bodyPr>
          <a:lstStyle>
            <a:defPPr>
              <a:defRPr lang="en-US"/>
            </a:defPPr>
            <a:lvl1pPr>
              <a:defRPr>
                <a:solidFill>
                  <a:schemeClr val="bg1"/>
                </a:solidFill>
              </a:defRPr>
            </a:lvl1pPr>
          </a:lstStyle>
          <a:p>
            <a:r>
              <a:rPr lang="en-US" sz="1400" dirty="0">
                <a:solidFill>
                  <a:schemeClr val="tx1"/>
                </a:solidFill>
              </a:rPr>
              <a:t>Operator</a:t>
            </a:r>
          </a:p>
        </p:txBody>
      </p:sp>
      <p:sp>
        <p:nvSpPr>
          <p:cNvPr id="40" name="TextBox 39">
            <a:extLst>
              <a:ext uri="{FF2B5EF4-FFF2-40B4-BE49-F238E27FC236}">
                <a16:creationId xmlns:a16="http://schemas.microsoft.com/office/drawing/2014/main" id="{8D9E666C-4829-464B-96BA-22F940B501CC}"/>
              </a:ext>
            </a:extLst>
          </p:cNvPr>
          <p:cNvSpPr txBox="1"/>
          <p:nvPr/>
        </p:nvSpPr>
        <p:spPr>
          <a:xfrm>
            <a:off x="5696670" y="5441226"/>
            <a:ext cx="877450" cy="307777"/>
          </a:xfrm>
          <a:prstGeom prst="rect">
            <a:avLst/>
          </a:prstGeom>
          <a:solidFill>
            <a:schemeClr val="accent1"/>
          </a:solidFill>
        </p:spPr>
        <p:txBody>
          <a:bodyPr wrap="square" rtlCol="0">
            <a:spAutoFit/>
          </a:bodyPr>
          <a:lstStyle>
            <a:defPPr>
              <a:defRPr lang="en-US"/>
            </a:defPPr>
            <a:lvl1pPr>
              <a:defRPr>
                <a:solidFill>
                  <a:schemeClr val="bg1"/>
                </a:solidFill>
              </a:defRPr>
            </a:lvl1pPr>
          </a:lstStyle>
          <a:p>
            <a:r>
              <a:rPr lang="en-US" sz="1400" dirty="0">
                <a:solidFill>
                  <a:schemeClr val="tx1"/>
                </a:solidFill>
              </a:rPr>
              <a:t>Inspector</a:t>
            </a:r>
          </a:p>
        </p:txBody>
      </p:sp>
      <p:sp>
        <p:nvSpPr>
          <p:cNvPr id="41" name="TextBox 40">
            <a:extLst>
              <a:ext uri="{FF2B5EF4-FFF2-40B4-BE49-F238E27FC236}">
                <a16:creationId xmlns:a16="http://schemas.microsoft.com/office/drawing/2014/main" id="{34DC0BF4-C47E-45CB-AE80-46D1133F3926}"/>
              </a:ext>
            </a:extLst>
          </p:cNvPr>
          <p:cNvSpPr txBox="1"/>
          <p:nvPr/>
        </p:nvSpPr>
        <p:spPr>
          <a:xfrm>
            <a:off x="3013981" y="5492914"/>
            <a:ext cx="1614247" cy="307777"/>
          </a:xfrm>
          <a:prstGeom prst="rect">
            <a:avLst/>
          </a:prstGeom>
          <a:solidFill>
            <a:schemeClr val="accent1"/>
          </a:solidFill>
        </p:spPr>
        <p:txBody>
          <a:bodyPr wrap="square" rtlCol="0">
            <a:spAutoFit/>
          </a:bodyPr>
          <a:lstStyle>
            <a:defPPr>
              <a:defRPr lang="en-US"/>
            </a:defPPr>
            <a:lvl1pPr>
              <a:defRPr>
                <a:solidFill>
                  <a:schemeClr val="bg1"/>
                </a:solidFill>
              </a:defRPr>
            </a:lvl1pPr>
          </a:lstStyle>
          <a:p>
            <a:r>
              <a:rPr lang="en-US" sz="1400" dirty="0">
                <a:solidFill>
                  <a:schemeClr val="tx1"/>
                </a:solidFill>
              </a:rPr>
              <a:t>Work Station Array</a:t>
            </a:r>
          </a:p>
        </p:txBody>
      </p:sp>
      <p:sp>
        <p:nvSpPr>
          <p:cNvPr id="42" name="TextBox 41">
            <a:extLst>
              <a:ext uri="{FF2B5EF4-FFF2-40B4-BE49-F238E27FC236}">
                <a16:creationId xmlns:a16="http://schemas.microsoft.com/office/drawing/2014/main" id="{FB1160A9-7B65-4211-A80E-96D9E0F28ED5}"/>
              </a:ext>
            </a:extLst>
          </p:cNvPr>
          <p:cNvSpPr txBox="1"/>
          <p:nvPr/>
        </p:nvSpPr>
        <p:spPr>
          <a:xfrm>
            <a:off x="5758181" y="3881617"/>
            <a:ext cx="1021271" cy="307777"/>
          </a:xfrm>
          <a:prstGeom prst="rect">
            <a:avLst/>
          </a:prstGeom>
          <a:noFill/>
        </p:spPr>
        <p:txBody>
          <a:bodyPr wrap="square" rtlCol="0">
            <a:spAutoFit/>
          </a:bodyPr>
          <a:lstStyle/>
          <a:p>
            <a:r>
              <a:rPr lang="en-US" sz="1400" dirty="0">
                <a:solidFill>
                  <a:schemeClr val="tx1"/>
                </a:solidFill>
              </a:rPr>
              <a:t>Controller</a:t>
            </a:r>
          </a:p>
        </p:txBody>
      </p:sp>
      <p:sp>
        <p:nvSpPr>
          <p:cNvPr id="43" name="TextBox 42">
            <a:extLst>
              <a:ext uri="{FF2B5EF4-FFF2-40B4-BE49-F238E27FC236}">
                <a16:creationId xmlns:a16="http://schemas.microsoft.com/office/drawing/2014/main" id="{7C860779-F1B8-4308-AD4C-8F0369E7A29A}"/>
              </a:ext>
            </a:extLst>
          </p:cNvPr>
          <p:cNvSpPr txBox="1"/>
          <p:nvPr/>
        </p:nvSpPr>
        <p:spPr>
          <a:xfrm>
            <a:off x="6475319" y="5022140"/>
            <a:ext cx="580025" cy="307777"/>
          </a:xfrm>
          <a:prstGeom prst="rect">
            <a:avLst/>
          </a:prstGeom>
          <a:noFill/>
        </p:spPr>
        <p:txBody>
          <a:bodyPr wrap="square" rtlCol="0">
            <a:spAutoFit/>
          </a:bodyPr>
          <a:lstStyle/>
          <a:p>
            <a:r>
              <a:rPr lang="en-US" sz="1400" dirty="0">
                <a:solidFill>
                  <a:schemeClr val="tx1"/>
                </a:solidFill>
              </a:rPr>
              <a:t>UR3</a:t>
            </a:r>
          </a:p>
        </p:txBody>
      </p:sp>
      <p:sp>
        <p:nvSpPr>
          <p:cNvPr id="44" name="TextBox 43">
            <a:extLst>
              <a:ext uri="{FF2B5EF4-FFF2-40B4-BE49-F238E27FC236}">
                <a16:creationId xmlns:a16="http://schemas.microsoft.com/office/drawing/2014/main" id="{31600F0D-A99F-4D0E-BD3C-18B6471A9BD5}"/>
              </a:ext>
            </a:extLst>
          </p:cNvPr>
          <p:cNvSpPr txBox="1"/>
          <p:nvPr/>
        </p:nvSpPr>
        <p:spPr>
          <a:xfrm>
            <a:off x="646686" y="5124106"/>
            <a:ext cx="524519" cy="307777"/>
          </a:xfrm>
          <a:prstGeom prst="rect">
            <a:avLst/>
          </a:prstGeom>
          <a:noFill/>
        </p:spPr>
        <p:txBody>
          <a:bodyPr wrap="square" rtlCol="0">
            <a:spAutoFit/>
          </a:bodyPr>
          <a:lstStyle/>
          <a:p>
            <a:r>
              <a:rPr lang="en-US" sz="1400" dirty="0">
                <a:solidFill>
                  <a:schemeClr val="tx1"/>
                </a:solidFill>
              </a:rPr>
              <a:t>UR3</a:t>
            </a:r>
          </a:p>
        </p:txBody>
      </p:sp>
      <p:sp>
        <p:nvSpPr>
          <p:cNvPr id="45" name="TextBox 44">
            <a:extLst>
              <a:ext uri="{FF2B5EF4-FFF2-40B4-BE49-F238E27FC236}">
                <a16:creationId xmlns:a16="http://schemas.microsoft.com/office/drawing/2014/main" id="{32183B99-049B-43A7-AE81-0A2DE3CDC386}"/>
              </a:ext>
            </a:extLst>
          </p:cNvPr>
          <p:cNvSpPr txBox="1"/>
          <p:nvPr/>
        </p:nvSpPr>
        <p:spPr>
          <a:xfrm>
            <a:off x="549267" y="4115183"/>
            <a:ext cx="1135832" cy="307777"/>
          </a:xfrm>
          <a:prstGeom prst="rect">
            <a:avLst/>
          </a:prstGeom>
          <a:noFill/>
        </p:spPr>
        <p:txBody>
          <a:bodyPr wrap="square" rtlCol="0">
            <a:spAutoFit/>
          </a:bodyPr>
          <a:lstStyle/>
          <a:p>
            <a:r>
              <a:rPr lang="en-US" sz="1400" dirty="0">
                <a:solidFill>
                  <a:schemeClr val="tx1"/>
                </a:solidFill>
              </a:rPr>
              <a:t>Controller</a:t>
            </a:r>
          </a:p>
        </p:txBody>
      </p:sp>
      <p:sp>
        <p:nvSpPr>
          <p:cNvPr id="48" name="TextBox 47">
            <a:extLst>
              <a:ext uri="{FF2B5EF4-FFF2-40B4-BE49-F238E27FC236}">
                <a16:creationId xmlns:a16="http://schemas.microsoft.com/office/drawing/2014/main" id="{AE0DCF69-18BE-4961-8705-5E03183B9CA0}"/>
              </a:ext>
            </a:extLst>
          </p:cNvPr>
          <p:cNvSpPr txBox="1"/>
          <p:nvPr/>
        </p:nvSpPr>
        <p:spPr>
          <a:xfrm>
            <a:off x="3733841" y="2142710"/>
            <a:ext cx="924729" cy="369332"/>
          </a:xfrm>
          <a:prstGeom prst="rect">
            <a:avLst/>
          </a:prstGeom>
          <a:noFill/>
        </p:spPr>
        <p:txBody>
          <a:bodyPr wrap="square" rtlCol="0">
            <a:spAutoFit/>
          </a:bodyPr>
          <a:lstStyle/>
          <a:p>
            <a:r>
              <a:rPr lang="en-US" sz="1800" dirty="0">
                <a:solidFill>
                  <a:schemeClr val="tx1"/>
                </a:solidFill>
              </a:rPr>
              <a:t>PLC</a:t>
            </a:r>
          </a:p>
        </p:txBody>
      </p:sp>
      <p:sp>
        <p:nvSpPr>
          <p:cNvPr id="64" name="TextBox 63">
            <a:extLst>
              <a:ext uri="{FF2B5EF4-FFF2-40B4-BE49-F238E27FC236}">
                <a16:creationId xmlns:a16="http://schemas.microsoft.com/office/drawing/2014/main" id="{F0203CF0-5D89-4B02-8E60-335F098D90B3}"/>
              </a:ext>
            </a:extLst>
          </p:cNvPr>
          <p:cNvSpPr txBox="1"/>
          <p:nvPr/>
        </p:nvSpPr>
        <p:spPr>
          <a:xfrm>
            <a:off x="3710963" y="2531994"/>
            <a:ext cx="961280" cy="307777"/>
          </a:xfrm>
          <a:prstGeom prst="rect">
            <a:avLst/>
          </a:prstGeom>
          <a:solidFill>
            <a:schemeClr val="accent1"/>
          </a:solidFill>
        </p:spPr>
        <p:txBody>
          <a:bodyPr wrap="square" rtlCol="0">
            <a:spAutoFit/>
          </a:bodyPr>
          <a:lstStyle/>
          <a:p>
            <a:r>
              <a:rPr lang="en-US" sz="1400" dirty="0">
                <a:solidFill>
                  <a:schemeClr val="tx1"/>
                </a:solidFill>
              </a:rPr>
              <a:t>Supervisor</a:t>
            </a:r>
          </a:p>
        </p:txBody>
      </p:sp>
      <p:grpSp>
        <p:nvGrpSpPr>
          <p:cNvPr id="79" name="Group 78">
            <a:extLst>
              <a:ext uri="{FF2B5EF4-FFF2-40B4-BE49-F238E27FC236}">
                <a16:creationId xmlns:a16="http://schemas.microsoft.com/office/drawing/2014/main" id="{E6AEDF5D-834F-4B00-9118-A4EAA61D2AAF}"/>
              </a:ext>
            </a:extLst>
          </p:cNvPr>
          <p:cNvGrpSpPr/>
          <p:nvPr/>
        </p:nvGrpSpPr>
        <p:grpSpPr>
          <a:xfrm>
            <a:off x="3042756" y="3313829"/>
            <a:ext cx="1694735" cy="2158667"/>
            <a:chOff x="5642959" y="3429247"/>
            <a:chExt cx="2259647" cy="2878223"/>
          </a:xfrm>
        </p:grpSpPr>
        <p:pic>
          <p:nvPicPr>
            <p:cNvPr id="1028" name="Picture 4" descr="Image result for beckhoff plc cx9020">
              <a:extLst>
                <a:ext uri="{FF2B5EF4-FFF2-40B4-BE49-F238E27FC236}">
                  <a16:creationId xmlns:a16="http://schemas.microsoft.com/office/drawing/2014/main" id="{391AF6C3-8494-40D7-8032-BF57F0729B2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42959" y="5129011"/>
              <a:ext cx="1474287" cy="108114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Image result for golf ball">
              <a:extLst>
                <a:ext uri="{FF2B5EF4-FFF2-40B4-BE49-F238E27FC236}">
                  <a16:creationId xmlns:a16="http://schemas.microsoft.com/office/drawing/2014/main" id="{27491E53-8866-476F-973D-15C64546E286}"/>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751864" y="4468790"/>
              <a:ext cx="361082" cy="36108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Image result for golf ball">
              <a:extLst>
                <a:ext uri="{FF2B5EF4-FFF2-40B4-BE49-F238E27FC236}">
                  <a16:creationId xmlns:a16="http://schemas.microsoft.com/office/drawing/2014/main" id="{D1CF81CC-9E76-4AD9-99A3-C81FDBD52B7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00600" y="4209710"/>
              <a:ext cx="361082" cy="36108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Image result for golf ball">
              <a:extLst>
                <a:ext uri="{FF2B5EF4-FFF2-40B4-BE49-F238E27FC236}">
                  <a16:creationId xmlns:a16="http://schemas.microsoft.com/office/drawing/2014/main" id="{FABD374E-9A8D-4F09-A9E7-9AF064A501BE}"/>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736962" y="3787387"/>
              <a:ext cx="361082" cy="36108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Image result for golf ball">
              <a:extLst>
                <a:ext uri="{FF2B5EF4-FFF2-40B4-BE49-F238E27FC236}">
                  <a16:creationId xmlns:a16="http://schemas.microsoft.com/office/drawing/2014/main" id="{1FAA09BF-A8DD-45C6-AD02-42354214A43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03944" y="3429247"/>
              <a:ext cx="361082" cy="361082"/>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6" descr="C5D-AN-3A Medium">
              <a:extLst>
                <a:ext uri="{FF2B5EF4-FFF2-40B4-BE49-F238E27FC236}">
                  <a16:creationId xmlns:a16="http://schemas.microsoft.com/office/drawing/2014/main" id="{69205512-5949-41B0-9B42-06F0B2B4E4A8}"/>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034981" y="3804891"/>
              <a:ext cx="366438" cy="366438"/>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6" descr="C5D-AN-3A Medium">
              <a:extLst>
                <a:ext uri="{FF2B5EF4-FFF2-40B4-BE49-F238E27FC236}">
                  <a16:creationId xmlns:a16="http://schemas.microsoft.com/office/drawing/2014/main" id="{EAF99CD4-E5D6-44FF-AF75-B03DE6C5D405}"/>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055432" y="4599447"/>
              <a:ext cx="366438" cy="36643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C5D-AN-3A Medium">
              <a:extLst>
                <a:ext uri="{FF2B5EF4-FFF2-40B4-BE49-F238E27FC236}">
                  <a16:creationId xmlns:a16="http://schemas.microsoft.com/office/drawing/2014/main" id="{F97CB147-7A15-486F-876D-EBF8FBD389EA}"/>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611422" y="3451980"/>
              <a:ext cx="366438" cy="366438"/>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6" descr="C5D-AN-3A Medium">
              <a:extLst>
                <a:ext uri="{FF2B5EF4-FFF2-40B4-BE49-F238E27FC236}">
                  <a16:creationId xmlns:a16="http://schemas.microsoft.com/office/drawing/2014/main" id="{24D538B0-B4D7-46DA-871B-D0D112BB8CAA}"/>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616294" y="4233774"/>
              <a:ext cx="366438" cy="366438"/>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a:extLst>
                <a:ext uri="{FF2B5EF4-FFF2-40B4-BE49-F238E27FC236}">
                  <a16:creationId xmlns:a16="http://schemas.microsoft.com/office/drawing/2014/main" id="{C52A2A1D-5413-4E40-8541-C86F17841612}"/>
                </a:ext>
              </a:extLst>
            </p:cNvPr>
            <p:cNvSpPr txBox="1"/>
            <p:nvPr/>
          </p:nvSpPr>
          <p:spPr>
            <a:xfrm>
              <a:off x="6669634" y="5609843"/>
              <a:ext cx="1232972" cy="697627"/>
            </a:xfrm>
            <a:prstGeom prst="rect">
              <a:avLst/>
            </a:prstGeom>
            <a:noFill/>
          </p:spPr>
          <p:txBody>
            <a:bodyPr wrap="square" rtlCol="0">
              <a:spAutoFit/>
            </a:bodyPr>
            <a:lstStyle/>
            <a:p>
              <a:r>
                <a:rPr lang="en-US" sz="1400" dirty="0">
                  <a:solidFill>
                    <a:schemeClr val="tx1"/>
                  </a:solidFill>
                </a:rPr>
                <a:t>Machine Simulator</a:t>
              </a:r>
            </a:p>
          </p:txBody>
        </p:sp>
        <p:cxnSp>
          <p:nvCxnSpPr>
            <p:cNvPr id="3" name="Straight Connector 2">
              <a:extLst>
                <a:ext uri="{FF2B5EF4-FFF2-40B4-BE49-F238E27FC236}">
                  <a16:creationId xmlns:a16="http://schemas.microsoft.com/office/drawing/2014/main" id="{49C6095E-84D4-4A25-83EA-6E83F986B752}"/>
                </a:ext>
              </a:extLst>
            </p:cNvPr>
            <p:cNvCxnSpPr>
              <a:cxnSpLocks/>
            </p:cNvCxnSpPr>
            <p:nvPr/>
          </p:nvCxnSpPr>
          <p:spPr>
            <a:xfrm>
              <a:off x="6611422" y="5515864"/>
              <a:ext cx="707126" cy="0"/>
            </a:xfrm>
            <a:prstGeom prst="line">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A9A6587A-EFFE-4F51-ABEC-8A357880D05E}"/>
                </a:ext>
              </a:extLst>
            </p:cNvPr>
            <p:cNvCxnSpPr>
              <a:cxnSpLocks/>
            </p:cNvCxnSpPr>
            <p:nvPr/>
          </p:nvCxnSpPr>
          <p:spPr>
            <a:xfrm>
              <a:off x="6401419" y="3983234"/>
              <a:ext cx="77589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92C5464A-9945-4CC0-B71B-916B8B591503}"/>
                </a:ext>
              </a:extLst>
            </p:cNvPr>
            <p:cNvCxnSpPr>
              <a:cxnSpLocks/>
            </p:cNvCxnSpPr>
            <p:nvPr/>
          </p:nvCxnSpPr>
          <p:spPr>
            <a:xfrm flipV="1">
              <a:off x="7321296" y="3490420"/>
              <a:ext cx="0" cy="2025444"/>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000800D7-D49A-4427-B352-E5036A099BF3}"/>
                </a:ext>
              </a:extLst>
            </p:cNvPr>
            <p:cNvCxnSpPr>
              <a:cxnSpLocks/>
            </p:cNvCxnSpPr>
            <p:nvPr/>
          </p:nvCxnSpPr>
          <p:spPr>
            <a:xfrm>
              <a:off x="7036072" y="3490419"/>
              <a:ext cx="2824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46A8FBC-3AE9-49FA-A5EA-DE064C20D0CF}"/>
                </a:ext>
              </a:extLst>
            </p:cNvPr>
            <p:cNvCxnSpPr>
              <a:cxnSpLocks/>
            </p:cNvCxnSpPr>
            <p:nvPr/>
          </p:nvCxnSpPr>
          <p:spPr>
            <a:xfrm flipV="1">
              <a:off x="7014161" y="4434237"/>
              <a:ext cx="0" cy="899275"/>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57CFA2AD-846E-4AA4-8BE0-AA1437D81328}"/>
                </a:ext>
              </a:extLst>
            </p:cNvPr>
            <p:cNvCxnSpPr>
              <a:cxnSpLocks/>
            </p:cNvCxnSpPr>
            <p:nvPr/>
          </p:nvCxnSpPr>
          <p:spPr>
            <a:xfrm flipV="1">
              <a:off x="6593412" y="5242560"/>
              <a:ext cx="259441" cy="459"/>
            </a:xfrm>
            <a:prstGeom prst="line">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1C2D24-6134-45B9-BB0C-BD92E97C5E9B}"/>
                </a:ext>
              </a:extLst>
            </p:cNvPr>
            <p:cNvCxnSpPr>
              <a:cxnSpLocks/>
            </p:cNvCxnSpPr>
            <p:nvPr/>
          </p:nvCxnSpPr>
          <p:spPr>
            <a:xfrm flipV="1">
              <a:off x="7177310" y="3980981"/>
              <a:ext cx="0" cy="1425409"/>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3EA3CE38-8C6C-48B6-858A-C28866F95301}"/>
                </a:ext>
              </a:extLst>
            </p:cNvPr>
            <p:cNvCxnSpPr>
              <a:cxnSpLocks/>
            </p:cNvCxnSpPr>
            <p:nvPr/>
          </p:nvCxnSpPr>
          <p:spPr>
            <a:xfrm>
              <a:off x="6456715" y="4770871"/>
              <a:ext cx="3943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A88B5581-3FE9-49E9-964B-22FE47F6E392}"/>
                </a:ext>
              </a:extLst>
            </p:cNvPr>
            <p:cNvCxnSpPr>
              <a:cxnSpLocks/>
            </p:cNvCxnSpPr>
            <p:nvPr/>
          </p:nvCxnSpPr>
          <p:spPr>
            <a:xfrm flipH="1" flipV="1">
              <a:off x="6850492" y="4773153"/>
              <a:ext cx="551" cy="469407"/>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9B68E666-C662-40F2-AE86-459708F96799}"/>
                </a:ext>
              </a:extLst>
            </p:cNvPr>
            <p:cNvCxnSpPr>
              <a:cxnSpLocks/>
            </p:cNvCxnSpPr>
            <p:nvPr/>
          </p:nvCxnSpPr>
          <p:spPr>
            <a:xfrm flipV="1">
              <a:off x="6594574" y="5332363"/>
              <a:ext cx="419587" cy="919"/>
            </a:xfrm>
            <a:prstGeom prst="line">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A040997-A216-4B8A-A7BF-A8F4D3A5252D}"/>
                </a:ext>
              </a:extLst>
            </p:cNvPr>
            <p:cNvCxnSpPr>
              <a:cxnSpLocks/>
            </p:cNvCxnSpPr>
            <p:nvPr/>
          </p:nvCxnSpPr>
          <p:spPr>
            <a:xfrm>
              <a:off x="6611422" y="5409394"/>
              <a:ext cx="564158" cy="1"/>
            </a:xfrm>
            <a:prstGeom prst="line">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pic>
        <p:nvPicPr>
          <p:cNvPr id="82" name="Picture 6" descr="Image result for intel nuc antenna">
            <a:extLst>
              <a:ext uri="{FF2B5EF4-FFF2-40B4-BE49-F238E27FC236}">
                <a16:creationId xmlns:a16="http://schemas.microsoft.com/office/drawing/2014/main" id="{2ACA1E09-58F3-4CBF-B58F-01EBA7506438}"/>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589514" y="2130927"/>
            <a:ext cx="894046" cy="574042"/>
          </a:xfrm>
          <a:prstGeom prst="rect">
            <a:avLst/>
          </a:prstGeom>
          <a:noFill/>
          <a:extLst>
            <a:ext uri="{909E8E84-426E-40DD-AFC4-6F175D3DCCD1}">
              <a14:hiddenFill xmlns:a14="http://schemas.microsoft.com/office/drawing/2010/main">
                <a:solidFill>
                  <a:srgbClr val="FFFFFF"/>
                </a:solidFill>
              </a14:hiddenFill>
            </a:ext>
          </a:extLst>
        </p:spPr>
      </p:pic>
      <p:sp>
        <p:nvSpPr>
          <p:cNvPr id="83" name="TextBox 82">
            <a:extLst>
              <a:ext uri="{FF2B5EF4-FFF2-40B4-BE49-F238E27FC236}">
                <a16:creationId xmlns:a16="http://schemas.microsoft.com/office/drawing/2014/main" id="{6C315F84-6D56-4801-9DD8-2BC9471E341C}"/>
              </a:ext>
            </a:extLst>
          </p:cNvPr>
          <p:cNvSpPr txBox="1"/>
          <p:nvPr/>
        </p:nvSpPr>
        <p:spPr>
          <a:xfrm>
            <a:off x="5442967" y="2711636"/>
            <a:ext cx="1064733" cy="307777"/>
          </a:xfrm>
          <a:prstGeom prst="rect">
            <a:avLst/>
          </a:prstGeom>
          <a:noFill/>
        </p:spPr>
        <p:txBody>
          <a:bodyPr wrap="square" rtlCol="0">
            <a:spAutoFit/>
          </a:bodyPr>
          <a:lstStyle/>
          <a:p>
            <a:r>
              <a:rPr lang="en-US" sz="1400" dirty="0">
                <a:solidFill>
                  <a:schemeClr val="tx1"/>
                </a:solidFill>
              </a:rPr>
              <a:t>NUC/ROS</a:t>
            </a:r>
          </a:p>
        </p:txBody>
      </p:sp>
      <p:pic>
        <p:nvPicPr>
          <p:cNvPr id="84" name="Picture 6" descr="Image result for intel nuc antenna">
            <a:extLst>
              <a:ext uri="{FF2B5EF4-FFF2-40B4-BE49-F238E27FC236}">
                <a16:creationId xmlns:a16="http://schemas.microsoft.com/office/drawing/2014/main" id="{99DEFA41-6B38-4E83-8F32-5B71F38C5C51}"/>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45073" y="2253469"/>
            <a:ext cx="894046" cy="574042"/>
          </a:xfrm>
          <a:prstGeom prst="rect">
            <a:avLst/>
          </a:prstGeom>
          <a:noFill/>
          <a:extLst>
            <a:ext uri="{909E8E84-426E-40DD-AFC4-6F175D3DCCD1}">
              <a14:hiddenFill xmlns:a14="http://schemas.microsoft.com/office/drawing/2010/main">
                <a:solidFill>
                  <a:srgbClr val="FFFFFF"/>
                </a:solidFill>
              </a14:hiddenFill>
            </a:ext>
          </a:extLst>
        </p:spPr>
      </p:pic>
      <p:sp>
        <p:nvSpPr>
          <p:cNvPr id="85" name="TextBox 84">
            <a:extLst>
              <a:ext uri="{FF2B5EF4-FFF2-40B4-BE49-F238E27FC236}">
                <a16:creationId xmlns:a16="http://schemas.microsoft.com/office/drawing/2014/main" id="{9086490D-2027-44A6-A7B9-990B3E999831}"/>
              </a:ext>
            </a:extLst>
          </p:cNvPr>
          <p:cNvSpPr txBox="1"/>
          <p:nvPr/>
        </p:nvSpPr>
        <p:spPr>
          <a:xfrm>
            <a:off x="316390" y="2753435"/>
            <a:ext cx="1092659" cy="307777"/>
          </a:xfrm>
          <a:prstGeom prst="rect">
            <a:avLst/>
          </a:prstGeom>
          <a:noFill/>
        </p:spPr>
        <p:txBody>
          <a:bodyPr wrap="square" rtlCol="0">
            <a:spAutoFit/>
          </a:bodyPr>
          <a:lstStyle/>
          <a:p>
            <a:r>
              <a:rPr lang="en-US" sz="1400" dirty="0">
                <a:solidFill>
                  <a:schemeClr val="tx1"/>
                </a:solidFill>
              </a:rPr>
              <a:t>NUC/ROS</a:t>
            </a:r>
          </a:p>
        </p:txBody>
      </p:sp>
      <p:sp>
        <p:nvSpPr>
          <p:cNvPr id="80" name="AutoShape 2" descr="https://www.moxa.com/ImgUpload/Product/l20140604105021.jpg">
            <a:extLst>
              <a:ext uri="{FF2B5EF4-FFF2-40B4-BE49-F238E27FC236}">
                <a16:creationId xmlns:a16="http://schemas.microsoft.com/office/drawing/2014/main" id="{D3974BA3-F658-420C-9989-55439CF9341C}"/>
              </a:ext>
            </a:extLst>
          </p:cNvPr>
          <p:cNvSpPr>
            <a:spLocks noChangeAspect="1" noChangeArrowheads="1"/>
          </p:cNvSpPr>
          <p:nvPr/>
        </p:nvSpPr>
        <p:spPr bwMode="auto">
          <a:xfrm>
            <a:off x="3516437"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800">
              <a:solidFill>
                <a:schemeClr val="tx1"/>
              </a:solidFill>
            </a:endParaRPr>
          </a:p>
        </p:txBody>
      </p:sp>
      <p:pic>
        <p:nvPicPr>
          <p:cNvPr id="81" name="Picture 4" descr="https://www.moxa.com/ImgUpload/Product/l20140604105021.jpg">
            <a:extLst>
              <a:ext uri="{FF2B5EF4-FFF2-40B4-BE49-F238E27FC236}">
                <a16:creationId xmlns:a16="http://schemas.microsoft.com/office/drawing/2014/main" id="{B64422CD-71E8-48BA-8070-5302907B5557}"/>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925062" y="1080385"/>
            <a:ext cx="1517905" cy="706002"/>
          </a:xfrm>
          <a:prstGeom prst="rect">
            <a:avLst/>
          </a:prstGeom>
          <a:noFill/>
          <a:extLst>
            <a:ext uri="{909E8E84-426E-40DD-AFC4-6F175D3DCCD1}">
              <a14:hiddenFill xmlns:a14="http://schemas.microsoft.com/office/drawing/2010/main">
                <a:solidFill>
                  <a:srgbClr val="FFFFFF"/>
                </a:solidFill>
              </a14:hiddenFill>
            </a:ext>
          </a:extLst>
        </p:spPr>
      </p:pic>
      <p:cxnSp>
        <p:nvCxnSpPr>
          <p:cNvPr id="87" name="Straight Connector 86">
            <a:extLst>
              <a:ext uri="{FF2B5EF4-FFF2-40B4-BE49-F238E27FC236}">
                <a16:creationId xmlns:a16="http://schemas.microsoft.com/office/drawing/2014/main" id="{BBDB5C88-FB0D-46F1-8CE6-6C5E60946843}"/>
              </a:ext>
            </a:extLst>
          </p:cNvPr>
          <p:cNvCxnSpPr>
            <a:cxnSpLocks/>
          </p:cNvCxnSpPr>
          <p:nvPr/>
        </p:nvCxnSpPr>
        <p:spPr>
          <a:xfrm>
            <a:off x="2692894" y="4906451"/>
            <a:ext cx="349862" cy="0"/>
          </a:xfrm>
          <a:prstGeom prst="line">
            <a:avLst/>
          </a:prstGeom>
          <a:ln w="38100">
            <a:solidFill>
              <a:srgbClr val="7030A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C4483758-9FB5-4E1D-A418-162014CCC86D}"/>
              </a:ext>
            </a:extLst>
          </p:cNvPr>
          <p:cNvCxnSpPr>
            <a:cxnSpLocks/>
          </p:cNvCxnSpPr>
          <p:nvPr/>
        </p:nvCxnSpPr>
        <p:spPr>
          <a:xfrm>
            <a:off x="1101943" y="1613805"/>
            <a:ext cx="1380890" cy="1"/>
          </a:xfrm>
          <a:prstGeom prst="line">
            <a:avLst/>
          </a:prstGeom>
          <a:ln w="38100">
            <a:solidFill>
              <a:srgbClr val="7030A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60BDEDFE-BDB5-4914-894B-443C3E825D02}"/>
              </a:ext>
            </a:extLst>
          </p:cNvPr>
          <p:cNvCxnSpPr>
            <a:cxnSpLocks/>
          </p:cNvCxnSpPr>
          <p:nvPr/>
        </p:nvCxnSpPr>
        <p:spPr>
          <a:xfrm>
            <a:off x="1101943" y="1595309"/>
            <a:ext cx="0" cy="658160"/>
          </a:xfrm>
          <a:prstGeom prst="line">
            <a:avLst/>
          </a:prstGeom>
          <a:ln w="38100">
            <a:solidFill>
              <a:srgbClr val="7030A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36C7BD92-A023-4DF3-81B2-7320F00F4EFB}"/>
              </a:ext>
            </a:extLst>
          </p:cNvPr>
          <p:cNvCxnSpPr>
            <a:cxnSpLocks/>
          </p:cNvCxnSpPr>
          <p:nvPr/>
        </p:nvCxnSpPr>
        <p:spPr>
          <a:xfrm>
            <a:off x="2563178" y="1584247"/>
            <a:ext cx="0" cy="3322204"/>
          </a:xfrm>
          <a:prstGeom prst="line">
            <a:avLst/>
          </a:prstGeom>
          <a:ln w="38100">
            <a:solidFill>
              <a:srgbClr val="7030A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2FE71A77-AD10-4141-B3C3-E5877807C596}"/>
              </a:ext>
            </a:extLst>
          </p:cNvPr>
          <p:cNvCxnSpPr>
            <a:cxnSpLocks/>
          </p:cNvCxnSpPr>
          <p:nvPr/>
        </p:nvCxnSpPr>
        <p:spPr>
          <a:xfrm flipH="1">
            <a:off x="2937224" y="1897872"/>
            <a:ext cx="8737" cy="187847"/>
          </a:xfrm>
          <a:prstGeom prst="line">
            <a:avLst/>
          </a:prstGeom>
          <a:ln w="381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8691C833-5C27-4920-B0CB-1E4CA737003C}"/>
              </a:ext>
            </a:extLst>
          </p:cNvPr>
          <p:cNvCxnSpPr>
            <a:cxnSpLocks/>
          </p:cNvCxnSpPr>
          <p:nvPr/>
        </p:nvCxnSpPr>
        <p:spPr>
          <a:xfrm>
            <a:off x="3395245" y="1139775"/>
            <a:ext cx="2649293" cy="0"/>
          </a:xfrm>
          <a:prstGeom prst="line">
            <a:avLst/>
          </a:prstGeom>
          <a:ln w="38100">
            <a:solidFill>
              <a:srgbClr val="7030A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4067AA7F-4622-4239-96A7-442307431983}"/>
              </a:ext>
            </a:extLst>
          </p:cNvPr>
          <p:cNvCxnSpPr>
            <a:cxnSpLocks/>
            <a:endCxn id="82" idx="0"/>
          </p:cNvCxnSpPr>
          <p:nvPr/>
        </p:nvCxnSpPr>
        <p:spPr>
          <a:xfrm>
            <a:off x="6027142" y="1139776"/>
            <a:ext cx="9395" cy="991151"/>
          </a:xfrm>
          <a:prstGeom prst="line">
            <a:avLst/>
          </a:prstGeom>
          <a:ln w="38100">
            <a:solidFill>
              <a:srgbClr val="7030A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4" name="TextBox 113">
            <a:extLst>
              <a:ext uri="{FF2B5EF4-FFF2-40B4-BE49-F238E27FC236}">
                <a16:creationId xmlns:a16="http://schemas.microsoft.com/office/drawing/2014/main" id="{B37BA405-2D35-4867-8722-A9B71B9C564A}"/>
              </a:ext>
            </a:extLst>
          </p:cNvPr>
          <p:cNvSpPr txBox="1"/>
          <p:nvPr/>
        </p:nvSpPr>
        <p:spPr>
          <a:xfrm>
            <a:off x="4375753" y="1573941"/>
            <a:ext cx="750223" cy="307777"/>
          </a:xfrm>
          <a:prstGeom prst="rect">
            <a:avLst/>
          </a:prstGeom>
          <a:solidFill>
            <a:schemeClr val="accent1"/>
          </a:solidFill>
        </p:spPr>
        <p:txBody>
          <a:bodyPr wrap="square" rtlCol="0">
            <a:spAutoFit/>
          </a:bodyPr>
          <a:lstStyle/>
          <a:p>
            <a:r>
              <a:rPr lang="en-US" sz="1400" dirty="0">
                <a:solidFill>
                  <a:schemeClr val="tx1"/>
                </a:solidFill>
              </a:rPr>
              <a:t>Switch</a:t>
            </a:r>
          </a:p>
        </p:txBody>
      </p:sp>
      <p:cxnSp>
        <p:nvCxnSpPr>
          <p:cNvPr id="118" name="Straight Connector 117">
            <a:extLst>
              <a:ext uri="{FF2B5EF4-FFF2-40B4-BE49-F238E27FC236}">
                <a16:creationId xmlns:a16="http://schemas.microsoft.com/office/drawing/2014/main" id="{17CF56FC-3961-46D0-B8C9-BD905011A056}"/>
              </a:ext>
            </a:extLst>
          </p:cNvPr>
          <p:cNvCxnSpPr>
            <a:cxnSpLocks/>
          </p:cNvCxnSpPr>
          <p:nvPr/>
        </p:nvCxnSpPr>
        <p:spPr>
          <a:xfrm>
            <a:off x="2930720" y="1897871"/>
            <a:ext cx="1415606"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31E4AB19-34A9-4072-988B-8DEC2B3774B2}"/>
              </a:ext>
            </a:extLst>
          </p:cNvPr>
          <p:cNvCxnSpPr>
            <a:cxnSpLocks/>
          </p:cNvCxnSpPr>
          <p:nvPr/>
        </p:nvCxnSpPr>
        <p:spPr>
          <a:xfrm>
            <a:off x="4333641" y="1584247"/>
            <a:ext cx="0" cy="324445"/>
          </a:xfrm>
          <a:prstGeom prst="line">
            <a:avLst/>
          </a:prstGeom>
          <a:ln w="3810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126" name="Picture 2" descr="https://encrypted-tbn0.gstatic.com/images?q=tbn:ANd9GcTTbwByGSsJ8Xi-eH_judbtbeTTfZYHxtG37gS4QvfAfG5cD0Up">
            <a:extLst>
              <a:ext uri="{FF2B5EF4-FFF2-40B4-BE49-F238E27FC236}">
                <a16:creationId xmlns:a16="http://schemas.microsoft.com/office/drawing/2014/main" id="{C69BE3B4-D17A-491F-A69A-9CDF4EDF45A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521238" y="2763871"/>
            <a:ext cx="1083932" cy="1079115"/>
          </a:xfrm>
          <a:prstGeom prst="rect">
            <a:avLst/>
          </a:prstGeom>
          <a:noFill/>
          <a:extLst>
            <a:ext uri="{909E8E84-426E-40DD-AFC4-6F175D3DCCD1}">
              <a14:hiddenFill xmlns:a14="http://schemas.microsoft.com/office/drawing/2010/main">
                <a:solidFill>
                  <a:srgbClr val="FFFFFF"/>
                </a:solidFill>
              </a14:hiddenFill>
            </a:ext>
          </a:extLst>
        </p:spPr>
      </p:pic>
      <p:cxnSp>
        <p:nvCxnSpPr>
          <p:cNvPr id="135" name="Straight Connector 134">
            <a:extLst>
              <a:ext uri="{FF2B5EF4-FFF2-40B4-BE49-F238E27FC236}">
                <a16:creationId xmlns:a16="http://schemas.microsoft.com/office/drawing/2014/main" id="{B21AC599-697C-4E7A-BF63-275A19640AED}"/>
              </a:ext>
            </a:extLst>
          </p:cNvPr>
          <p:cNvCxnSpPr>
            <a:cxnSpLocks/>
          </p:cNvCxnSpPr>
          <p:nvPr/>
        </p:nvCxnSpPr>
        <p:spPr>
          <a:xfrm>
            <a:off x="5085986" y="1705781"/>
            <a:ext cx="2790107"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66BA3DB6-C078-433F-A81F-AAE6C5458137}"/>
              </a:ext>
            </a:extLst>
          </p:cNvPr>
          <p:cNvCxnSpPr>
            <a:cxnSpLocks/>
          </p:cNvCxnSpPr>
          <p:nvPr/>
        </p:nvCxnSpPr>
        <p:spPr>
          <a:xfrm>
            <a:off x="7857805" y="1705781"/>
            <a:ext cx="0" cy="1047654"/>
          </a:xfrm>
          <a:prstGeom prst="line">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id="{B5C69BC6-ABBB-4F07-820A-400A02CA7DBB}"/>
              </a:ext>
            </a:extLst>
          </p:cNvPr>
          <p:cNvSpPr txBox="1"/>
          <p:nvPr/>
        </p:nvSpPr>
        <p:spPr>
          <a:xfrm>
            <a:off x="7360531" y="3927613"/>
            <a:ext cx="1381382" cy="523220"/>
          </a:xfrm>
          <a:prstGeom prst="rect">
            <a:avLst/>
          </a:prstGeom>
          <a:solidFill>
            <a:schemeClr val="accent1"/>
          </a:solidFill>
        </p:spPr>
        <p:txBody>
          <a:bodyPr wrap="square" rtlCol="0">
            <a:spAutoFit/>
          </a:bodyPr>
          <a:lstStyle/>
          <a:p>
            <a:r>
              <a:rPr lang="en-US" sz="1400" dirty="0">
                <a:solidFill>
                  <a:schemeClr val="tx1"/>
                </a:solidFill>
              </a:rPr>
              <a:t>Analysis device</a:t>
            </a:r>
          </a:p>
          <a:p>
            <a:r>
              <a:rPr lang="en-US" sz="1400" dirty="0">
                <a:solidFill>
                  <a:schemeClr val="tx1"/>
                </a:solidFill>
              </a:rPr>
              <a:t>(Server)</a:t>
            </a:r>
          </a:p>
        </p:txBody>
      </p:sp>
      <p:pic>
        <p:nvPicPr>
          <p:cNvPr id="97" name="Picture 6" descr="Image result for robot gripper">
            <a:extLst>
              <a:ext uri="{FF2B5EF4-FFF2-40B4-BE49-F238E27FC236}">
                <a16:creationId xmlns:a16="http://schemas.microsoft.com/office/drawing/2014/main" id="{74F270D9-850E-4D9A-AAC1-292489F4D704}"/>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188650" y="4294323"/>
            <a:ext cx="745666" cy="745666"/>
          </a:xfrm>
          <a:prstGeom prst="rect">
            <a:avLst/>
          </a:prstGeom>
          <a:noFill/>
          <a:extLst>
            <a:ext uri="{909E8E84-426E-40DD-AFC4-6F175D3DCCD1}">
              <a14:hiddenFill xmlns:a14="http://schemas.microsoft.com/office/drawing/2010/main">
                <a:solidFill>
                  <a:srgbClr val="FFFFFF"/>
                </a:solidFill>
              </a14:hiddenFill>
            </a:ext>
          </a:extLst>
        </p:spPr>
      </p:pic>
      <p:sp>
        <p:nvSpPr>
          <p:cNvPr id="143" name="TextBox 142">
            <a:extLst>
              <a:ext uri="{FF2B5EF4-FFF2-40B4-BE49-F238E27FC236}">
                <a16:creationId xmlns:a16="http://schemas.microsoft.com/office/drawing/2014/main" id="{BF3859A3-D829-4D72-AB1D-9FF537068033}"/>
              </a:ext>
            </a:extLst>
          </p:cNvPr>
          <p:cNvSpPr txBox="1"/>
          <p:nvPr/>
        </p:nvSpPr>
        <p:spPr>
          <a:xfrm>
            <a:off x="5197425" y="5059136"/>
            <a:ext cx="685558" cy="307777"/>
          </a:xfrm>
          <a:prstGeom prst="rect">
            <a:avLst/>
          </a:prstGeom>
          <a:noFill/>
        </p:spPr>
        <p:txBody>
          <a:bodyPr wrap="square" rtlCol="0">
            <a:spAutoFit/>
          </a:bodyPr>
          <a:lstStyle/>
          <a:p>
            <a:r>
              <a:rPr lang="en-US" sz="1400" dirty="0">
                <a:solidFill>
                  <a:schemeClr val="tx1"/>
                </a:solidFill>
              </a:rPr>
              <a:t>REES</a:t>
            </a:r>
          </a:p>
        </p:txBody>
      </p:sp>
      <p:pic>
        <p:nvPicPr>
          <p:cNvPr id="144" name="Picture 6" descr="Image result for robot gripper">
            <a:extLst>
              <a:ext uri="{FF2B5EF4-FFF2-40B4-BE49-F238E27FC236}">
                <a16:creationId xmlns:a16="http://schemas.microsoft.com/office/drawing/2014/main" id="{CF5B06C5-30ED-4948-B6DF-5CE1F6031CD0}"/>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356774" y="4493778"/>
            <a:ext cx="745666" cy="745666"/>
          </a:xfrm>
          <a:prstGeom prst="rect">
            <a:avLst/>
          </a:prstGeom>
          <a:noFill/>
          <a:extLst>
            <a:ext uri="{909E8E84-426E-40DD-AFC4-6F175D3DCCD1}">
              <a14:hiddenFill xmlns:a14="http://schemas.microsoft.com/office/drawing/2010/main">
                <a:solidFill>
                  <a:srgbClr val="FFFFFF"/>
                </a:solidFill>
              </a14:hiddenFill>
            </a:ext>
          </a:extLst>
        </p:spPr>
      </p:pic>
      <p:sp>
        <p:nvSpPr>
          <p:cNvPr id="145" name="TextBox 144">
            <a:extLst>
              <a:ext uri="{FF2B5EF4-FFF2-40B4-BE49-F238E27FC236}">
                <a16:creationId xmlns:a16="http://schemas.microsoft.com/office/drawing/2014/main" id="{ED2A1567-F4DC-4248-8A93-1794F1638D43}"/>
              </a:ext>
            </a:extLst>
          </p:cNvPr>
          <p:cNvSpPr txBox="1"/>
          <p:nvPr/>
        </p:nvSpPr>
        <p:spPr>
          <a:xfrm>
            <a:off x="1382338" y="5158109"/>
            <a:ext cx="750111" cy="307777"/>
          </a:xfrm>
          <a:prstGeom prst="rect">
            <a:avLst/>
          </a:prstGeom>
          <a:noFill/>
        </p:spPr>
        <p:txBody>
          <a:bodyPr wrap="square" rtlCol="0">
            <a:spAutoFit/>
          </a:bodyPr>
          <a:lstStyle/>
          <a:p>
            <a:r>
              <a:rPr lang="en-US" sz="1400" dirty="0">
                <a:solidFill>
                  <a:schemeClr val="tx1"/>
                </a:solidFill>
              </a:rPr>
              <a:t>REES</a:t>
            </a:r>
          </a:p>
        </p:txBody>
      </p:sp>
      <p:pic>
        <p:nvPicPr>
          <p:cNvPr id="147" name="Picture 26" descr="Related image">
            <a:extLst>
              <a:ext uri="{FF2B5EF4-FFF2-40B4-BE49-F238E27FC236}">
                <a16:creationId xmlns:a16="http://schemas.microsoft.com/office/drawing/2014/main" id="{EFFB24BD-6E94-46F7-81EE-5BAA498E0003}"/>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flipV="1">
            <a:off x="7493245" y="1834369"/>
            <a:ext cx="296558" cy="296558"/>
          </a:xfrm>
          <a:prstGeom prst="rect">
            <a:avLst/>
          </a:prstGeom>
          <a:noFill/>
          <a:extLst>
            <a:ext uri="{909E8E84-426E-40DD-AFC4-6F175D3DCCD1}">
              <a14:hiddenFill xmlns:a14="http://schemas.microsoft.com/office/drawing/2010/main">
                <a:solidFill>
                  <a:srgbClr val="FFFFFF"/>
                </a:solidFill>
              </a14:hiddenFill>
            </a:ext>
          </a:extLst>
        </p:spPr>
      </p:pic>
      <p:pic>
        <p:nvPicPr>
          <p:cNvPr id="149" name="Picture 26" descr="Related image">
            <a:extLst>
              <a:ext uri="{FF2B5EF4-FFF2-40B4-BE49-F238E27FC236}">
                <a16:creationId xmlns:a16="http://schemas.microsoft.com/office/drawing/2014/main" id="{9B153288-980C-4207-B112-DFAB5E4FF777}"/>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flipV="1">
            <a:off x="3454535" y="1432890"/>
            <a:ext cx="296558" cy="296558"/>
          </a:xfrm>
          <a:prstGeom prst="rect">
            <a:avLst/>
          </a:prstGeom>
          <a:noFill/>
          <a:extLst>
            <a:ext uri="{909E8E84-426E-40DD-AFC4-6F175D3DCCD1}">
              <a14:hiddenFill xmlns:a14="http://schemas.microsoft.com/office/drawing/2010/main">
                <a:solidFill>
                  <a:srgbClr val="FFFFFF"/>
                </a:solidFill>
              </a14:hiddenFill>
            </a:ext>
          </a:extLst>
        </p:spPr>
      </p:pic>
      <p:cxnSp>
        <p:nvCxnSpPr>
          <p:cNvPr id="152" name="Straight Connector 151">
            <a:extLst>
              <a:ext uri="{FF2B5EF4-FFF2-40B4-BE49-F238E27FC236}">
                <a16:creationId xmlns:a16="http://schemas.microsoft.com/office/drawing/2014/main" id="{B4BB9187-042A-4479-9361-4C0E2CADC26D}"/>
              </a:ext>
            </a:extLst>
          </p:cNvPr>
          <p:cNvCxnSpPr>
            <a:cxnSpLocks/>
          </p:cNvCxnSpPr>
          <p:nvPr/>
        </p:nvCxnSpPr>
        <p:spPr>
          <a:xfrm>
            <a:off x="1424072" y="2778074"/>
            <a:ext cx="0" cy="518502"/>
          </a:xfrm>
          <a:prstGeom prst="line">
            <a:avLst/>
          </a:prstGeom>
          <a:ln w="38100">
            <a:solidFill>
              <a:srgbClr val="00B05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9A041131-53D0-4777-B445-A66A77699BDF}"/>
              </a:ext>
            </a:extLst>
          </p:cNvPr>
          <p:cNvCxnSpPr>
            <a:cxnSpLocks/>
          </p:cNvCxnSpPr>
          <p:nvPr/>
        </p:nvCxnSpPr>
        <p:spPr>
          <a:xfrm>
            <a:off x="470410" y="4141646"/>
            <a:ext cx="0" cy="518502"/>
          </a:xfrm>
          <a:prstGeom prst="line">
            <a:avLst/>
          </a:prstGeom>
          <a:ln w="38100">
            <a:solidFill>
              <a:srgbClr val="00B05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55" name="Picture 26" descr="Related image">
            <a:extLst>
              <a:ext uri="{FF2B5EF4-FFF2-40B4-BE49-F238E27FC236}">
                <a16:creationId xmlns:a16="http://schemas.microsoft.com/office/drawing/2014/main" id="{8726652D-C940-41BA-831E-8A472219538A}"/>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flipV="1">
            <a:off x="1530316" y="2885567"/>
            <a:ext cx="296558" cy="296558"/>
          </a:xfrm>
          <a:prstGeom prst="rect">
            <a:avLst/>
          </a:prstGeom>
          <a:noFill/>
          <a:extLst>
            <a:ext uri="{909E8E84-426E-40DD-AFC4-6F175D3DCCD1}">
              <a14:hiddenFill xmlns:a14="http://schemas.microsoft.com/office/drawing/2010/main">
                <a:solidFill>
                  <a:srgbClr val="FFFFFF"/>
                </a:solidFill>
              </a14:hiddenFill>
            </a:ext>
          </a:extLst>
        </p:spPr>
      </p:pic>
      <p:cxnSp>
        <p:nvCxnSpPr>
          <p:cNvPr id="156" name="Straight Connector 155">
            <a:extLst>
              <a:ext uri="{FF2B5EF4-FFF2-40B4-BE49-F238E27FC236}">
                <a16:creationId xmlns:a16="http://schemas.microsoft.com/office/drawing/2014/main" id="{3BDC782A-8EA5-44A4-9E5A-DB5C2C369656}"/>
              </a:ext>
            </a:extLst>
          </p:cNvPr>
          <p:cNvCxnSpPr>
            <a:cxnSpLocks/>
          </p:cNvCxnSpPr>
          <p:nvPr/>
        </p:nvCxnSpPr>
        <p:spPr>
          <a:xfrm>
            <a:off x="1545185" y="3977120"/>
            <a:ext cx="0" cy="518502"/>
          </a:xfrm>
          <a:prstGeom prst="line">
            <a:avLst/>
          </a:prstGeom>
          <a:ln w="38100">
            <a:solidFill>
              <a:srgbClr val="00B05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8C8E8046-F48C-47F3-B532-4EA73E359494}"/>
              </a:ext>
            </a:extLst>
          </p:cNvPr>
          <p:cNvCxnSpPr>
            <a:cxnSpLocks/>
          </p:cNvCxnSpPr>
          <p:nvPr/>
        </p:nvCxnSpPr>
        <p:spPr>
          <a:xfrm>
            <a:off x="5633720" y="3735181"/>
            <a:ext cx="0" cy="518502"/>
          </a:xfrm>
          <a:prstGeom prst="line">
            <a:avLst/>
          </a:prstGeom>
          <a:ln w="38100">
            <a:solidFill>
              <a:srgbClr val="00B05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2FBF5B5D-7F03-4375-89B7-6819C6D5BCC9}"/>
              </a:ext>
            </a:extLst>
          </p:cNvPr>
          <p:cNvCxnSpPr>
            <a:cxnSpLocks/>
          </p:cNvCxnSpPr>
          <p:nvPr/>
        </p:nvCxnSpPr>
        <p:spPr>
          <a:xfrm>
            <a:off x="6747200" y="3847751"/>
            <a:ext cx="0" cy="518502"/>
          </a:xfrm>
          <a:prstGeom prst="line">
            <a:avLst/>
          </a:prstGeom>
          <a:ln w="38100">
            <a:solidFill>
              <a:srgbClr val="00B05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1E5C123B-E275-4D99-96BF-E0E93D7DB523}"/>
              </a:ext>
            </a:extLst>
          </p:cNvPr>
          <p:cNvCxnSpPr>
            <a:cxnSpLocks/>
          </p:cNvCxnSpPr>
          <p:nvPr/>
        </p:nvCxnSpPr>
        <p:spPr>
          <a:xfrm>
            <a:off x="6421815" y="2626316"/>
            <a:ext cx="0" cy="518502"/>
          </a:xfrm>
          <a:prstGeom prst="line">
            <a:avLst/>
          </a:prstGeom>
          <a:ln w="38100">
            <a:solidFill>
              <a:srgbClr val="00B05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60" name="Picture 26" descr="Related image">
            <a:extLst>
              <a:ext uri="{FF2B5EF4-FFF2-40B4-BE49-F238E27FC236}">
                <a16:creationId xmlns:a16="http://schemas.microsoft.com/office/drawing/2014/main" id="{8A712303-BEA9-407C-B4F9-0ADDE9BFAD3E}"/>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flipV="1">
            <a:off x="6517493" y="2714326"/>
            <a:ext cx="296558" cy="296558"/>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8" descr="Image result for wifi">
            <a:extLst>
              <a:ext uri="{FF2B5EF4-FFF2-40B4-BE49-F238E27FC236}">
                <a16:creationId xmlns:a16="http://schemas.microsoft.com/office/drawing/2014/main" id="{C9C884EA-1542-471B-BD3F-0CB04DC42829}"/>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175433" y="1767283"/>
            <a:ext cx="397769" cy="397769"/>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Image result for netgear router">
            <a:extLst>
              <a:ext uri="{FF2B5EF4-FFF2-40B4-BE49-F238E27FC236}">
                <a16:creationId xmlns:a16="http://schemas.microsoft.com/office/drawing/2014/main" id="{3196076A-A9BC-4529-9BC0-4E70BBE1414C}"/>
              </a:ext>
            </a:extLst>
          </p:cNvPr>
          <p:cNvSpPr>
            <a:spLocks noChangeAspect="1" noChangeArrowheads="1"/>
          </p:cNvSpPr>
          <p:nvPr/>
        </p:nvSpPr>
        <p:spPr bwMode="auto">
          <a:xfrm>
            <a:off x="4457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800">
              <a:solidFill>
                <a:schemeClr val="tx1"/>
              </a:solidFill>
            </a:endParaRPr>
          </a:p>
        </p:txBody>
      </p:sp>
      <p:sp>
        <p:nvSpPr>
          <p:cNvPr id="4" name="AutoShape 4" descr="Image result for netgear router">
            <a:extLst>
              <a:ext uri="{FF2B5EF4-FFF2-40B4-BE49-F238E27FC236}">
                <a16:creationId xmlns:a16="http://schemas.microsoft.com/office/drawing/2014/main" id="{2D635389-0336-4332-9689-599181CFB4DB}"/>
              </a:ext>
            </a:extLst>
          </p:cNvPr>
          <p:cNvSpPr>
            <a:spLocks noChangeAspect="1" noChangeArrowheads="1"/>
          </p:cNvSpPr>
          <p:nvPr/>
        </p:nvSpPr>
        <p:spPr bwMode="auto">
          <a:xfrm>
            <a:off x="4572000" y="34290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800">
              <a:solidFill>
                <a:schemeClr val="tx1"/>
              </a:solidFill>
            </a:endParaRPr>
          </a:p>
        </p:txBody>
      </p:sp>
      <p:cxnSp>
        <p:nvCxnSpPr>
          <p:cNvPr id="89" name="Straight Connector 88">
            <a:extLst>
              <a:ext uri="{FF2B5EF4-FFF2-40B4-BE49-F238E27FC236}">
                <a16:creationId xmlns:a16="http://schemas.microsoft.com/office/drawing/2014/main" id="{B56AA6C6-00C3-4D83-9C0A-68F452A6DDC3}"/>
              </a:ext>
            </a:extLst>
          </p:cNvPr>
          <p:cNvCxnSpPr>
            <a:cxnSpLocks/>
          </p:cNvCxnSpPr>
          <p:nvPr/>
        </p:nvCxnSpPr>
        <p:spPr>
          <a:xfrm>
            <a:off x="3336772" y="1383380"/>
            <a:ext cx="582690" cy="0"/>
          </a:xfrm>
          <a:prstGeom prst="line">
            <a:avLst/>
          </a:prstGeom>
          <a:ln w="38100">
            <a:solidFill>
              <a:srgbClr val="00B05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96" name="Picture 8" descr="Image result for wifi">
            <a:extLst>
              <a:ext uri="{FF2B5EF4-FFF2-40B4-BE49-F238E27FC236}">
                <a16:creationId xmlns:a16="http://schemas.microsoft.com/office/drawing/2014/main" id="{9914DE50-7DCD-4B83-BCE1-5FDF0CE5C84D}"/>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393740" y="4680373"/>
            <a:ext cx="397769" cy="397769"/>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8" descr="Image result for wifi">
            <a:extLst>
              <a:ext uri="{FF2B5EF4-FFF2-40B4-BE49-F238E27FC236}">
                <a16:creationId xmlns:a16="http://schemas.microsoft.com/office/drawing/2014/main" id="{E3FC40C7-7CF2-410B-9B3C-B12882305FE5}"/>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762131" y="1008885"/>
            <a:ext cx="397769" cy="397769"/>
          </a:xfrm>
          <a:prstGeom prst="rect">
            <a:avLst/>
          </a:prstGeom>
          <a:solidFill>
            <a:schemeClr val="bg1"/>
          </a:solidFill>
          <a:extLst/>
        </p:spPr>
      </p:pic>
      <p:sp>
        <p:nvSpPr>
          <p:cNvPr id="100" name="TextBox 99">
            <a:extLst>
              <a:ext uri="{FF2B5EF4-FFF2-40B4-BE49-F238E27FC236}">
                <a16:creationId xmlns:a16="http://schemas.microsoft.com/office/drawing/2014/main" id="{8922318A-5BD7-4882-828F-EC82367F8B1A}"/>
              </a:ext>
            </a:extLst>
          </p:cNvPr>
          <p:cNvSpPr txBox="1"/>
          <p:nvPr/>
        </p:nvSpPr>
        <p:spPr>
          <a:xfrm>
            <a:off x="2618835" y="1538416"/>
            <a:ext cx="555255" cy="307777"/>
          </a:xfrm>
          <a:prstGeom prst="rect">
            <a:avLst/>
          </a:prstGeom>
          <a:solidFill>
            <a:schemeClr val="accent1"/>
          </a:solidFill>
        </p:spPr>
        <p:txBody>
          <a:bodyPr wrap="square" rtlCol="0">
            <a:spAutoFit/>
          </a:bodyPr>
          <a:lstStyle/>
          <a:p>
            <a:r>
              <a:rPr lang="en-US" sz="1400" dirty="0">
                <a:solidFill>
                  <a:schemeClr val="tx1"/>
                </a:solidFill>
              </a:rPr>
              <a:t>AP</a:t>
            </a:r>
          </a:p>
        </p:txBody>
      </p:sp>
      <p:pic>
        <p:nvPicPr>
          <p:cNvPr id="90" name="Picture 8" descr="Image result for plc i/o icon">
            <a:extLst>
              <a:ext uri="{FF2B5EF4-FFF2-40B4-BE49-F238E27FC236}">
                <a16:creationId xmlns:a16="http://schemas.microsoft.com/office/drawing/2014/main" id="{11EEFCA4-4123-406C-9062-126D78EA508C}"/>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969981" y="4360317"/>
            <a:ext cx="312590" cy="312590"/>
          </a:xfrm>
          <a:prstGeom prst="rect">
            <a:avLst/>
          </a:prstGeom>
          <a:solidFill>
            <a:schemeClr val="bg1"/>
          </a:solidFill>
          <a:extLst/>
        </p:spPr>
      </p:pic>
      <p:cxnSp>
        <p:nvCxnSpPr>
          <p:cNvPr id="91" name="Straight Connector 90">
            <a:extLst>
              <a:ext uri="{FF2B5EF4-FFF2-40B4-BE49-F238E27FC236}">
                <a16:creationId xmlns:a16="http://schemas.microsoft.com/office/drawing/2014/main" id="{F3598640-06D6-4041-9D00-325550D21961}"/>
              </a:ext>
            </a:extLst>
          </p:cNvPr>
          <p:cNvCxnSpPr>
            <a:cxnSpLocks/>
          </p:cNvCxnSpPr>
          <p:nvPr/>
        </p:nvCxnSpPr>
        <p:spPr>
          <a:xfrm>
            <a:off x="7332185" y="4648382"/>
            <a:ext cx="677511" cy="0"/>
          </a:xfrm>
          <a:prstGeom prst="line">
            <a:avLst/>
          </a:prstGeom>
          <a:ln w="381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8E33999-4A54-437A-A3B0-94117A14A0D6}"/>
              </a:ext>
            </a:extLst>
          </p:cNvPr>
          <p:cNvCxnSpPr>
            <a:cxnSpLocks/>
          </p:cNvCxnSpPr>
          <p:nvPr/>
        </p:nvCxnSpPr>
        <p:spPr>
          <a:xfrm>
            <a:off x="7332184" y="5733463"/>
            <a:ext cx="677511" cy="0"/>
          </a:xfrm>
          <a:prstGeom prst="line">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4" name="TextBox 93">
            <a:extLst>
              <a:ext uri="{FF2B5EF4-FFF2-40B4-BE49-F238E27FC236}">
                <a16:creationId xmlns:a16="http://schemas.microsoft.com/office/drawing/2014/main" id="{30DD9CAA-05EB-4CAB-9B54-EC1AE2C30E12}"/>
              </a:ext>
            </a:extLst>
          </p:cNvPr>
          <p:cNvSpPr txBox="1"/>
          <p:nvPr/>
        </p:nvSpPr>
        <p:spPr>
          <a:xfrm>
            <a:off x="7245828" y="4650001"/>
            <a:ext cx="1699070" cy="307777"/>
          </a:xfrm>
          <a:prstGeom prst="rect">
            <a:avLst/>
          </a:prstGeom>
          <a:noFill/>
        </p:spPr>
        <p:txBody>
          <a:bodyPr wrap="square" rtlCol="0">
            <a:spAutoFit/>
          </a:bodyPr>
          <a:lstStyle/>
          <a:p>
            <a:r>
              <a:rPr lang="en-US" sz="1400" dirty="0">
                <a:solidFill>
                  <a:schemeClr val="tx1"/>
                </a:solidFill>
              </a:rPr>
              <a:t>Process data (Wired)</a:t>
            </a:r>
          </a:p>
        </p:txBody>
      </p:sp>
      <p:sp>
        <p:nvSpPr>
          <p:cNvPr id="99" name="TextBox 98">
            <a:extLst>
              <a:ext uri="{FF2B5EF4-FFF2-40B4-BE49-F238E27FC236}">
                <a16:creationId xmlns:a16="http://schemas.microsoft.com/office/drawing/2014/main" id="{F0C3738A-160A-4BE1-B922-3DB867A74D95}"/>
              </a:ext>
            </a:extLst>
          </p:cNvPr>
          <p:cNvSpPr txBox="1"/>
          <p:nvPr/>
        </p:nvSpPr>
        <p:spPr>
          <a:xfrm>
            <a:off x="7237158" y="5673945"/>
            <a:ext cx="1578446" cy="307777"/>
          </a:xfrm>
          <a:prstGeom prst="rect">
            <a:avLst/>
          </a:prstGeom>
          <a:noFill/>
        </p:spPr>
        <p:txBody>
          <a:bodyPr wrap="square" rtlCol="0">
            <a:spAutoFit/>
          </a:bodyPr>
          <a:lstStyle/>
          <a:p>
            <a:r>
              <a:rPr lang="en-US" sz="1400" dirty="0">
                <a:solidFill>
                  <a:schemeClr val="tx1"/>
                </a:solidFill>
              </a:rPr>
              <a:t>Measurement data</a:t>
            </a:r>
          </a:p>
        </p:txBody>
      </p:sp>
      <p:cxnSp>
        <p:nvCxnSpPr>
          <p:cNvPr id="102" name="Straight Connector 101">
            <a:extLst>
              <a:ext uri="{FF2B5EF4-FFF2-40B4-BE49-F238E27FC236}">
                <a16:creationId xmlns:a16="http://schemas.microsoft.com/office/drawing/2014/main" id="{716DE6D7-9B73-422B-A4BC-E5214D7EA245}"/>
              </a:ext>
            </a:extLst>
          </p:cNvPr>
          <p:cNvCxnSpPr>
            <a:cxnSpLocks/>
          </p:cNvCxnSpPr>
          <p:nvPr/>
        </p:nvCxnSpPr>
        <p:spPr>
          <a:xfrm>
            <a:off x="7353616" y="5125143"/>
            <a:ext cx="667074" cy="0"/>
          </a:xfrm>
          <a:prstGeom prst="line">
            <a:avLst/>
          </a:prstGeom>
          <a:ln w="38100">
            <a:solidFill>
              <a:srgbClr val="7030A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3E7E85E1-E7C4-44B2-BD7F-B0C351D84B3C}"/>
              </a:ext>
            </a:extLst>
          </p:cNvPr>
          <p:cNvSpPr txBox="1"/>
          <p:nvPr/>
        </p:nvSpPr>
        <p:spPr>
          <a:xfrm>
            <a:off x="7245828" y="5113772"/>
            <a:ext cx="1797527" cy="523220"/>
          </a:xfrm>
          <a:prstGeom prst="rect">
            <a:avLst/>
          </a:prstGeom>
          <a:noFill/>
        </p:spPr>
        <p:txBody>
          <a:bodyPr wrap="square" rtlCol="0">
            <a:spAutoFit/>
          </a:bodyPr>
          <a:lstStyle/>
          <a:p>
            <a:r>
              <a:rPr lang="en-US" sz="1400" dirty="0">
                <a:solidFill>
                  <a:schemeClr val="tx1"/>
                </a:solidFill>
              </a:rPr>
              <a:t>Process data (Wireless)</a:t>
            </a:r>
          </a:p>
        </p:txBody>
      </p:sp>
      <p:grpSp>
        <p:nvGrpSpPr>
          <p:cNvPr id="6" name="Group 5">
            <a:extLst>
              <a:ext uri="{FF2B5EF4-FFF2-40B4-BE49-F238E27FC236}">
                <a16:creationId xmlns:a16="http://schemas.microsoft.com/office/drawing/2014/main" id="{817E202F-BBA4-444C-8033-5AC163876270}"/>
              </a:ext>
            </a:extLst>
          </p:cNvPr>
          <p:cNvGrpSpPr/>
          <p:nvPr/>
        </p:nvGrpSpPr>
        <p:grpSpPr>
          <a:xfrm>
            <a:off x="6401566" y="965825"/>
            <a:ext cx="2641789" cy="601451"/>
            <a:chOff x="6401566" y="965825"/>
            <a:chExt cx="2641789" cy="601451"/>
          </a:xfrm>
        </p:grpSpPr>
        <p:pic>
          <p:nvPicPr>
            <p:cNvPr id="107" name="Picture 6" descr="Image result for 802.11ac">
              <a:extLst>
                <a:ext uri="{FF2B5EF4-FFF2-40B4-BE49-F238E27FC236}">
                  <a16:creationId xmlns:a16="http://schemas.microsoft.com/office/drawing/2014/main" id="{2981117B-E8F3-4C38-A7C5-3A6FA9C0CCFA}"/>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552592" y="1044044"/>
              <a:ext cx="699316" cy="43707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wifi 11ax">
              <a:extLst>
                <a:ext uri="{FF2B5EF4-FFF2-40B4-BE49-F238E27FC236}">
                  <a16:creationId xmlns:a16="http://schemas.microsoft.com/office/drawing/2014/main" id="{CBDFF98E-3077-45C9-8BC6-BD9082B9FF13}"/>
                </a:ext>
              </a:extLst>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l="17818"/>
            <a:stretch/>
          </p:blipFill>
          <p:spPr bwMode="auto">
            <a:xfrm>
              <a:off x="8245791" y="1044044"/>
              <a:ext cx="645307" cy="415970"/>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2" descr="https://image.slidesharecdn.com/wireless-aula3-140529085919-phpapp01/95/wireless-aula-3-17-638.jpg?cb=1405754680">
              <a:extLst>
                <a:ext uri="{FF2B5EF4-FFF2-40B4-BE49-F238E27FC236}">
                  <a16:creationId xmlns:a16="http://schemas.microsoft.com/office/drawing/2014/main" id="{96AA6F66-D7EE-461C-AA6F-B05CD68DE412}"/>
                </a:ext>
              </a:extLst>
            </p:cNvPr>
            <p:cNvPicPr>
              <a:picLocks noChangeAspect="1" noChangeArrowheads="1"/>
            </p:cNvPicPr>
            <p:nvPr/>
          </p:nvPicPr>
          <p:blipFill rotWithShape="1">
            <a:blip r:embed="rId20" cstate="print">
              <a:extLst>
                <a:ext uri="{28A0092B-C50C-407E-A947-70E740481C1C}">
                  <a14:useLocalDpi xmlns:a14="http://schemas.microsoft.com/office/drawing/2010/main" val="0"/>
                </a:ext>
              </a:extLst>
            </a:blip>
            <a:srcRect l="15726" t="38263" r="19405" b="34347"/>
            <a:stretch/>
          </p:blipFill>
          <p:spPr bwMode="auto">
            <a:xfrm>
              <a:off x="6459009" y="1117046"/>
              <a:ext cx="983855" cy="311892"/>
            </a:xfrm>
            <a:prstGeom prst="rect">
              <a:avLst/>
            </a:prstGeom>
            <a:noFill/>
            <a:extLst>
              <a:ext uri="{909E8E84-426E-40DD-AFC4-6F175D3DCCD1}">
                <a14:hiddenFill xmlns:a14="http://schemas.microsoft.com/office/drawing/2010/main">
                  <a:solidFill>
                    <a:srgbClr val="FFFFFF"/>
                  </a:solidFill>
                </a14:hiddenFill>
              </a:ext>
            </a:extLst>
          </p:spPr>
        </p:pic>
        <p:sp>
          <p:nvSpPr>
            <p:cNvPr id="14" name="Arrow: Right 13">
              <a:extLst>
                <a:ext uri="{FF2B5EF4-FFF2-40B4-BE49-F238E27FC236}">
                  <a16:creationId xmlns:a16="http://schemas.microsoft.com/office/drawing/2014/main" id="{AF628864-B7F4-4434-B968-BA3FD44745DB}"/>
                </a:ext>
              </a:extLst>
            </p:cNvPr>
            <p:cNvSpPr/>
            <p:nvPr/>
          </p:nvSpPr>
          <p:spPr>
            <a:xfrm>
              <a:off x="6401566" y="965825"/>
              <a:ext cx="2641789" cy="601451"/>
            </a:xfrm>
            <a:prstGeom prst="rightArrow">
              <a:avLst>
                <a:gd name="adj1" fmla="val 83258"/>
                <a:gd name="adj2" fmla="val 52259"/>
              </a:avLst>
            </a:prstGeom>
            <a:noFill/>
            <a:ln w="57150">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0" dirty="0">
                <a:solidFill>
                  <a:schemeClr val="tx1"/>
                </a:solidFill>
              </a:endParaRPr>
            </a:p>
          </p:txBody>
        </p:sp>
      </p:grpSp>
      <p:sp>
        <p:nvSpPr>
          <p:cNvPr id="5" name="Title 4">
            <a:extLst>
              <a:ext uri="{FF2B5EF4-FFF2-40B4-BE49-F238E27FC236}">
                <a16:creationId xmlns:a16="http://schemas.microsoft.com/office/drawing/2014/main" id="{15D92984-A254-4F0D-8145-238FCD1DEBAA}"/>
              </a:ext>
            </a:extLst>
          </p:cNvPr>
          <p:cNvSpPr>
            <a:spLocks noGrp="1"/>
          </p:cNvSpPr>
          <p:nvPr>
            <p:ph type="title"/>
          </p:nvPr>
        </p:nvSpPr>
        <p:spPr>
          <a:xfrm>
            <a:off x="84619" y="839961"/>
            <a:ext cx="2199179" cy="686276"/>
          </a:xfrm>
        </p:spPr>
        <p:txBody>
          <a:bodyPr>
            <a:normAutofit fontScale="90000"/>
          </a:bodyPr>
          <a:lstStyle/>
          <a:p>
            <a:r>
              <a:rPr lang="en-US" dirty="0">
                <a:solidFill>
                  <a:schemeClr val="tx1"/>
                </a:solidFill>
              </a:rPr>
              <a:t>NIST Testbed</a:t>
            </a:r>
          </a:p>
        </p:txBody>
      </p:sp>
      <p:sp>
        <p:nvSpPr>
          <p:cNvPr id="17" name="Slide Number Placeholder 16">
            <a:extLst>
              <a:ext uri="{FF2B5EF4-FFF2-40B4-BE49-F238E27FC236}">
                <a16:creationId xmlns:a16="http://schemas.microsoft.com/office/drawing/2014/main" id="{A8522D08-A8B7-433F-AC45-E9BB0FC2ADDE}"/>
              </a:ext>
            </a:extLst>
          </p:cNvPr>
          <p:cNvSpPr>
            <a:spLocks noGrp="1"/>
          </p:cNvSpPr>
          <p:nvPr>
            <p:ph type="sldNum" sz="quarter" idx="12"/>
          </p:nvPr>
        </p:nvSpPr>
        <p:spPr/>
        <p:txBody>
          <a:bodyPr/>
          <a:lstStyle/>
          <a:p>
            <a:fld id="{D6A6A623-C6B0-4968-9331-41DFCCC043E8}" type="slidenum">
              <a:rPr lang="en-US" smtClean="0">
                <a:solidFill>
                  <a:schemeClr val="tx1"/>
                </a:solidFill>
              </a:rPr>
              <a:t>25</a:t>
            </a:fld>
            <a:endParaRPr lang="en-US">
              <a:solidFill>
                <a:schemeClr val="tx1"/>
              </a:solidFill>
            </a:endParaRPr>
          </a:p>
        </p:txBody>
      </p:sp>
      <p:pic>
        <p:nvPicPr>
          <p:cNvPr id="101" name="Picture 6" descr="Image result for intel nuc antenna">
            <a:extLst>
              <a:ext uri="{FF2B5EF4-FFF2-40B4-BE49-F238E27FC236}">
                <a16:creationId xmlns:a16="http://schemas.microsoft.com/office/drawing/2014/main" id="{B5268A7A-A325-43D8-AAC2-BFB2FCC22B42}"/>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609822" y="3629794"/>
            <a:ext cx="339460" cy="217958"/>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6" descr="Image result for intel nuc antenna">
            <a:extLst>
              <a:ext uri="{FF2B5EF4-FFF2-40B4-BE49-F238E27FC236}">
                <a16:creationId xmlns:a16="http://schemas.microsoft.com/office/drawing/2014/main" id="{70609B4A-99A5-4855-890F-A99884639633}"/>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614809" y="3909434"/>
            <a:ext cx="339460" cy="217958"/>
          </a:xfrm>
          <a:prstGeom prst="rect">
            <a:avLst/>
          </a:prstGeom>
          <a:noFill/>
          <a:extLst>
            <a:ext uri="{909E8E84-426E-40DD-AFC4-6F175D3DCCD1}">
              <a14:hiddenFill xmlns:a14="http://schemas.microsoft.com/office/drawing/2010/main">
                <a:solidFill>
                  <a:srgbClr val="FFFFFF"/>
                </a:solidFill>
              </a14:hiddenFill>
            </a:ext>
          </a:extLst>
        </p:spPr>
      </p:pic>
      <p:pic>
        <p:nvPicPr>
          <p:cNvPr id="115" name="Picture 6" descr="Image result for intel nuc antenna">
            <a:extLst>
              <a:ext uri="{FF2B5EF4-FFF2-40B4-BE49-F238E27FC236}">
                <a16:creationId xmlns:a16="http://schemas.microsoft.com/office/drawing/2014/main" id="{0265C54B-54C6-4980-8FD5-8A5528E9D79A}"/>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598343" y="4157229"/>
            <a:ext cx="339460" cy="217958"/>
          </a:xfrm>
          <a:prstGeom prst="rect">
            <a:avLst/>
          </a:prstGeom>
          <a:noFill/>
          <a:extLst>
            <a:ext uri="{909E8E84-426E-40DD-AFC4-6F175D3DCCD1}">
              <a14:hiddenFill xmlns:a14="http://schemas.microsoft.com/office/drawing/2010/main">
                <a:solidFill>
                  <a:srgbClr val="FFFFFF"/>
                </a:solidFill>
              </a14:hiddenFill>
            </a:ext>
          </a:extLst>
        </p:spPr>
      </p:pic>
      <p:pic>
        <p:nvPicPr>
          <p:cNvPr id="116" name="Picture 6" descr="Image result for intel nuc antenna">
            <a:extLst>
              <a:ext uri="{FF2B5EF4-FFF2-40B4-BE49-F238E27FC236}">
                <a16:creationId xmlns:a16="http://schemas.microsoft.com/office/drawing/2014/main" id="{CDC70BA3-EC9D-4605-8D71-E00BE15D4CD3}"/>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631291" y="4438183"/>
            <a:ext cx="339460" cy="217958"/>
          </a:xfrm>
          <a:prstGeom prst="rect">
            <a:avLst/>
          </a:prstGeom>
          <a:noFill/>
          <a:extLst>
            <a:ext uri="{909E8E84-426E-40DD-AFC4-6F175D3DCCD1}">
              <a14:hiddenFill xmlns:a14="http://schemas.microsoft.com/office/drawing/2010/main">
                <a:solidFill>
                  <a:srgbClr val="FFFFFF"/>
                </a:solidFill>
              </a14:hiddenFill>
            </a:ext>
          </a:extLst>
        </p:spPr>
      </p:pic>
      <p:pic>
        <p:nvPicPr>
          <p:cNvPr id="119" name="Picture 6" descr="Image result for intel nuc antenna">
            <a:extLst>
              <a:ext uri="{FF2B5EF4-FFF2-40B4-BE49-F238E27FC236}">
                <a16:creationId xmlns:a16="http://schemas.microsoft.com/office/drawing/2014/main" id="{D1C08FEF-8D3A-428B-9A0F-B723374A284C}"/>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405466" y="1025190"/>
            <a:ext cx="339460" cy="217958"/>
          </a:xfrm>
          <a:prstGeom prst="rect">
            <a:avLst/>
          </a:prstGeom>
          <a:noFill/>
          <a:extLst>
            <a:ext uri="{909E8E84-426E-40DD-AFC4-6F175D3DCCD1}">
              <a14:hiddenFill xmlns:a14="http://schemas.microsoft.com/office/drawing/2010/main">
                <a:solidFill>
                  <a:srgbClr val="FFFFFF"/>
                </a:solidFill>
              </a14:hiddenFill>
            </a:ext>
          </a:extLst>
        </p:spPr>
      </p:pic>
      <p:pic>
        <p:nvPicPr>
          <p:cNvPr id="121" name="Picture 6" descr="Image result for intel nuc antenna">
            <a:extLst>
              <a:ext uri="{FF2B5EF4-FFF2-40B4-BE49-F238E27FC236}">
                <a16:creationId xmlns:a16="http://schemas.microsoft.com/office/drawing/2014/main" id="{A7C87EED-82B7-4E55-88AE-98EE2F5F03F9}"/>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712167" y="4276720"/>
            <a:ext cx="339460" cy="217958"/>
          </a:xfrm>
          <a:prstGeom prst="rect">
            <a:avLst/>
          </a:prstGeom>
          <a:noFill/>
          <a:extLst>
            <a:ext uri="{909E8E84-426E-40DD-AFC4-6F175D3DCCD1}">
              <a14:hiddenFill xmlns:a14="http://schemas.microsoft.com/office/drawing/2010/main">
                <a:solidFill>
                  <a:srgbClr val="FFFFFF"/>
                </a:solidFill>
              </a14:hiddenFill>
            </a:ext>
          </a:extLst>
        </p:spPr>
      </p:pic>
      <p:pic>
        <p:nvPicPr>
          <p:cNvPr id="122" name="Picture 6" descr="Image result for intel nuc antenna">
            <a:extLst>
              <a:ext uri="{FF2B5EF4-FFF2-40B4-BE49-F238E27FC236}">
                <a16:creationId xmlns:a16="http://schemas.microsoft.com/office/drawing/2014/main" id="{663C067B-84A7-4FEA-A449-F0102A16F49E}"/>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5107123" y="4127392"/>
            <a:ext cx="339460" cy="217958"/>
          </a:xfrm>
          <a:prstGeom prst="rect">
            <a:avLst/>
          </a:prstGeom>
          <a:noFill/>
          <a:extLst>
            <a:ext uri="{909E8E84-426E-40DD-AFC4-6F175D3DCCD1}">
              <a14:hiddenFill xmlns:a14="http://schemas.microsoft.com/office/drawing/2010/main">
                <a:solidFill>
                  <a:srgbClr val="FFFFFF"/>
                </a:solidFill>
              </a14:hiddenFill>
            </a:ext>
          </a:extLst>
        </p:spPr>
      </p:pic>
      <p:sp>
        <p:nvSpPr>
          <p:cNvPr id="108" name="Date Placeholder 3"/>
          <p:cNvSpPr txBox="1">
            <a:spLocks/>
          </p:cNvSpPr>
          <p:nvPr/>
        </p:nvSpPr>
        <p:spPr>
          <a:xfrm>
            <a:off x="696912" y="304800"/>
            <a:ext cx="2303451" cy="273050"/>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sz="1800" b="1" smtClean="0">
                <a:solidFill>
                  <a:schemeClr val="tx1"/>
                </a:solidFill>
              </a:rPr>
              <a:t>October 2018</a:t>
            </a:r>
            <a:endParaRPr lang="en-GB" sz="1800" b="1" dirty="0">
              <a:solidFill>
                <a:schemeClr val="tx1"/>
              </a:solidFill>
            </a:endParaRPr>
          </a:p>
        </p:txBody>
      </p:sp>
    </p:spTree>
    <p:extLst>
      <p:ext uri="{BB962C8B-B14F-4D97-AF65-F5344CB8AC3E}">
        <p14:creationId xmlns:p14="http://schemas.microsoft.com/office/powerpoint/2010/main" val="958056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16D0E-BDC0-4F8B-B061-EF7A72F328FF}"/>
              </a:ext>
            </a:extLst>
          </p:cNvPr>
          <p:cNvSpPr>
            <a:spLocks noGrp="1"/>
          </p:cNvSpPr>
          <p:nvPr>
            <p:ph type="title"/>
          </p:nvPr>
        </p:nvSpPr>
        <p:spPr/>
        <p:txBody>
          <a:bodyPr/>
          <a:lstStyle/>
          <a:p>
            <a:r>
              <a:rPr lang="en-US" dirty="0"/>
              <a:t>Collectable Testbed State Information</a:t>
            </a:r>
          </a:p>
        </p:txBody>
      </p:sp>
      <p:sp>
        <p:nvSpPr>
          <p:cNvPr id="5" name="Content Placeholder 4">
            <a:extLst>
              <a:ext uri="{FF2B5EF4-FFF2-40B4-BE49-F238E27FC236}">
                <a16:creationId xmlns:a16="http://schemas.microsoft.com/office/drawing/2014/main" id="{9A16A255-29D1-4C23-B7B6-36435B7C5118}"/>
              </a:ext>
            </a:extLst>
          </p:cNvPr>
          <p:cNvSpPr>
            <a:spLocks noGrp="1"/>
          </p:cNvSpPr>
          <p:nvPr>
            <p:ph sz="half" idx="1"/>
          </p:nvPr>
        </p:nvSpPr>
        <p:spPr/>
        <p:txBody>
          <a:bodyPr/>
          <a:lstStyle/>
          <a:p>
            <a:r>
              <a:rPr lang="en-US" sz="1600" dirty="0"/>
              <a:t>Supervisor</a:t>
            </a:r>
          </a:p>
          <a:p>
            <a:pPr lvl="1"/>
            <a:r>
              <a:rPr lang="en-US" sz="1400" dirty="0"/>
              <a:t>Scheduling information with time stamps: remote node status, scheduling decision</a:t>
            </a:r>
          </a:p>
          <a:p>
            <a:pPr lvl="1"/>
            <a:r>
              <a:rPr lang="en-US" sz="1400" dirty="0"/>
              <a:t>Order/job information: type, status with time stamps, and quantities (assigned/good/failed) per order</a:t>
            </a:r>
          </a:p>
          <a:p>
            <a:pPr lvl="1"/>
            <a:r>
              <a:rPr lang="en-US" sz="1400" dirty="0"/>
              <a:t>Error/Diagnostic information: error codes</a:t>
            </a:r>
          </a:p>
          <a:p>
            <a:endParaRPr lang="en-US" sz="1600" dirty="0"/>
          </a:p>
          <a:p>
            <a:r>
              <a:rPr lang="en-US" sz="1600" dirty="0"/>
              <a:t>CNC Emulators</a:t>
            </a:r>
          </a:p>
          <a:p>
            <a:pPr lvl="1"/>
            <a:r>
              <a:rPr lang="en-US" sz="1400" dirty="0"/>
              <a:t>Status with time stamps</a:t>
            </a:r>
          </a:p>
          <a:p>
            <a:pPr lvl="1"/>
            <a:r>
              <a:rPr lang="en-US" sz="1400" dirty="0"/>
              <a:t>Error/diagnostic information: error codes</a:t>
            </a:r>
          </a:p>
          <a:p>
            <a:endParaRPr lang="en-US" sz="1600" dirty="0"/>
          </a:p>
        </p:txBody>
      </p:sp>
      <p:sp>
        <p:nvSpPr>
          <p:cNvPr id="6" name="Content Placeholder 5">
            <a:extLst>
              <a:ext uri="{FF2B5EF4-FFF2-40B4-BE49-F238E27FC236}">
                <a16:creationId xmlns:a16="http://schemas.microsoft.com/office/drawing/2014/main" id="{13EC7D30-636E-42BD-B8C9-F3F5127C25C2}"/>
              </a:ext>
            </a:extLst>
          </p:cNvPr>
          <p:cNvSpPr>
            <a:spLocks noGrp="1"/>
          </p:cNvSpPr>
          <p:nvPr>
            <p:ph sz="half" idx="2"/>
          </p:nvPr>
        </p:nvSpPr>
        <p:spPr/>
        <p:txBody>
          <a:bodyPr/>
          <a:lstStyle/>
          <a:p>
            <a:r>
              <a:rPr lang="en-US" sz="1600" dirty="0"/>
              <a:t>UR3 Robots</a:t>
            </a:r>
          </a:p>
          <a:p>
            <a:pPr lvl="1"/>
            <a:r>
              <a:rPr lang="en-US" sz="1400" dirty="0"/>
              <a:t>Positions/waypoints with time stamps</a:t>
            </a:r>
          </a:p>
          <a:p>
            <a:pPr lvl="1"/>
            <a:r>
              <a:rPr lang="en-US" sz="1400" dirty="0"/>
              <a:t>Actuation events with time stamps</a:t>
            </a:r>
          </a:p>
          <a:p>
            <a:pPr lvl="1"/>
            <a:r>
              <a:rPr lang="en-US" sz="1400" dirty="0"/>
              <a:t>F&amp;T sensing data</a:t>
            </a:r>
          </a:p>
          <a:p>
            <a:endParaRPr lang="en-US" sz="1600" dirty="0"/>
          </a:p>
          <a:p>
            <a:r>
              <a:rPr lang="en-US" sz="1600" dirty="0"/>
              <a:t>Inter-node communications messages</a:t>
            </a:r>
          </a:p>
          <a:p>
            <a:r>
              <a:rPr lang="en-US" sz="1600" dirty="0"/>
              <a:t>(using Wireshark)</a:t>
            </a:r>
          </a:p>
          <a:p>
            <a:pPr lvl="1"/>
            <a:r>
              <a:rPr lang="en-US" sz="1400" dirty="0"/>
              <a:t>Sender/receiver</a:t>
            </a:r>
          </a:p>
          <a:p>
            <a:pPr lvl="1"/>
            <a:r>
              <a:rPr lang="en-US" sz="1400" dirty="0"/>
              <a:t>Timing</a:t>
            </a:r>
          </a:p>
          <a:p>
            <a:pPr lvl="1"/>
            <a:r>
              <a:rPr lang="en-US" sz="1400" dirty="0"/>
              <a:t>Message content</a:t>
            </a:r>
          </a:p>
          <a:p>
            <a:endParaRPr lang="en-US" dirty="0"/>
          </a:p>
        </p:txBody>
      </p:sp>
      <p:sp>
        <p:nvSpPr>
          <p:cNvPr id="4" name="Slide Number Placeholder 3">
            <a:extLst>
              <a:ext uri="{FF2B5EF4-FFF2-40B4-BE49-F238E27FC236}">
                <a16:creationId xmlns:a16="http://schemas.microsoft.com/office/drawing/2014/main" id="{8A1CFBF2-8383-4678-8F5E-240E693EE550}"/>
              </a:ext>
            </a:extLst>
          </p:cNvPr>
          <p:cNvSpPr>
            <a:spLocks noGrp="1"/>
          </p:cNvSpPr>
          <p:nvPr>
            <p:ph type="sldNum" idx="12"/>
          </p:nvPr>
        </p:nvSpPr>
        <p:spPr/>
        <p:txBody>
          <a:bodyPr/>
          <a:lstStyle/>
          <a:p>
            <a:fld id="{61B83EEE-7A84-4698-BB00-D768C7CFD02D}" type="slidenum">
              <a:rPr lang="en-US" smtClean="0"/>
              <a:t>26</a:t>
            </a:fld>
            <a:endParaRPr lang="en-US"/>
          </a:p>
        </p:txBody>
      </p:sp>
      <p:sp>
        <p:nvSpPr>
          <p:cNvPr id="3" name="Rectangle 2"/>
          <p:cNvSpPr/>
          <p:nvPr/>
        </p:nvSpPr>
        <p:spPr>
          <a:xfrm>
            <a:off x="3638090" y="3198168"/>
            <a:ext cx="1867819" cy="461665"/>
          </a:xfrm>
          <a:prstGeom prst="rect">
            <a:avLst/>
          </a:prstGeom>
        </p:spPr>
        <p:txBody>
          <a:bodyPr wrap="none">
            <a:spAutoFit/>
          </a:bodyPr>
          <a:lstStyle/>
          <a:p>
            <a:r>
              <a:rPr lang="en-US" dirty="0"/>
              <a:t>October 2018</a:t>
            </a:r>
            <a:endParaRPr lang="en-GB" dirty="0"/>
          </a:p>
        </p:txBody>
      </p:sp>
      <p:sp>
        <p:nvSpPr>
          <p:cNvPr id="7" name="Date Placeholder 3"/>
          <p:cNvSpPr>
            <a:spLocks noGrp="1"/>
          </p:cNvSpPr>
          <p:nvPr>
            <p:ph type="dt" idx="4294967295"/>
          </p:nvPr>
        </p:nvSpPr>
        <p:spPr>
          <a:xfrm>
            <a:off x="696912" y="304800"/>
            <a:ext cx="2303451" cy="273050"/>
          </a:xfrm>
          <a:prstGeom prst="rect">
            <a:avLst/>
          </a:prstGeom>
        </p:spPr>
        <p:txBody>
          <a:bodyPr/>
          <a:lstStyle/>
          <a:p>
            <a:r>
              <a:rPr lang="en-US" sz="1800" b="1" dirty="0">
                <a:solidFill>
                  <a:schemeClr val="tx1"/>
                </a:solidFill>
              </a:rPr>
              <a:t>October 2018</a:t>
            </a:r>
            <a:endParaRPr lang="en-GB" sz="1800" b="1" dirty="0">
              <a:solidFill>
                <a:schemeClr val="tx1"/>
              </a:solidFill>
            </a:endParaRPr>
          </a:p>
        </p:txBody>
      </p:sp>
    </p:spTree>
    <p:extLst>
      <p:ext uri="{BB962C8B-B14F-4D97-AF65-F5344CB8AC3E}">
        <p14:creationId xmlns:p14="http://schemas.microsoft.com/office/powerpoint/2010/main" val="25843993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E7952-024F-4286-8D70-12EFAB4AD805}"/>
              </a:ext>
            </a:extLst>
          </p:cNvPr>
          <p:cNvSpPr>
            <a:spLocks noGrp="1"/>
          </p:cNvSpPr>
          <p:nvPr>
            <p:ph type="title"/>
          </p:nvPr>
        </p:nvSpPr>
        <p:spPr/>
        <p:txBody>
          <a:bodyPr/>
          <a:lstStyle/>
          <a:p>
            <a:r>
              <a:rPr lang="en-US" dirty="0"/>
              <a:t>Performance Metrics</a:t>
            </a:r>
          </a:p>
        </p:txBody>
      </p:sp>
      <p:sp>
        <p:nvSpPr>
          <p:cNvPr id="3" name="Content Placeholder 2">
            <a:extLst>
              <a:ext uri="{FF2B5EF4-FFF2-40B4-BE49-F238E27FC236}">
                <a16:creationId xmlns:a16="http://schemas.microsoft.com/office/drawing/2014/main" id="{6642E248-6FB7-461E-BCA8-20F617329491}"/>
              </a:ext>
            </a:extLst>
          </p:cNvPr>
          <p:cNvSpPr>
            <a:spLocks noGrp="1"/>
          </p:cNvSpPr>
          <p:nvPr>
            <p:ph sz="half" idx="1"/>
          </p:nvPr>
        </p:nvSpPr>
        <p:spPr/>
        <p:txBody>
          <a:bodyPr/>
          <a:lstStyle/>
          <a:p>
            <a:r>
              <a:rPr lang="en-US" dirty="0"/>
              <a:t>Work-Cell Operations</a:t>
            </a:r>
          </a:p>
          <a:p>
            <a:pPr lvl="1"/>
            <a:r>
              <a:rPr lang="en-US" dirty="0"/>
              <a:t>Order statistics: assigned/good/failed part numbers</a:t>
            </a:r>
          </a:p>
          <a:p>
            <a:pPr lvl="1"/>
            <a:r>
              <a:rPr lang="en-US" dirty="0"/>
              <a:t>Production time</a:t>
            </a:r>
          </a:p>
          <a:p>
            <a:pPr lvl="1"/>
            <a:r>
              <a:rPr lang="en-US" dirty="0"/>
              <a:t>Work-cell Efficiency Parts in production</a:t>
            </a:r>
            <a:br>
              <a:rPr lang="en-US" dirty="0"/>
            </a:br>
            <a:r>
              <a:rPr lang="en-US" dirty="0"/>
              <a:t>CNC utilization</a:t>
            </a:r>
          </a:p>
          <a:p>
            <a:endParaRPr lang="en-US" dirty="0"/>
          </a:p>
        </p:txBody>
      </p:sp>
      <p:sp>
        <p:nvSpPr>
          <p:cNvPr id="4" name="Content Placeholder 3">
            <a:extLst>
              <a:ext uri="{FF2B5EF4-FFF2-40B4-BE49-F238E27FC236}">
                <a16:creationId xmlns:a16="http://schemas.microsoft.com/office/drawing/2014/main" id="{B14FFFD7-01EC-49BE-AE78-A29CF6238B57}"/>
              </a:ext>
            </a:extLst>
          </p:cNvPr>
          <p:cNvSpPr>
            <a:spLocks noGrp="1"/>
          </p:cNvSpPr>
          <p:nvPr>
            <p:ph sz="half" idx="2"/>
          </p:nvPr>
        </p:nvSpPr>
        <p:spPr/>
        <p:txBody>
          <a:bodyPr/>
          <a:lstStyle/>
          <a:p>
            <a:r>
              <a:rPr lang="en-US" dirty="0"/>
              <a:t>Network Performance</a:t>
            </a:r>
          </a:p>
          <a:p>
            <a:pPr lvl="1"/>
            <a:r>
              <a:rPr lang="en-US" dirty="0"/>
              <a:t>Message reception: packet loss, retries</a:t>
            </a:r>
          </a:p>
          <a:p>
            <a:pPr lvl="1"/>
            <a:r>
              <a:rPr lang="en-US" dirty="0"/>
              <a:t>Bandwidth: average and variance</a:t>
            </a:r>
          </a:p>
          <a:p>
            <a:pPr lvl="1"/>
            <a:r>
              <a:rPr lang="en-US" dirty="0"/>
              <a:t>Latency: end-to-end link</a:t>
            </a:r>
          </a:p>
          <a:p>
            <a:endParaRPr lang="en-US" dirty="0"/>
          </a:p>
        </p:txBody>
      </p:sp>
      <p:sp>
        <p:nvSpPr>
          <p:cNvPr id="5" name="Date Placeholder 4">
            <a:extLst>
              <a:ext uri="{FF2B5EF4-FFF2-40B4-BE49-F238E27FC236}">
                <a16:creationId xmlns:a16="http://schemas.microsoft.com/office/drawing/2014/main" id="{25E60DFF-0B20-4BF5-BD64-B4167552E0C5}"/>
              </a:ext>
            </a:extLst>
          </p:cNvPr>
          <p:cNvSpPr>
            <a:spLocks noGrp="1"/>
          </p:cNvSpPr>
          <p:nvPr>
            <p:ph type="dt" idx="10"/>
          </p:nvPr>
        </p:nvSpPr>
        <p:spPr/>
        <p:txBody>
          <a:bodyPr/>
          <a:lstStyle/>
          <a:p>
            <a:r>
              <a:rPr lang="en-US" dirty="0"/>
              <a:t>October 2018</a:t>
            </a:r>
            <a:endParaRPr lang="en-GB" dirty="0"/>
          </a:p>
        </p:txBody>
      </p:sp>
      <p:sp>
        <p:nvSpPr>
          <p:cNvPr id="6" name="Footer Placeholder 5">
            <a:extLst>
              <a:ext uri="{FF2B5EF4-FFF2-40B4-BE49-F238E27FC236}">
                <a16:creationId xmlns:a16="http://schemas.microsoft.com/office/drawing/2014/main" id="{63779F6B-62D5-4594-8158-EFE4FB1E3A15}"/>
              </a:ext>
            </a:extLst>
          </p:cNvPr>
          <p:cNvSpPr>
            <a:spLocks noGrp="1"/>
          </p:cNvSpPr>
          <p:nvPr>
            <p:ph type="ftr" idx="11"/>
          </p:nvPr>
        </p:nvSpPr>
        <p:spPr/>
        <p:txBody>
          <a:bodyPr/>
          <a:lstStyle/>
          <a:p>
            <a:r>
              <a:rPr lang="en-GB"/>
              <a:t>John Doe, Some Company</a:t>
            </a:r>
          </a:p>
        </p:txBody>
      </p:sp>
      <p:sp>
        <p:nvSpPr>
          <p:cNvPr id="7" name="Slide Number Placeholder 6">
            <a:extLst>
              <a:ext uri="{FF2B5EF4-FFF2-40B4-BE49-F238E27FC236}">
                <a16:creationId xmlns:a16="http://schemas.microsoft.com/office/drawing/2014/main" id="{5A0C2993-A650-41D5-9A8E-9146DE81BEBE}"/>
              </a:ext>
            </a:extLst>
          </p:cNvPr>
          <p:cNvSpPr>
            <a:spLocks noGrp="1"/>
          </p:cNvSpPr>
          <p:nvPr>
            <p:ph type="sldNum" idx="12"/>
          </p:nvPr>
        </p:nvSpPr>
        <p:spPr/>
        <p:txBody>
          <a:bodyPr/>
          <a:lstStyle/>
          <a:p>
            <a:r>
              <a:rPr lang="en-GB"/>
              <a:t>Slide </a:t>
            </a:r>
            <a:fld id="{1CD163DD-D5E7-41DA-95F2-71530C24F8C3}" type="slidenum">
              <a:rPr lang="en-GB" smtClean="0"/>
              <a:pPr/>
              <a:t>27</a:t>
            </a:fld>
            <a:endParaRPr lang="en-GB"/>
          </a:p>
        </p:txBody>
      </p:sp>
    </p:spTree>
    <p:extLst>
      <p:ext uri="{BB962C8B-B14F-4D97-AF65-F5344CB8AC3E}">
        <p14:creationId xmlns:p14="http://schemas.microsoft.com/office/powerpoint/2010/main" val="25658576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dirty="0"/>
              <a:t>October 2018</a:t>
            </a:r>
            <a:endParaRPr lang="en-GB" dirty="0"/>
          </a:p>
        </p:txBody>
      </p:sp>
      <p:sp>
        <p:nvSpPr>
          <p:cNvPr id="5" name="Footer Placeholder 4"/>
          <p:cNvSpPr>
            <a:spLocks noGrp="1"/>
          </p:cNvSpPr>
          <p:nvPr>
            <p:ph type="ftr" idx="14"/>
          </p:nvPr>
        </p:nvSpPr>
        <p:spPr>
          <a:xfrm>
            <a:off x="6215074" y="6475413"/>
            <a:ext cx="2327264" cy="180975"/>
          </a:xfrm>
        </p:spPr>
        <p:txBody>
          <a:bodyPr/>
          <a:lstStyle/>
          <a:p>
            <a:r>
              <a:rPr lang="en-GB" dirty="0"/>
              <a:t>John Doe, Some Company</a:t>
            </a:r>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28</a:t>
            </a:fld>
            <a:endParaRPr lang="en-GB"/>
          </a:p>
        </p:txBody>
      </p:sp>
      <p:sp>
        <p:nvSpPr>
          <p:cNvPr id="11265"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References</a:t>
            </a:r>
          </a:p>
        </p:txBody>
      </p:sp>
      <p:sp>
        <p:nvSpPr>
          <p:cNvPr id="11266" name="Rectangle 2"/>
          <p:cNvSpPr>
            <a:spLocks noGrp="1" noChangeArrowheads="1"/>
          </p:cNvSpPr>
          <p:nvPr>
            <p:ph type="body" idx="1"/>
          </p:nvPr>
        </p:nvSpPr>
        <p:spPr>
          <a:xfrm>
            <a:off x="685800" y="1981200"/>
            <a:ext cx="7772400" cy="4208463"/>
          </a:xfrm>
          <a:ln/>
        </p:spPr>
        <p:txBody>
          <a:bodyPr/>
          <a:lstStyle/>
          <a:p>
            <a:r>
              <a:rPr lang="en-US" sz="1800" dirty="0" err="1">
                <a:solidFill>
                  <a:schemeClr val="tx1"/>
                </a:solidFill>
              </a:rPr>
              <a:t>Luvisotto</a:t>
            </a:r>
            <a:r>
              <a:rPr lang="en-US" sz="1800" dirty="0">
                <a:solidFill>
                  <a:schemeClr val="tx1"/>
                </a:solidFill>
              </a:rPr>
              <a:t>, Michele, Zhibo Pang, and Dacfey Dzung. 2017. “Ultra High Performance Wireless Control for Critical Applications: Challenges and Directions.” </a:t>
            </a:r>
            <a:r>
              <a:rPr lang="en-US" sz="1800" i="1" dirty="0">
                <a:solidFill>
                  <a:schemeClr val="tx1"/>
                </a:solidFill>
              </a:rPr>
              <a:t>IEEE Transactions on Industrial Informatics</a:t>
            </a:r>
            <a:r>
              <a:rPr lang="en-US" sz="1800" dirty="0">
                <a:solidFill>
                  <a:schemeClr val="tx1"/>
                </a:solidFill>
              </a:rPr>
              <a:t> 13 (3): 1448–59. doi:10.1109/TII.2016.2617459.</a:t>
            </a:r>
          </a:p>
          <a:p>
            <a:r>
              <a:rPr lang="en-US" sz="1800" dirty="0"/>
              <a:t>“Electromagnetic Compatibility And Radio Spectrum Matters (</a:t>
            </a:r>
            <a:r>
              <a:rPr lang="en-US" sz="1800" dirty="0" err="1"/>
              <a:t>Erm</a:t>
            </a:r>
            <a:r>
              <a:rPr lang="en-US" sz="1800" dirty="0"/>
              <a:t>); System Reference Document; Short Range Devices (</a:t>
            </a:r>
            <a:r>
              <a:rPr lang="en-US" sz="1800" dirty="0" err="1"/>
              <a:t>Srd</a:t>
            </a:r>
            <a:r>
              <a:rPr lang="en-US" sz="1800" dirty="0"/>
              <a:t>); Part 2: Technical Characteristics For </a:t>
            </a:r>
            <a:r>
              <a:rPr lang="en-US" sz="1800" dirty="0" err="1"/>
              <a:t>Srd</a:t>
            </a:r>
            <a:r>
              <a:rPr lang="en-US" sz="1800" dirty="0"/>
              <a:t> Equipment For Wireless Industrial Applications Using Technologies Different From Ultra-wide Ban.” Sophia-Antipolis, 2011.</a:t>
            </a:r>
          </a:p>
          <a:p>
            <a:r>
              <a:rPr lang="en-US" sz="1800" dirty="0"/>
              <a:t>(International Society of Automation), “ISA-TR100.00.03-2011 Wireless User Requirements for Factory Automation,” Research Triangle Park, 2011.</a:t>
            </a:r>
            <a:endParaRPr lang="en-US" sz="1800" dirty="0">
              <a:solidFill>
                <a:schemeClr val="tx1"/>
              </a:solidFill>
            </a:endParaRPr>
          </a:p>
          <a:p>
            <a:endParaRPr lang="en-US" sz="1800" dirty="0"/>
          </a:p>
        </p:txBody>
      </p:sp>
    </p:spTree>
    <p:extLst>
      <p:ext uri="{BB962C8B-B14F-4D97-AF65-F5344CB8AC3E}">
        <p14:creationId xmlns:p14="http://schemas.microsoft.com/office/powerpoint/2010/main" val="223766972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680196A-1BFD-40DD-8560-485EB7298B2F}"/>
              </a:ext>
            </a:extLst>
          </p:cNvPr>
          <p:cNvSpPr txBox="1"/>
          <p:nvPr/>
        </p:nvSpPr>
        <p:spPr>
          <a:xfrm>
            <a:off x="652218" y="4230190"/>
            <a:ext cx="1995127" cy="1200329"/>
          </a:xfrm>
          <a:prstGeom prst="rect">
            <a:avLst/>
          </a:prstGeom>
          <a:noFill/>
        </p:spPr>
        <p:txBody>
          <a:bodyPr wrap="square" rtlCol="0">
            <a:spAutoFit/>
          </a:bodyPr>
          <a:lstStyle/>
          <a:p>
            <a:pPr algn="ctr" defTabSz="685800" eaLnBrk="1" fontAlgn="auto" hangingPunct="1">
              <a:spcBef>
                <a:spcPts val="0"/>
              </a:spcBef>
              <a:spcAft>
                <a:spcPts val="0"/>
              </a:spcAft>
              <a:buClrTx/>
              <a:buSzTx/>
              <a:defRPr/>
            </a:pPr>
            <a:r>
              <a:rPr lang="en-US" sz="1200" dirty="0">
                <a:solidFill>
                  <a:prstClr val="black"/>
                </a:solidFill>
                <a:latin typeface="Roboto Light"/>
                <a:ea typeface="+mn-ea"/>
                <a:cs typeface="Roboto Light"/>
              </a:rPr>
              <a:t>World Leading Scientific and Engineering Research</a:t>
            </a:r>
          </a:p>
          <a:p>
            <a:pPr algn="ctr" defTabSz="685800" eaLnBrk="1" fontAlgn="auto" hangingPunct="1">
              <a:spcBef>
                <a:spcPts val="0"/>
              </a:spcBef>
              <a:spcAft>
                <a:spcPts val="0"/>
              </a:spcAft>
              <a:buClrTx/>
              <a:buSzTx/>
              <a:defRPr/>
            </a:pPr>
            <a:r>
              <a:rPr lang="en-US" sz="1200" i="1" dirty="0">
                <a:solidFill>
                  <a:srgbClr val="0070C0"/>
                </a:solidFill>
                <a:latin typeface="Calibri"/>
                <a:ea typeface="+mn-ea"/>
                <a:cs typeface="Arial" panose="020B0604020202020204" pitchFamily="34" charset="0"/>
              </a:rPr>
              <a:t>Provide measurement and standards solutions for industry and the nation</a:t>
            </a:r>
          </a:p>
          <a:p>
            <a:pPr algn="ctr" defTabSz="685800" eaLnBrk="1" fontAlgn="auto" hangingPunct="1">
              <a:spcBef>
                <a:spcPts val="0"/>
              </a:spcBef>
              <a:spcAft>
                <a:spcPts val="0"/>
              </a:spcAft>
              <a:buClrTx/>
              <a:buSzTx/>
              <a:defRPr/>
            </a:pPr>
            <a:r>
              <a:rPr lang="en-US" sz="1200" dirty="0">
                <a:solidFill>
                  <a:prstClr val="black"/>
                </a:solidFill>
                <a:latin typeface="Roboto Light"/>
                <a:ea typeface="+mn-ea"/>
                <a:cs typeface="Roboto Light"/>
              </a:rPr>
              <a:t> </a:t>
            </a:r>
          </a:p>
        </p:txBody>
      </p:sp>
      <p:sp>
        <p:nvSpPr>
          <p:cNvPr id="5" name="TextBox 4">
            <a:extLst>
              <a:ext uri="{FF2B5EF4-FFF2-40B4-BE49-F238E27FC236}">
                <a16:creationId xmlns:a16="http://schemas.microsoft.com/office/drawing/2014/main" id="{66F9B51E-0D6A-4950-8D9C-8015337CBF76}"/>
              </a:ext>
            </a:extLst>
          </p:cNvPr>
          <p:cNvSpPr txBox="1"/>
          <p:nvPr/>
        </p:nvSpPr>
        <p:spPr>
          <a:xfrm>
            <a:off x="2588062" y="4229659"/>
            <a:ext cx="2124344" cy="1015663"/>
          </a:xfrm>
          <a:prstGeom prst="rect">
            <a:avLst/>
          </a:prstGeom>
          <a:noFill/>
        </p:spPr>
        <p:txBody>
          <a:bodyPr wrap="square" rtlCol="0">
            <a:spAutoFit/>
          </a:bodyPr>
          <a:lstStyle/>
          <a:p>
            <a:pPr algn="ctr" defTabSz="685800" eaLnBrk="1" fontAlgn="auto" hangingPunct="1">
              <a:spcBef>
                <a:spcPts val="0"/>
              </a:spcBef>
              <a:spcAft>
                <a:spcPts val="0"/>
              </a:spcAft>
              <a:buClrTx/>
              <a:buSzTx/>
              <a:defRPr/>
            </a:pPr>
            <a:r>
              <a:rPr lang="en-US" sz="1200" dirty="0">
                <a:solidFill>
                  <a:prstClr val="black"/>
                </a:solidFill>
                <a:latin typeface="Roboto Light"/>
                <a:ea typeface="+mn-ea"/>
                <a:cs typeface="Roboto Light"/>
              </a:rPr>
              <a:t>Manufacturing Extension Centers </a:t>
            </a:r>
          </a:p>
          <a:p>
            <a:pPr algn="ctr" defTabSz="685800" eaLnBrk="1" fontAlgn="auto" hangingPunct="1">
              <a:spcBef>
                <a:spcPts val="0"/>
              </a:spcBef>
              <a:spcAft>
                <a:spcPts val="0"/>
              </a:spcAft>
              <a:buClrTx/>
              <a:buSzTx/>
              <a:defRPr/>
            </a:pPr>
            <a:r>
              <a:rPr lang="en-US" sz="1200" i="1" dirty="0">
                <a:solidFill>
                  <a:srgbClr val="0070C0"/>
                </a:solidFill>
                <a:latin typeface="Calibri"/>
                <a:ea typeface="+mn-ea"/>
                <a:cs typeface="Arial" panose="020B0604020202020204" pitchFamily="34" charset="0"/>
              </a:rPr>
              <a:t>Nationwide network of centers helps smaller manufacturers compete globally</a:t>
            </a:r>
            <a:endParaRPr lang="en-US" sz="1200" dirty="0">
              <a:solidFill>
                <a:prstClr val="black"/>
              </a:solidFill>
              <a:latin typeface="Roboto Light"/>
              <a:ea typeface="+mn-ea"/>
              <a:cs typeface="Roboto Light"/>
            </a:endParaRPr>
          </a:p>
        </p:txBody>
      </p:sp>
      <p:sp>
        <p:nvSpPr>
          <p:cNvPr id="6" name="TextBox 5">
            <a:extLst>
              <a:ext uri="{FF2B5EF4-FFF2-40B4-BE49-F238E27FC236}">
                <a16:creationId xmlns:a16="http://schemas.microsoft.com/office/drawing/2014/main" id="{EE71F161-5497-4E79-8927-C0CBE0E41422}"/>
              </a:ext>
            </a:extLst>
          </p:cNvPr>
          <p:cNvSpPr txBox="1"/>
          <p:nvPr/>
        </p:nvSpPr>
        <p:spPr>
          <a:xfrm>
            <a:off x="4793194" y="4278086"/>
            <a:ext cx="2051108" cy="1015663"/>
          </a:xfrm>
          <a:prstGeom prst="rect">
            <a:avLst/>
          </a:prstGeom>
          <a:noFill/>
        </p:spPr>
        <p:txBody>
          <a:bodyPr wrap="square" rtlCol="0">
            <a:spAutoFit/>
          </a:bodyPr>
          <a:lstStyle/>
          <a:p>
            <a:pPr algn="ctr" defTabSz="685800" eaLnBrk="1" fontAlgn="auto" hangingPunct="1">
              <a:spcBef>
                <a:spcPts val="0"/>
              </a:spcBef>
              <a:spcAft>
                <a:spcPts val="0"/>
              </a:spcAft>
              <a:buClrTx/>
              <a:buSzTx/>
              <a:defRPr/>
            </a:pPr>
            <a:r>
              <a:rPr lang="en-US" sz="1200" dirty="0">
                <a:solidFill>
                  <a:prstClr val="black"/>
                </a:solidFill>
                <a:latin typeface="Roboto Light"/>
                <a:ea typeface="+mn-ea"/>
                <a:cs typeface="Roboto Light"/>
              </a:rPr>
              <a:t>Program in Performance Excellence</a:t>
            </a:r>
          </a:p>
          <a:p>
            <a:pPr algn="ctr" defTabSz="685800" eaLnBrk="1" fontAlgn="auto" hangingPunct="1">
              <a:spcBef>
                <a:spcPts val="0"/>
              </a:spcBef>
              <a:spcAft>
                <a:spcPts val="0"/>
              </a:spcAft>
              <a:buClrTx/>
              <a:buSzTx/>
              <a:defRPr/>
            </a:pPr>
            <a:r>
              <a:rPr lang="en-US" sz="1200" i="1" dirty="0">
                <a:solidFill>
                  <a:srgbClr val="0070C0"/>
                </a:solidFill>
                <a:latin typeface="Calibri"/>
                <a:ea typeface="+mn-ea"/>
                <a:cs typeface="Arial" panose="020B0604020202020204" pitchFamily="34" charset="0"/>
              </a:rPr>
              <a:t>Strengthens performance excellence in U.S. organizations</a:t>
            </a:r>
          </a:p>
        </p:txBody>
      </p:sp>
      <p:sp>
        <p:nvSpPr>
          <p:cNvPr id="7" name="Oval 6">
            <a:extLst>
              <a:ext uri="{FF2B5EF4-FFF2-40B4-BE49-F238E27FC236}">
                <a16:creationId xmlns:a16="http://schemas.microsoft.com/office/drawing/2014/main" id="{531356A8-7E4D-49FE-A186-510F872861D2}"/>
              </a:ext>
            </a:extLst>
          </p:cNvPr>
          <p:cNvSpPr>
            <a:spLocks noChangeAspect="1"/>
          </p:cNvSpPr>
          <p:nvPr/>
        </p:nvSpPr>
        <p:spPr>
          <a:xfrm>
            <a:off x="4845478" y="2225406"/>
            <a:ext cx="1944305" cy="1905253"/>
          </a:xfrm>
          <a:prstGeom prst="ellipse">
            <a:avLst/>
          </a:prstGeom>
          <a:blipFill>
            <a:blip r:embed="rId2" cstate="screen">
              <a:extLst>
                <a:ext uri="{28A0092B-C50C-407E-A947-70E740481C1C}">
                  <a14:useLocalDpi xmlns:a14="http://schemas.microsoft.com/office/drawing/2010/main"/>
                </a:ext>
              </a:extLst>
            </a:blip>
            <a:stretch>
              <a:fillRect/>
            </a:stretch>
          </a:blipFill>
          <a:ln w="5715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eaLnBrk="1" fontAlgn="auto" hangingPunct="1">
              <a:spcBef>
                <a:spcPts val="0"/>
              </a:spcBef>
              <a:spcAft>
                <a:spcPts val="0"/>
              </a:spcAft>
              <a:buClrTx/>
              <a:buSzTx/>
              <a:defRPr/>
            </a:pPr>
            <a:endParaRPr lang="en-US" sz="675">
              <a:solidFill>
                <a:prstClr val="white"/>
              </a:solidFill>
              <a:latin typeface="Calibri"/>
            </a:endParaRPr>
          </a:p>
        </p:txBody>
      </p:sp>
      <p:sp>
        <p:nvSpPr>
          <p:cNvPr id="8" name="Oval 7">
            <a:extLst>
              <a:ext uri="{FF2B5EF4-FFF2-40B4-BE49-F238E27FC236}">
                <a16:creationId xmlns:a16="http://schemas.microsoft.com/office/drawing/2014/main" id="{CC1C0B6F-1B51-463D-BF79-0F88DD49B7C5}"/>
              </a:ext>
            </a:extLst>
          </p:cNvPr>
          <p:cNvSpPr>
            <a:spLocks noChangeAspect="1"/>
          </p:cNvSpPr>
          <p:nvPr/>
        </p:nvSpPr>
        <p:spPr>
          <a:xfrm>
            <a:off x="2721133" y="2225405"/>
            <a:ext cx="1858202" cy="1857957"/>
          </a:xfrm>
          <a:prstGeom prst="ellipse">
            <a:avLst/>
          </a:prstGeom>
          <a:blipFill>
            <a:blip r:embed="rId3" cstate="screen">
              <a:extLst>
                <a:ext uri="{28A0092B-C50C-407E-A947-70E740481C1C}">
                  <a14:useLocalDpi xmlns:a14="http://schemas.microsoft.com/office/drawing/2010/main"/>
                </a:ext>
              </a:extLst>
            </a:blip>
            <a:stretch>
              <a:fillRect/>
            </a:stretch>
          </a:blipFill>
          <a:ln w="57150"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eaLnBrk="1" fontAlgn="auto" hangingPunct="1">
              <a:spcBef>
                <a:spcPts val="0"/>
              </a:spcBef>
              <a:spcAft>
                <a:spcPts val="0"/>
              </a:spcAft>
              <a:buClrTx/>
              <a:buSzTx/>
              <a:defRPr/>
            </a:pPr>
            <a:endParaRPr lang="en-US" sz="675">
              <a:solidFill>
                <a:prstClr val="white"/>
              </a:solidFill>
              <a:latin typeface="Calibri"/>
            </a:endParaRPr>
          </a:p>
        </p:txBody>
      </p:sp>
      <p:sp>
        <p:nvSpPr>
          <p:cNvPr id="9" name="Oval 8">
            <a:extLst>
              <a:ext uri="{FF2B5EF4-FFF2-40B4-BE49-F238E27FC236}">
                <a16:creationId xmlns:a16="http://schemas.microsoft.com/office/drawing/2014/main" id="{5241C034-3D5C-4ED4-88A4-3858688BB3F9}"/>
              </a:ext>
            </a:extLst>
          </p:cNvPr>
          <p:cNvSpPr>
            <a:spLocks noChangeAspect="1"/>
          </p:cNvSpPr>
          <p:nvPr/>
        </p:nvSpPr>
        <p:spPr>
          <a:xfrm>
            <a:off x="720418" y="2225406"/>
            <a:ext cx="1858727" cy="1858487"/>
          </a:xfrm>
          <a:prstGeom prst="ellipse">
            <a:avLst/>
          </a:prstGeom>
          <a:blipFill>
            <a:blip r:embed="rId4"/>
            <a:stretch>
              <a:fillRect/>
            </a:stretch>
          </a:blipFill>
          <a:ln w="5715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eaLnBrk="1" fontAlgn="auto" hangingPunct="1">
              <a:spcBef>
                <a:spcPts val="0"/>
              </a:spcBef>
              <a:spcAft>
                <a:spcPts val="0"/>
              </a:spcAft>
              <a:buClrTx/>
              <a:buSzTx/>
              <a:defRPr/>
            </a:pPr>
            <a:endParaRPr lang="en-US" sz="675">
              <a:solidFill>
                <a:prstClr val="white"/>
              </a:solidFill>
              <a:latin typeface="Calibri"/>
            </a:endParaRPr>
          </a:p>
        </p:txBody>
      </p:sp>
      <p:sp>
        <p:nvSpPr>
          <p:cNvPr id="10" name="TextBox 9">
            <a:extLst>
              <a:ext uri="{FF2B5EF4-FFF2-40B4-BE49-F238E27FC236}">
                <a16:creationId xmlns:a16="http://schemas.microsoft.com/office/drawing/2014/main" id="{1BF0EA00-EC06-46A1-B2D7-56988F1F89BC}"/>
              </a:ext>
            </a:extLst>
          </p:cNvPr>
          <p:cNvSpPr txBox="1"/>
          <p:nvPr/>
        </p:nvSpPr>
        <p:spPr>
          <a:xfrm>
            <a:off x="6976429" y="4300340"/>
            <a:ext cx="2107734" cy="1015663"/>
          </a:xfrm>
          <a:prstGeom prst="rect">
            <a:avLst/>
          </a:prstGeom>
          <a:noFill/>
        </p:spPr>
        <p:txBody>
          <a:bodyPr wrap="square" rtlCol="0">
            <a:spAutoFit/>
          </a:bodyPr>
          <a:lstStyle/>
          <a:p>
            <a:pPr algn="ctr" defTabSz="685800" eaLnBrk="1" fontAlgn="auto" hangingPunct="1">
              <a:spcBef>
                <a:spcPts val="0"/>
              </a:spcBef>
              <a:spcAft>
                <a:spcPts val="0"/>
              </a:spcAft>
              <a:buClrTx/>
              <a:buSzTx/>
              <a:defRPr/>
            </a:pPr>
            <a:r>
              <a:rPr lang="en-US" sz="1200" dirty="0">
                <a:solidFill>
                  <a:prstClr val="black"/>
                </a:solidFill>
                <a:latin typeface="Roboto Light"/>
                <a:ea typeface="+mn-ea"/>
                <a:cs typeface="Roboto Light"/>
              </a:rPr>
              <a:t>Advanced Manufacturing National Program Office</a:t>
            </a:r>
          </a:p>
          <a:p>
            <a:pPr algn="ctr" defTabSz="685800" eaLnBrk="1" fontAlgn="auto" hangingPunct="1">
              <a:spcBef>
                <a:spcPts val="0"/>
              </a:spcBef>
              <a:spcAft>
                <a:spcPts val="0"/>
              </a:spcAft>
              <a:buClrTx/>
              <a:buSzTx/>
              <a:defRPr/>
            </a:pPr>
            <a:r>
              <a:rPr lang="en-US" sz="1200" i="1" dirty="0">
                <a:solidFill>
                  <a:srgbClr val="0070C0"/>
                </a:solidFill>
                <a:latin typeface="Calibri"/>
                <a:ea typeface="+mn-ea"/>
                <a:cs typeface="Arial" panose="020B0604020202020204" pitchFamily="34" charset="0"/>
              </a:rPr>
              <a:t>Manufacturing USA Program enhances new technologies scale-up for U.S. production</a:t>
            </a:r>
          </a:p>
        </p:txBody>
      </p:sp>
      <p:sp>
        <p:nvSpPr>
          <p:cNvPr id="11" name="Oval 10">
            <a:extLst>
              <a:ext uri="{FF2B5EF4-FFF2-40B4-BE49-F238E27FC236}">
                <a16:creationId xmlns:a16="http://schemas.microsoft.com/office/drawing/2014/main" id="{D3454A80-D987-455B-8AE5-DD3D2B5934FB}"/>
              </a:ext>
            </a:extLst>
          </p:cNvPr>
          <p:cNvSpPr>
            <a:spLocks noChangeAspect="1"/>
          </p:cNvSpPr>
          <p:nvPr/>
        </p:nvSpPr>
        <p:spPr>
          <a:xfrm>
            <a:off x="7029741" y="2225405"/>
            <a:ext cx="1962172" cy="1961919"/>
          </a:xfrm>
          <a:prstGeom prst="ellipse">
            <a:avLst/>
          </a:prstGeom>
          <a:blipFill>
            <a:blip r:embed="rId5" cstate="screen">
              <a:extLst>
                <a:ext uri="{28A0092B-C50C-407E-A947-70E740481C1C}">
                  <a14:useLocalDpi xmlns:a14="http://schemas.microsoft.com/office/drawing/2010/main"/>
                </a:ext>
              </a:extLst>
            </a:blip>
            <a:stretch>
              <a:fillRect/>
            </a:stretch>
          </a:blipFill>
          <a:ln w="57150" cmpd="sng">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eaLnBrk="1" fontAlgn="auto" hangingPunct="1">
              <a:spcBef>
                <a:spcPts val="0"/>
              </a:spcBef>
              <a:spcAft>
                <a:spcPts val="0"/>
              </a:spcAft>
              <a:buClrTx/>
              <a:buSzTx/>
              <a:defRPr/>
            </a:pPr>
            <a:endParaRPr lang="en-US" sz="675">
              <a:solidFill>
                <a:prstClr val="white"/>
              </a:solidFill>
              <a:latin typeface="Roboto Light"/>
              <a:cs typeface="Roboto Light"/>
            </a:endParaRPr>
          </a:p>
        </p:txBody>
      </p:sp>
      <p:sp>
        <p:nvSpPr>
          <p:cNvPr id="12" name="TextBox 11">
            <a:extLst>
              <a:ext uri="{FF2B5EF4-FFF2-40B4-BE49-F238E27FC236}">
                <a16:creationId xmlns:a16="http://schemas.microsoft.com/office/drawing/2014/main" id="{D66DDDEA-DAFF-4A23-A5B7-7EEEAE7296B9}"/>
              </a:ext>
            </a:extLst>
          </p:cNvPr>
          <p:cNvSpPr txBox="1"/>
          <p:nvPr/>
        </p:nvSpPr>
        <p:spPr>
          <a:xfrm>
            <a:off x="758704" y="1288790"/>
            <a:ext cx="7647080" cy="600164"/>
          </a:xfrm>
          <a:prstGeom prst="rect">
            <a:avLst/>
          </a:prstGeom>
          <a:noFill/>
        </p:spPr>
        <p:txBody>
          <a:bodyPr wrap="square" rtlCol="0">
            <a:spAutoFit/>
          </a:bodyPr>
          <a:lstStyle/>
          <a:p>
            <a:pPr defTabSz="685800" eaLnBrk="1" fontAlgn="auto" hangingPunct="1">
              <a:spcBef>
                <a:spcPts val="0"/>
              </a:spcBef>
              <a:spcAft>
                <a:spcPts val="0"/>
              </a:spcAft>
              <a:buClrTx/>
              <a:buSzTx/>
              <a:defRPr/>
            </a:pPr>
            <a:r>
              <a:rPr lang="en-US" sz="3300" dirty="0">
                <a:solidFill>
                  <a:schemeClr val="tx1"/>
                </a:solidFill>
                <a:latin typeface="Roboto Black"/>
                <a:ea typeface="+mn-ea"/>
                <a:cs typeface="Roboto Black"/>
              </a:rPr>
              <a:t>What NIST does</a:t>
            </a:r>
          </a:p>
        </p:txBody>
      </p:sp>
      <p:sp>
        <p:nvSpPr>
          <p:cNvPr id="15" name="Slide Number Placeholder 14">
            <a:extLst>
              <a:ext uri="{FF2B5EF4-FFF2-40B4-BE49-F238E27FC236}">
                <a16:creationId xmlns:a16="http://schemas.microsoft.com/office/drawing/2014/main" id="{A474D4C9-E678-4F9E-ADED-FF893B5A1F96}"/>
              </a:ext>
            </a:extLst>
          </p:cNvPr>
          <p:cNvSpPr>
            <a:spLocks noGrp="1"/>
          </p:cNvSpPr>
          <p:nvPr>
            <p:ph type="sldNum" sz="quarter" idx="12"/>
          </p:nvPr>
        </p:nvSpPr>
        <p:spPr/>
        <p:txBody>
          <a:bodyPr/>
          <a:lstStyle/>
          <a:p>
            <a:fld id="{61B83EEE-7A84-4698-BB00-D768C7CFD02D}" type="slidenum">
              <a:rPr lang="en-US" smtClean="0"/>
              <a:t>3</a:t>
            </a:fld>
            <a:endParaRPr lang="en-US"/>
          </a:p>
        </p:txBody>
      </p:sp>
      <p:sp>
        <p:nvSpPr>
          <p:cNvPr id="13" name="Date Placeholder 3"/>
          <p:cNvSpPr>
            <a:spLocks noGrp="1"/>
          </p:cNvSpPr>
          <p:nvPr>
            <p:ph type="dt" idx="15"/>
          </p:nvPr>
        </p:nvSpPr>
        <p:spPr>
          <a:xfrm>
            <a:off x="696912" y="333375"/>
            <a:ext cx="2303451" cy="273050"/>
          </a:xfrm>
        </p:spPr>
        <p:txBody>
          <a:bodyPr/>
          <a:lstStyle/>
          <a:p>
            <a:r>
              <a:rPr lang="en-US" dirty="0"/>
              <a:t>October 2018</a:t>
            </a:r>
            <a:endParaRPr lang="en-GB" dirty="0"/>
          </a:p>
        </p:txBody>
      </p:sp>
    </p:spTree>
    <p:extLst>
      <p:ext uri="{BB962C8B-B14F-4D97-AF65-F5344CB8AC3E}">
        <p14:creationId xmlns:p14="http://schemas.microsoft.com/office/powerpoint/2010/main" val="258007462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1">
            <a:extLst>
              <a:ext uri="{FF2B5EF4-FFF2-40B4-BE49-F238E27FC236}">
                <a16:creationId xmlns:a16="http://schemas.microsoft.com/office/drawing/2014/main" id="{DDC60B3C-5890-4FC2-9502-75981737401E}"/>
              </a:ext>
            </a:extLst>
          </p:cNvPr>
          <p:cNvSpPr txBox="1">
            <a:spLocks/>
          </p:cNvSpPr>
          <p:nvPr/>
        </p:nvSpPr>
        <p:spPr>
          <a:xfrm>
            <a:off x="3423156" y="5059981"/>
            <a:ext cx="3702051" cy="683645"/>
          </a:xfrm>
          <a:prstGeom prst="rect">
            <a:avLst/>
          </a:prstGeom>
          <a:noFill/>
          <a:ln>
            <a:noFill/>
          </a:ln>
        </p:spPr>
        <p:txBody>
          <a:bodyPr wrap="square" lIns="68569" tIns="68569" rIns="68569" bIns="68569" anchor="t" anchorCtr="0"/>
          <a:lstStyle>
            <a:defPPr marR="0" lvl="0" algn="l" rtl="0">
              <a:lnSpc>
                <a:spcPct val="100000"/>
              </a:lnSpc>
              <a:spcBef>
                <a:spcPts val="0"/>
              </a:spcBef>
              <a:spcAft>
                <a:spcPts val="0"/>
              </a:spcAft>
            </a:defPPr>
            <a:lvl1pPr marL="228600" marR="0" lvl="0" indent="-508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pPr marL="133350" indent="0">
              <a:buNone/>
            </a:pPr>
            <a:r>
              <a:rPr lang="en-US" sz="1800" dirty="0">
                <a:solidFill>
                  <a:srgbClr val="FF0000"/>
                </a:solidFill>
              </a:rPr>
              <a:t>Trustworthy Systems, Components, and Data for Smart Manufacturing</a:t>
            </a:r>
          </a:p>
        </p:txBody>
      </p:sp>
      <p:grpSp>
        <p:nvGrpSpPr>
          <p:cNvPr id="5" name="Group 4">
            <a:extLst>
              <a:ext uri="{FF2B5EF4-FFF2-40B4-BE49-F238E27FC236}">
                <a16:creationId xmlns:a16="http://schemas.microsoft.com/office/drawing/2014/main" id="{7E417EFE-0051-434B-AAB8-E7C5C4467619}"/>
              </a:ext>
            </a:extLst>
          </p:cNvPr>
          <p:cNvGrpSpPr>
            <a:grpSpLocks noChangeAspect="1"/>
          </p:cNvGrpSpPr>
          <p:nvPr/>
        </p:nvGrpSpPr>
        <p:grpSpPr>
          <a:xfrm>
            <a:off x="1310919" y="2819343"/>
            <a:ext cx="6334482" cy="2257356"/>
            <a:chOff x="198327" y="2140702"/>
            <a:chExt cx="7467906" cy="2661277"/>
          </a:xfrm>
        </p:grpSpPr>
        <p:sp>
          <p:nvSpPr>
            <p:cNvPr id="6" name="TextBox 13">
              <a:extLst>
                <a:ext uri="{FF2B5EF4-FFF2-40B4-BE49-F238E27FC236}">
                  <a16:creationId xmlns:a16="http://schemas.microsoft.com/office/drawing/2014/main" id="{0F6B99AD-BB19-4558-AA2B-1F8132A29B6D}"/>
                </a:ext>
              </a:extLst>
            </p:cNvPr>
            <p:cNvSpPr txBox="1">
              <a:spLocks noChangeArrowheads="1"/>
            </p:cNvSpPr>
            <p:nvPr/>
          </p:nvSpPr>
          <p:spPr bwMode="auto">
            <a:xfrm>
              <a:off x="295666" y="2177556"/>
              <a:ext cx="983350" cy="1382053"/>
            </a:xfrm>
            <a:prstGeom prst="snip2SameRect">
              <a:avLst/>
            </a:prstGeom>
            <a:solidFill>
              <a:srgbClr val="64C4AC"/>
            </a:solidFill>
            <a:ln w="9525">
              <a:noFill/>
              <a:miter lim="800000"/>
              <a:headEnd/>
              <a:tailEnd/>
            </a:ln>
            <a:effectLst/>
          </p:spPr>
          <p:txBody>
            <a:bodyPr lIns="0" tIns="0" rIns="0" bIns="0" anchor="ctr">
              <a:spAutoFit/>
            </a:bodyPr>
            <a:lstStyle/>
            <a:p>
              <a:pPr algn="ctr">
                <a:defRPr/>
              </a:pPr>
              <a:endParaRPr lang="en-US" sz="900" b="1" kern="0" dirty="0">
                <a:solidFill>
                  <a:srgbClr val="FFFFFF"/>
                </a:solidFill>
              </a:endParaRPr>
            </a:p>
            <a:p>
              <a:pPr algn="ctr">
                <a:defRPr/>
              </a:pPr>
              <a:endParaRPr lang="en-US" sz="900" b="1" kern="0" dirty="0">
                <a:solidFill>
                  <a:srgbClr val="FFFFFF"/>
                </a:solidFill>
              </a:endParaRPr>
            </a:p>
            <a:p>
              <a:pPr algn="ctr">
                <a:defRPr/>
              </a:pPr>
              <a:r>
                <a:rPr lang="en-US" sz="900" b="1" kern="0" dirty="0">
                  <a:solidFill>
                    <a:srgbClr val="FFFFFF"/>
                  </a:solidFill>
                </a:rPr>
                <a:t>Material </a:t>
              </a:r>
            </a:p>
            <a:p>
              <a:pPr algn="ctr">
                <a:defRPr/>
              </a:pPr>
              <a:r>
                <a:rPr lang="en-US" sz="900" b="1" kern="0" dirty="0">
                  <a:solidFill>
                    <a:srgbClr val="FFFFFF"/>
                  </a:solidFill>
                </a:rPr>
                <a:t>Measurement </a:t>
              </a:r>
            </a:p>
            <a:p>
              <a:pPr algn="ctr">
                <a:defRPr/>
              </a:pPr>
              <a:r>
                <a:rPr lang="en-US" sz="900" b="1" kern="0" dirty="0">
                  <a:solidFill>
                    <a:srgbClr val="FFFFFF"/>
                  </a:solidFill>
                </a:rPr>
                <a:t>Laboratory</a:t>
              </a:r>
            </a:p>
            <a:p>
              <a:pPr algn="ctr">
                <a:defRPr/>
              </a:pPr>
              <a:endParaRPr lang="en-US" sz="900" b="1" kern="0" dirty="0">
                <a:solidFill>
                  <a:srgbClr val="FFFFFF"/>
                </a:solidFill>
              </a:endParaRPr>
            </a:p>
            <a:p>
              <a:pPr algn="ctr">
                <a:defRPr/>
              </a:pPr>
              <a:endParaRPr lang="en-US" sz="900" b="1" kern="0" dirty="0">
                <a:solidFill>
                  <a:srgbClr val="FFFFFF"/>
                </a:solidFill>
              </a:endParaRPr>
            </a:p>
            <a:p>
              <a:pPr algn="ctr">
                <a:defRPr/>
              </a:pPr>
              <a:endParaRPr lang="en-US" sz="900" b="1" kern="0" dirty="0">
                <a:solidFill>
                  <a:srgbClr val="FFFFFF"/>
                </a:solidFill>
              </a:endParaRPr>
            </a:p>
          </p:txBody>
        </p:sp>
        <p:sp>
          <p:nvSpPr>
            <p:cNvPr id="7" name="TextBox 14">
              <a:extLst>
                <a:ext uri="{FF2B5EF4-FFF2-40B4-BE49-F238E27FC236}">
                  <a16:creationId xmlns:a16="http://schemas.microsoft.com/office/drawing/2014/main" id="{649A7F6B-9502-4735-986C-05B26F4BA28E}"/>
                </a:ext>
              </a:extLst>
            </p:cNvPr>
            <p:cNvSpPr txBox="1">
              <a:spLocks noChangeArrowheads="1"/>
            </p:cNvSpPr>
            <p:nvPr/>
          </p:nvSpPr>
          <p:spPr bwMode="auto">
            <a:xfrm>
              <a:off x="1362297" y="2198286"/>
              <a:ext cx="986382" cy="1367657"/>
            </a:xfrm>
            <a:prstGeom prst="snip2SameRect">
              <a:avLst/>
            </a:prstGeom>
            <a:solidFill>
              <a:srgbClr val="64C4AC"/>
            </a:solidFill>
            <a:ln w="9525">
              <a:noFill/>
              <a:miter lim="800000"/>
              <a:headEnd/>
              <a:tailEnd/>
            </a:ln>
            <a:effectLst/>
          </p:spPr>
          <p:txBody>
            <a:bodyPr lIns="0" tIns="0" rIns="0" bIns="0" anchor="ctr">
              <a:spAutoFit/>
            </a:bodyPr>
            <a:lstStyle/>
            <a:p>
              <a:pPr algn="ctr">
                <a:defRPr/>
              </a:pPr>
              <a:endParaRPr lang="en-US" sz="900" b="1" kern="0" dirty="0">
                <a:solidFill>
                  <a:srgbClr val="FFFFFF"/>
                </a:solidFill>
              </a:endParaRPr>
            </a:p>
            <a:p>
              <a:pPr algn="ctr">
                <a:defRPr/>
              </a:pPr>
              <a:endParaRPr lang="en-US" sz="900" b="1" kern="0" dirty="0">
                <a:solidFill>
                  <a:srgbClr val="FFFFFF"/>
                </a:solidFill>
              </a:endParaRPr>
            </a:p>
            <a:p>
              <a:pPr algn="ctr">
                <a:defRPr/>
              </a:pPr>
              <a:r>
                <a:rPr lang="en-US" sz="900" b="1" kern="0" dirty="0">
                  <a:solidFill>
                    <a:srgbClr val="FFFFFF"/>
                  </a:solidFill>
                </a:rPr>
                <a:t>Physical Measurement</a:t>
              </a:r>
            </a:p>
            <a:p>
              <a:pPr algn="ctr">
                <a:defRPr/>
              </a:pPr>
              <a:r>
                <a:rPr lang="en-US" sz="900" b="1" kern="0" dirty="0">
                  <a:solidFill>
                    <a:srgbClr val="FFFFFF"/>
                  </a:solidFill>
                </a:rPr>
                <a:t>Laboratory</a:t>
              </a:r>
            </a:p>
            <a:p>
              <a:pPr algn="ctr">
                <a:defRPr/>
              </a:pPr>
              <a:endParaRPr lang="en-US" sz="900" b="1" kern="0" dirty="0">
                <a:solidFill>
                  <a:srgbClr val="FFFFFF"/>
                </a:solidFill>
              </a:endParaRPr>
            </a:p>
            <a:p>
              <a:pPr algn="ctr">
                <a:defRPr/>
              </a:pPr>
              <a:endParaRPr lang="en-US" sz="900" b="1" kern="0" dirty="0">
                <a:solidFill>
                  <a:srgbClr val="FFFFFF"/>
                </a:solidFill>
              </a:endParaRPr>
            </a:p>
            <a:p>
              <a:pPr algn="ctr">
                <a:defRPr/>
              </a:pPr>
              <a:endParaRPr lang="en-US" sz="825" b="1" kern="0" dirty="0">
                <a:solidFill>
                  <a:srgbClr val="FFFFFF"/>
                </a:solidFill>
              </a:endParaRPr>
            </a:p>
          </p:txBody>
        </p:sp>
        <p:sp>
          <p:nvSpPr>
            <p:cNvPr id="8" name="TextBox 15">
              <a:extLst>
                <a:ext uri="{FF2B5EF4-FFF2-40B4-BE49-F238E27FC236}">
                  <a16:creationId xmlns:a16="http://schemas.microsoft.com/office/drawing/2014/main" id="{4C838E95-2062-4C0B-B181-F2D5D421EC80}"/>
                </a:ext>
              </a:extLst>
            </p:cNvPr>
            <p:cNvSpPr txBox="1">
              <a:spLocks noChangeArrowheads="1"/>
            </p:cNvSpPr>
            <p:nvPr/>
          </p:nvSpPr>
          <p:spPr bwMode="auto">
            <a:xfrm>
              <a:off x="2440947" y="2194880"/>
              <a:ext cx="945529" cy="1374470"/>
            </a:xfrm>
            <a:prstGeom prst="snip2SameRect">
              <a:avLst/>
            </a:prstGeom>
            <a:solidFill>
              <a:srgbClr val="2083B6"/>
            </a:solidFill>
            <a:ln w="9525">
              <a:noFill/>
              <a:miter lim="800000"/>
              <a:headEnd/>
              <a:tailEnd/>
            </a:ln>
            <a:effectLst/>
          </p:spPr>
          <p:txBody>
            <a:bodyPr lIns="0" tIns="0" rIns="0" bIns="0" anchor="ctr">
              <a:noAutofit/>
            </a:bodyPr>
            <a:lstStyle/>
            <a:p>
              <a:pPr algn="ctr">
                <a:defRPr/>
              </a:pPr>
              <a:endParaRPr lang="en-US" sz="825" b="1" kern="0" dirty="0"/>
            </a:p>
            <a:p>
              <a:pPr algn="ctr">
                <a:defRPr/>
              </a:pPr>
              <a:r>
                <a:rPr lang="en-US" sz="900" b="1" kern="0" dirty="0"/>
                <a:t>Engineering Laboratory</a:t>
              </a:r>
            </a:p>
            <a:p>
              <a:pPr algn="ctr">
                <a:defRPr/>
              </a:pPr>
              <a:endParaRPr lang="en-US" sz="825" b="1" kern="0" dirty="0"/>
            </a:p>
          </p:txBody>
        </p:sp>
        <p:sp>
          <p:nvSpPr>
            <p:cNvPr id="9" name="TextBox 16">
              <a:extLst>
                <a:ext uri="{FF2B5EF4-FFF2-40B4-BE49-F238E27FC236}">
                  <a16:creationId xmlns:a16="http://schemas.microsoft.com/office/drawing/2014/main" id="{C2D8AD7B-3255-4B64-B289-101290EEFDC1}"/>
                </a:ext>
              </a:extLst>
            </p:cNvPr>
            <p:cNvSpPr txBox="1">
              <a:spLocks noChangeArrowheads="1"/>
            </p:cNvSpPr>
            <p:nvPr/>
          </p:nvSpPr>
          <p:spPr bwMode="auto">
            <a:xfrm>
              <a:off x="3465121" y="2205485"/>
              <a:ext cx="945530" cy="1353261"/>
            </a:xfrm>
            <a:prstGeom prst="snip2SameRect">
              <a:avLst/>
            </a:prstGeom>
            <a:solidFill>
              <a:srgbClr val="2083B6"/>
            </a:solidFill>
            <a:ln w="9525">
              <a:noFill/>
              <a:miter lim="800000"/>
              <a:headEnd/>
              <a:tailEnd/>
            </a:ln>
            <a:effectLst/>
          </p:spPr>
          <p:txBody>
            <a:bodyPr lIns="0" tIns="0" rIns="0" bIns="0" anchor="ctr">
              <a:spAutoFit/>
            </a:bodyPr>
            <a:lstStyle/>
            <a:p>
              <a:pPr algn="ctr">
                <a:defRPr/>
              </a:pPr>
              <a:endParaRPr lang="en-US" sz="825" b="1" kern="0" dirty="0"/>
            </a:p>
            <a:p>
              <a:pPr algn="ctr">
                <a:defRPr/>
              </a:pPr>
              <a:endParaRPr lang="en-US" sz="900" b="1" kern="0" dirty="0"/>
            </a:p>
            <a:p>
              <a:pPr algn="ctr">
                <a:defRPr/>
              </a:pPr>
              <a:r>
                <a:rPr lang="en-US" sz="900" b="1" kern="0" dirty="0"/>
                <a:t>Information Technology Laboratory</a:t>
              </a:r>
            </a:p>
            <a:p>
              <a:pPr algn="ctr">
                <a:defRPr/>
              </a:pPr>
              <a:endParaRPr lang="en-US" sz="900" b="1" kern="0" dirty="0"/>
            </a:p>
            <a:p>
              <a:pPr algn="ctr">
                <a:defRPr/>
              </a:pPr>
              <a:endParaRPr lang="en-US" sz="900" b="1" kern="0" dirty="0"/>
            </a:p>
            <a:p>
              <a:pPr algn="ctr">
                <a:defRPr/>
              </a:pPr>
              <a:endParaRPr lang="en-US" sz="825" b="1" kern="0" dirty="0"/>
            </a:p>
          </p:txBody>
        </p:sp>
        <p:sp>
          <p:nvSpPr>
            <p:cNvPr id="10" name="TextBox 17">
              <a:extLst>
                <a:ext uri="{FF2B5EF4-FFF2-40B4-BE49-F238E27FC236}">
                  <a16:creationId xmlns:a16="http://schemas.microsoft.com/office/drawing/2014/main" id="{1D73AED3-3325-4CAB-8240-7EE2618D43D4}"/>
                </a:ext>
              </a:extLst>
            </p:cNvPr>
            <p:cNvSpPr txBox="1">
              <a:spLocks noChangeArrowheads="1"/>
            </p:cNvSpPr>
            <p:nvPr/>
          </p:nvSpPr>
          <p:spPr bwMode="auto">
            <a:xfrm>
              <a:off x="5556023" y="2194876"/>
              <a:ext cx="945529" cy="1374470"/>
            </a:xfrm>
            <a:prstGeom prst="snip2SameRect">
              <a:avLst/>
            </a:prstGeom>
            <a:solidFill>
              <a:srgbClr val="2E4859"/>
            </a:solidFill>
            <a:ln w="9525">
              <a:noFill/>
              <a:miter lim="800000"/>
              <a:headEnd/>
              <a:tailEnd/>
            </a:ln>
            <a:effectLst/>
          </p:spPr>
          <p:txBody>
            <a:bodyPr lIns="0" tIns="0" rIns="0" bIns="0" anchor="ctr">
              <a:noAutofit/>
            </a:bodyPr>
            <a:lstStyle/>
            <a:p>
              <a:pPr algn="ctr">
                <a:defRPr/>
              </a:pPr>
              <a:r>
                <a:rPr lang="en-US" sz="900" b="1" kern="0" dirty="0"/>
                <a:t>Center for </a:t>
              </a:r>
              <a:r>
                <a:rPr lang="en-US" sz="900" b="1" kern="0" dirty="0" err="1"/>
                <a:t>Nanoscale</a:t>
              </a:r>
              <a:r>
                <a:rPr lang="en-US" sz="900" b="1" kern="0" dirty="0"/>
                <a:t> Science and Technology</a:t>
              </a:r>
            </a:p>
          </p:txBody>
        </p:sp>
        <p:sp>
          <p:nvSpPr>
            <p:cNvPr id="11" name="TextBox 18">
              <a:extLst>
                <a:ext uri="{FF2B5EF4-FFF2-40B4-BE49-F238E27FC236}">
                  <a16:creationId xmlns:a16="http://schemas.microsoft.com/office/drawing/2014/main" id="{51EB948C-1924-4F64-880F-E3FF7B10456C}"/>
                </a:ext>
              </a:extLst>
            </p:cNvPr>
            <p:cNvSpPr txBox="1">
              <a:spLocks noChangeArrowheads="1"/>
            </p:cNvSpPr>
            <p:nvPr/>
          </p:nvSpPr>
          <p:spPr bwMode="auto">
            <a:xfrm>
              <a:off x="6580197" y="2198283"/>
              <a:ext cx="945530" cy="1367657"/>
            </a:xfrm>
            <a:prstGeom prst="snip2SameRect">
              <a:avLst/>
            </a:prstGeom>
            <a:solidFill>
              <a:srgbClr val="2E4859"/>
            </a:solidFill>
            <a:ln w="9525">
              <a:noFill/>
              <a:miter lim="800000"/>
              <a:headEnd/>
              <a:tailEnd/>
            </a:ln>
            <a:effectLst/>
          </p:spPr>
          <p:txBody>
            <a:bodyPr lIns="0" tIns="0" rIns="0" bIns="0" anchor="ctr">
              <a:spAutoFit/>
            </a:bodyPr>
            <a:lstStyle/>
            <a:p>
              <a:pPr algn="ctr">
                <a:defRPr/>
              </a:pPr>
              <a:endParaRPr lang="en-US" sz="900" b="1" kern="0" dirty="0"/>
            </a:p>
            <a:p>
              <a:pPr algn="ctr">
                <a:defRPr/>
              </a:pPr>
              <a:endParaRPr lang="en-US" sz="900" b="1" kern="0" dirty="0"/>
            </a:p>
            <a:p>
              <a:pPr algn="ctr">
                <a:defRPr/>
              </a:pPr>
              <a:r>
                <a:rPr lang="en-US" sz="900" b="1" kern="0" dirty="0"/>
                <a:t>NIST Center for Neutron Research</a:t>
              </a:r>
            </a:p>
            <a:p>
              <a:pPr algn="ctr">
                <a:defRPr/>
              </a:pPr>
              <a:endParaRPr lang="en-US" sz="900" b="1" kern="0" dirty="0"/>
            </a:p>
            <a:p>
              <a:pPr algn="ctr">
                <a:defRPr/>
              </a:pPr>
              <a:endParaRPr lang="en-US" sz="900" b="1" kern="0" dirty="0"/>
            </a:p>
            <a:p>
              <a:pPr algn="ctr">
                <a:defRPr/>
              </a:pPr>
              <a:endParaRPr lang="en-US" sz="825" b="1" kern="0" dirty="0"/>
            </a:p>
          </p:txBody>
        </p:sp>
        <p:grpSp>
          <p:nvGrpSpPr>
            <p:cNvPr id="12" name="Group 11">
              <a:extLst>
                <a:ext uri="{FF2B5EF4-FFF2-40B4-BE49-F238E27FC236}">
                  <a16:creationId xmlns:a16="http://schemas.microsoft.com/office/drawing/2014/main" id="{48E65E9A-701E-440F-BA94-CD65742AE089}"/>
                </a:ext>
              </a:extLst>
            </p:cNvPr>
            <p:cNvGrpSpPr/>
            <p:nvPr/>
          </p:nvGrpSpPr>
          <p:grpSpPr>
            <a:xfrm>
              <a:off x="198327" y="3631523"/>
              <a:ext cx="2208216" cy="1142477"/>
              <a:chOff x="141796" y="3880746"/>
              <a:chExt cx="2679539" cy="1380587"/>
            </a:xfrm>
          </p:grpSpPr>
          <p:sp>
            <p:nvSpPr>
              <p:cNvPr id="20" name="TextBox 19">
                <a:extLst>
                  <a:ext uri="{FF2B5EF4-FFF2-40B4-BE49-F238E27FC236}">
                    <a16:creationId xmlns:a16="http://schemas.microsoft.com/office/drawing/2014/main" id="{09DC6DDC-ED59-428B-9F21-7425C041FD41}"/>
                  </a:ext>
                </a:extLst>
              </p:cNvPr>
              <p:cNvSpPr txBox="1"/>
              <p:nvPr/>
            </p:nvSpPr>
            <p:spPr>
              <a:xfrm>
                <a:off x="141796" y="4399844"/>
                <a:ext cx="2679539" cy="861489"/>
              </a:xfrm>
              <a:prstGeom prst="rect">
                <a:avLst/>
              </a:prstGeom>
              <a:solidFill>
                <a:srgbClr val="FFFFFF"/>
              </a:solidFill>
              <a:ln>
                <a:noFill/>
              </a:ln>
            </p:spPr>
            <p:txBody>
              <a:bodyPr wrap="square" rtlCol="0" anchor="t">
                <a:noAutofit/>
              </a:bodyPr>
              <a:lstStyle/>
              <a:p>
                <a:pPr algn="ctr">
                  <a:defRPr/>
                </a:pPr>
                <a:r>
                  <a:rPr lang="en-US" sz="1050" kern="0" dirty="0">
                    <a:solidFill>
                      <a:srgbClr val="58595B"/>
                    </a:solidFill>
                    <a:latin typeface="Calibri" panose="020F0502020204030204" pitchFamily="34" charset="0"/>
                    <a:ea typeface="MS PGothic" pitchFamily="34" charset="-128"/>
                  </a:rPr>
                  <a:t>Driving innovation through </a:t>
                </a:r>
              </a:p>
              <a:p>
                <a:pPr algn="ctr">
                  <a:defRPr/>
                </a:pPr>
                <a:r>
                  <a:rPr lang="en-US" sz="1050" kern="0" dirty="0">
                    <a:solidFill>
                      <a:srgbClr val="58595B"/>
                    </a:solidFill>
                    <a:latin typeface="Calibri" panose="020F0502020204030204" pitchFamily="34" charset="0"/>
                    <a:ea typeface="MS PGothic" pitchFamily="34" charset="-128"/>
                  </a:rPr>
                  <a:t>Measurement Science and Standards</a:t>
                </a:r>
                <a:endParaRPr lang="en-US" sz="1050" kern="0" dirty="0">
                  <a:solidFill>
                    <a:srgbClr val="58595B"/>
                  </a:solidFill>
                  <a:latin typeface="Calibri" panose="020F0502020204030204" pitchFamily="34" charset="0"/>
                </a:endParaRPr>
              </a:p>
            </p:txBody>
          </p:sp>
          <p:sp>
            <p:nvSpPr>
              <p:cNvPr id="21" name="Rectangle 20">
                <a:extLst>
                  <a:ext uri="{FF2B5EF4-FFF2-40B4-BE49-F238E27FC236}">
                    <a16:creationId xmlns:a16="http://schemas.microsoft.com/office/drawing/2014/main" id="{4F36FCC9-C845-4FAD-A3D0-7BCA3D7C980A}"/>
                  </a:ext>
                </a:extLst>
              </p:cNvPr>
              <p:cNvSpPr>
                <a:spLocks noChangeArrowheads="1"/>
              </p:cNvSpPr>
              <p:nvPr/>
            </p:nvSpPr>
            <p:spPr bwMode="auto">
              <a:xfrm>
                <a:off x="259911" y="3880746"/>
                <a:ext cx="2491210" cy="477769"/>
              </a:xfrm>
              <a:prstGeom prst="rect">
                <a:avLst/>
              </a:prstGeom>
              <a:solidFill>
                <a:srgbClr val="64C4AC"/>
              </a:solidFill>
              <a:ln w="9525" algn="ctr">
                <a:noFill/>
                <a:miter lim="800000"/>
                <a:headEnd/>
                <a:tailEnd/>
              </a:ln>
              <a:effectLst>
                <a:outerShdw dist="23000" dir="5400000" rotWithShape="0">
                  <a:srgbClr val="000000">
                    <a:alpha val="34999"/>
                  </a:srgbClr>
                </a:outerShdw>
              </a:effectLst>
            </p:spPr>
            <p:txBody>
              <a:bodyPr anchor="ctr"/>
              <a:lstStyle/>
              <a:p>
                <a:pPr algn="ctr">
                  <a:defRPr/>
                </a:pPr>
                <a:r>
                  <a:rPr lang="en-US" sz="1200" b="1" kern="0" dirty="0">
                    <a:solidFill>
                      <a:prstClr val="white"/>
                    </a:solidFill>
                  </a:rPr>
                  <a:t>Metrology Laboratories</a:t>
                </a:r>
              </a:p>
            </p:txBody>
          </p:sp>
        </p:grpSp>
        <p:grpSp>
          <p:nvGrpSpPr>
            <p:cNvPr id="13" name="Group 12">
              <a:extLst>
                <a:ext uri="{FF2B5EF4-FFF2-40B4-BE49-F238E27FC236}">
                  <a16:creationId xmlns:a16="http://schemas.microsoft.com/office/drawing/2014/main" id="{740F0671-E693-40E0-B715-93C851872F55}"/>
                </a:ext>
              </a:extLst>
            </p:cNvPr>
            <p:cNvGrpSpPr/>
            <p:nvPr/>
          </p:nvGrpSpPr>
          <p:grpSpPr>
            <a:xfrm>
              <a:off x="2440947" y="3631524"/>
              <a:ext cx="3036429" cy="1142478"/>
              <a:chOff x="2858670" y="3880746"/>
              <a:chExt cx="3752313" cy="1380587"/>
            </a:xfrm>
          </p:grpSpPr>
          <p:sp>
            <p:nvSpPr>
              <p:cNvPr id="18" name="TextBox 17">
                <a:extLst>
                  <a:ext uri="{FF2B5EF4-FFF2-40B4-BE49-F238E27FC236}">
                    <a16:creationId xmlns:a16="http://schemas.microsoft.com/office/drawing/2014/main" id="{CF3A766C-9129-4DAD-AE36-FDACE85AABAC}"/>
                  </a:ext>
                </a:extLst>
              </p:cNvPr>
              <p:cNvSpPr txBox="1"/>
              <p:nvPr/>
            </p:nvSpPr>
            <p:spPr>
              <a:xfrm>
                <a:off x="3166058" y="4401348"/>
                <a:ext cx="3137537" cy="859985"/>
              </a:xfrm>
              <a:prstGeom prst="rect">
                <a:avLst/>
              </a:prstGeom>
              <a:solidFill>
                <a:srgbClr val="FFFFFF"/>
              </a:solidFill>
              <a:ln>
                <a:noFill/>
              </a:ln>
            </p:spPr>
            <p:txBody>
              <a:bodyPr wrap="square" rtlCol="0" anchor="t">
                <a:noAutofit/>
              </a:bodyPr>
              <a:lstStyle/>
              <a:p>
                <a:pPr algn="ctr">
                  <a:defRPr/>
                </a:pPr>
                <a:r>
                  <a:rPr lang="en-US" sz="1050" kern="0" dirty="0">
                    <a:solidFill>
                      <a:srgbClr val="58595B"/>
                    </a:solidFill>
                    <a:latin typeface="Calibri" panose="020F0502020204030204" pitchFamily="34" charset="0"/>
                    <a:ea typeface="MS PGothic" pitchFamily="34" charset="-128"/>
                  </a:rPr>
                  <a:t>Accelerating the adoption and deployment of advanced technology solutions</a:t>
                </a:r>
              </a:p>
            </p:txBody>
          </p:sp>
          <p:sp>
            <p:nvSpPr>
              <p:cNvPr id="19" name="Rectangle 18">
                <a:extLst>
                  <a:ext uri="{FF2B5EF4-FFF2-40B4-BE49-F238E27FC236}">
                    <a16:creationId xmlns:a16="http://schemas.microsoft.com/office/drawing/2014/main" id="{F6F6EED9-5EAD-417C-9D7E-E03F80098070}"/>
                  </a:ext>
                </a:extLst>
              </p:cNvPr>
              <p:cNvSpPr>
                <a:spLocks noChangeArrowheads="1"/>
              </p:cNvSpPr>
              <p:nvPr/>
            </p:nvSpPr>
            <p:spPr bwMode="auto">
              <a:xfrm>
                <a:off x="2858670" y="3880746"/>
                <a:ext cx="3752313" cy="477769"/>
              </a:xfrm>
              <a:prstGeom prst="rect">
                <a:avLst/>
              </a:prstGeom>
              <a:solidFill>
                <a:srgbClr val="2083B6"/>
              </a:solidFill>
              <a:ln w="9525" algn="ctr">
                <a:noFill/>
                <a:miter lim="800000"/>
                <a:headEnd/>
                <a:tailEnd/>
              </a:ln>
              <a:effectLst>
                <a:outerShdw dist="23000" dir="5400000" rotWithShape="0">
                  <a:srgbClr val="000000">
                    <a:alpha val="34999"/>
                  </a:srgbClr>
                </a:outerShdw>
              </a:effectLst>
            </p:spPr>
            <p:txBody>
              <a:bodyPr anchor="ctr"/>
              <a:lstStyle/>
              <a:p>
                <a:pPr algn="ctr">
                  <a:defRPr/>
                </a:pPr>
                <a:r>
                  <a:rPr lang="en-US" sz="1200" b="1" kern="0" dirty="0"/>
                  <a:t>Technology Laboratories</a:t>
                </a:r>
              </a:p>
            </p:txBody>
          </p:sp>
        </p:grpSp>
        <p:grpSp>
          <p:nvGrpSpPr>
            <p:cNvPr id="14" name="Group 13">
              <a:extLst>
                <a:ext uri="{FF2B5EF4-FFF2-40B4-BE49-F238E27FC236}">
                  <a16:creationId xmlns:a16="http://schemas.microsoft.com/office/drawing/2014/main" id="{6989A6C5-364C-47E5-A231-678FCF245F25}"/>
                </a:ext>
              </a:extLst>
            </p:cNvPr>
            <p:cNvGrpSpPr/>
            <p:nvPr/>
          </p:nvGrpSpPr>
          <p:grpSpPr>
            <a:xfrm>
              <a:off x="5477378" y="3631525"/>
              <a:ext cx="2188855" cy="1170454"/>
              <a:chOff x="6564520" y="3880746"/>
              <a:chExt cx="2671451" cy="1414394"/>
            </a:xfrm>
          </p:grpSpPr>
          <p:sp>
            <p:nvSpPr>
              <p:cNvPr id="16" name="TextBox 15">
                <a:extLst>
                  <a:ext uri="{FF2B5EF4-FFF2-40B4-BE49-F238E27FC236}">
                    <a16:creationId xmlns:a16="http://schemas.microsoft.com/office/drawing/2014/main" id="{03C0C074-E2FD-49B2-A284-C024897E0D1E}"/>
                  </a:ext>
                </a:extLst>
              </p:cNvPr>
              <p:cNvSpPr txBox="1"/>
              <p:nvPr/>
            </p:nvSpPr>
            <p:spPr>
              <a:xfrm>
                <a:off x="6564520" y="4433651"/>
                <a:ext cx="2671451" cy="861489"/>
              </a:xfrm>
              <a:prstGeom prst="rect">
                <a:avLst/>
              </a:prstGeom>
              <a:solidFill>
                <a:srgbClr val="FFFFFF"/>
              </a:solidFill>
              <a:ln>
                <a:noFill/>
              </a:ln>
            </p:spPr>
            <p:txBody>
              <a:bodyPr wrap="square" rtlCol="0" anchor="t">
                <a:noAutofit/>
              </a:bodyPr>
              <a:lstStyle/>
              <a:p>
                <a:pPr algn="ctr">
                  <a:defRPr/>
                </a:pPr>
                <a:r>
                  <a:rPr lang="en-US" sz="1050" kern="0" dirty="0">
                    <a:solidFill>
                      <a:srgbClr val="58595B"/>
                    </a:solidFill>
                    <a:latin typeface="Calibri" panose="020F0502020204030204" pitchFamily="34" charset="0"/>
                    <a:ea typeface="MS PGothic" pitchFamily="34" charset="-128"/>
                  </a:rPr>
                  <a:t>Providing world class, unique, and cutting-edge research facilities</a:t>
                </a:r>
                <a:endParaRPr lang="en-US" sz="1050" kern="0" dirty="0">
                  <a:solidFill>
                    <a:srgbClr val="58595B"/>
                  </a:solidFill>
                  <a:latin typeface="Calibri" panose="020F0502020204030204" pitchFamily="34" charset="0"/>
                </a:endParaRPr>
              </a:p>
            </p:txBody>
          </p:sp>
          <p:sp>
            <p:nvSpPr>
              <p:cNvPr id="17" name="Rectangle 16">
                <a:extLst>
                  <a:ext uri="{FF2B5EF4-FFF2-40B4-BE49-F238E27FC236}">
                    <a16:creationId xmlns:a16="http://schemas.microsoft.com/office/drawing/2014/main" id="{07136D8A-6E72-4FE8-BAE2-09F583F6E92D}"/>
                  </a:ext>
                </a:extLst>
              </p:cNvPr>
              <p:cNvSpPr>
                <a:spLocks noChangeArrowheads="1"/>
              </p:cNvSpPr>
              <p:nvPr/>
            </p:nvSpPr>
            <p:spPr bwMode="auto">
              <a:xfrm>
                <a:off x="6660505" y="3880746"/>
                <a:ext cx="2403981" cy="477768"/>
              </a:xfrm>
              <a:prstGeom prst="rect">
                <a:avLst/>
              </a:prstGeom>
              <a:solidFill>
                <a:srgbClr val="2E4859"/>
              </a:solidFill>
              <a:ln w="9525" algn="ctr">
                <a:noFill/>
                <a:miter lim="800000"/>
                <a:headEnd/>
                <a:tailEnd/>
              </a:ln>
              <a:effectLst>
                <a:outerShdw dist="23000" dir="5400000" rotWithShape="0">
                  <a:srgbClr val="000000">
                    <a:alpha val="34999"/>
                  </a:srgbClr>
                </a:outerShdw>
              </a:effectLst>
            </p:spPr>
            <p:txBody>
              <a:bodyPr anchor="ctr"/>
              <a:lstStyle/>
              <a:p>
                <a:pPr algn="ctr">
                  <a:defRPr/>
                </a:pPr>
                <a:r>
                  <a:rPr lang="en-US" sz="1200" b="1" kern="0" dirty="0"/>
                  <a:t>National User Facilities</a:t>
                </a:r>
              </a:p>
            </p:txBody>
          </p:sp>
        </p:grpSp>
        <p:sp>
          <p:nvSpPr>
            <p:cNvPr id="15" name="TextBox 14">
              <a:extLst>
                <a:ext uri="{FF2B5EF4-FFF2-40B4-BE49-F238E27FC236}">
                  <a16:creationId xmlns:a16="http://schemas.microsoft.com/office/drawing/2014/main" id="{3B0BECF2-3EE3-4095-AC47-700029B790B9}"/>
                </a:ext>
              </a:extLst>
            </p:cNvPr>
            <p:cNvSpPr txBox="1">
              <a:spLocks noChangeArrowheads="1"/>
            </p:cNvSpPr>
            <p:nvPr/>
          </p:nvSpPr>
          <p:spPr bwMode="auto">
            <a:xfrm>
              <a:off x="4489295" y="2140702"/>
              <a:ext cx="988082" cy="1482828"/>
            </a:xfrm>
            <a:prstGeom prst="snip2SameRect">
              <a:avLst/>
            </a:prstGeom>
            <a:solidFill>
              <a:srgbClr val="2083B6"/>
            </a:solidFill>
            <a:ln w="57150">
              <a:noFill/>
              <a:prstDash val="solid"/>
              <a:miter lim="800000"/>
              <a:headEnd/>
              <a:tailEnd/>
            </a:ln>
            <a:effectLst/>
          </p:spPr>
          <p:txBody>
            <a:bodyPr wrap="square" lIns="0" tIns="0" rIns="0" bIns="0" anchor="ctr">
              <a:spAutoFit/>
            </a:bodyPr>
            <a:lstStyle/>
            <a:p>
              <a:pPr algn="ctr">
                <a:defRPr/>
              </a:pPr>
              <a:endParaRPr lang="en-US" sz="825" b="1" kern="0" dirty="0"/>
            </a:p>
            <a:p>
              <a:pPr algn="ctr">
                <a:defRPr/>
              </a:pPr>
              <a:endParaRPr lang="en-US" sz="825" b="1" kern="0" dirty="0"/>
            </a:p>
            <a:p>
              <a:pPr algn="ctr">
                <a:defRPr/>
              </a:pPr>
              <a:r>
                <a:rPr lang="en-US" sz="825" b="1" kern="0" dirty="0"/>
                <a:t>Communication</a:t>
              </a:r>
            </a:p>
            <a:p>
              <a:pPr algn="ctr">
                <a:defRPr/>
              </a:pPr>
              <a:r>
                <a:rPr lang="en-US" sz="900" b="1" kern="0" dirty="0"/>
                <a:t>Technology Laboratory </a:t>
              </a:r>
            </a:p>
            <a:p>
              <a:pPr algn="ctr">
                <a:defRPr/>
              </a:pPr>
              <a:endParaRPr lang="en-US" sz="900" b="1" kern="0" dirty="0"/>
            </a:p>
            <a:p>
              <a:pPr algn="ctr">
                <a:defRPr/>
              </a:pPr>
              <a:endParaRPr lang="en-US" sz="900" b="1" kern="0" dirty="0"/>
            </a:p>
            <a:p>
              <a:pPr algn="ctr">
                <a:defRPr/>
              </a:pPr>
              <a:endParaRPr lang="en-US" sz="825" b="1" kern="0" dirty="0"/>
            </a:p>
          </p:txBody>
        </p:sp>
      </p:grpSp>
      <p:pic>
        <p:nvPicPr>
          <p:cNvPr id="22" name="Picture 10">
            <a:extLst>
              <a:ext uri="{FF2B5EF4-FFF2-40B4-BE49-F238E27FC236}">
                <a16:creationId xmlns:a16="http://schemas.microsoft.com/office/drawing/2014/main" id="{4389C326-B729-4F44-9545-C7E7A4A4393D}"/>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3193230" y="2186765"/>
            <a:ext cx="822386" cy="822960"/>
          </a:xfrm>
          <a:prstGeom prst="ellipse">
            <a:avLst/>
          </a:prstGeom>
          <a:noFill/>
          <a:ln w="38100">
            <a:solidFill>
              <a:schemeClr val="bg1"/>
            </a:solidFill>
          </a:ln>
          <a:extLst>
            <a:ext uri="{909E8E84-426E-40dd-AFC4-6F175D3DCCD1}">
              <a14:hiddenFill xmlns:a14="http://schemas.microsoft.com/office/drawing/2010/main" xmlns="">
                <a:solidFill>
                  <a:srgbClr val="FFFFFF"/>
                </a:solidFill>
              </a14:hiddenFill>
            </a:ext>
          </a:extLst>
        </p:spPr>
      </p:pic>
      <p:pic>
        <p:nvPicPr>
          <p:cNvPr id="23" name="Picture 10">
            <a:extLst>
              <a:ext uri="{FF2B5EF4-FFF2-40B4-BE49-F238E27FC236}">
                <a16:creationId xmlns:a16="http://schemas.microsoft.com/office/drawing/2014/main" id="{D5CE3B73-196E-4E53-ACFD-A416410E5A58}"/>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4960497" y="2186446"/>
            <a:ext cx="830560" cy="822960"/>
          </a:xfrm>
          <a:prstGeom prst="ellipse">
            <a:avLst/>
          </a:prstGeom>
          <a:noFill/>
          <a:ln w="38100">
            <a:solidFill>
              <a:schemeClr val="bg1"/>
            </a:solidFill>
          </a:ln>
          <a:extLst>
            <a:ext uri="{909E8E84-426E-40dd-AFC4-6F175D3DCCD1}">
              <a14:hiddenFill xmlns:a14="http://schemas.microsoft.com/office/drawing/2010/main" xmlns="">
                <a:solidFill>
                  <a:srgbClr val="FFFFFF"/>
                </a:solidFill>
              </a14:hiddenFill>
            </a:ext>
          </a:extLst>
        </p:spPr>
      </p:pic>
      <p:pic>
        <p:nvPicPr>
          <p:cNvPr id="24" name="Picture 2" descr="False color SEM showing electrical testing of a carbon nanotube bundle using the nanoscale-positioning in-situ probe system. ">
            <a:extLst>
              <a:ext uri="{FF2B5EF4-FFF2-40B4-BE49-F238E27FC236}">
                <a16:creationId xmlns:a16="http://schemas.microsoft.com/office/drawing/2014/main" id="{D6FCEC69-4BE7-4067-B31B-D2D2F6E07511}"/>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t="-379"/>
          <a:stretch/>
        </p:blipFill>
        <p:spPr bwMode="auto">
          <a:xfrm>
            <a:off x="5848067" y="2186446"/>
            <a:ext cx="828707" cy="822960"/>
          </a:xfrm>
          <a:prstGeom prst="ellipse">
            <a:avLst/>
          </a:prstGeom>
          <a:noFill/>
          <a:ln w="38100">
            <a:solidFill>
              <a:schemeClr val="bg1"/>
            </a:solidFill>
          </a:ln>
          <a:extLst>
            <a:ext uri="{909E8E84-426E-40dd-AFC4-6F175D3DCCD1}">
              <a14:hiddenFill xmlns:a14="http://schemas.microsoft.com/office/drawing/2010/main" xmlns="">
                <a:solidFill>
                  <a:srgbClr val="FFFFFF"/>
                </a:solidFill>
              </a14:hiddenFill>
            </a:ext>
          </a:extLst>
        </p:spPr>
      </p:pic>
      <p:pic>
        <p:nvPicPr>
          <p:cNvPr id="25" name="Picture 4" descr="diffraction data">
            <a:extLst>
              <a:ext uri="{FF2B5EF4-FFF2-40B4-BE49-F238E27FC236}">
                <a16:creationId xmlns:a16="http://schemas.microsoft.com/office/drawing/2014/main" id="{0AE517A5-D481-4CF4-8A45-8D82CE2F96F7}"/>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6735311" y="2186446"/>
            <a:ext cx="832474" cy="822960"/>
          </a:xfrm>
          <a:prstGeom prst="ellipse">
            <a:avLst/>
          </a:prstGeom>
          <a:noFill/>
          <a:ln w="38100">
            <a:solidFill>
              <a:schemeClr val="bg1"/>
            </a:solidFill>
          </a:ln>
          <a:extLst>
            <a:ext uri="{909E8E84-426E-40dd-AFC4-6F175D3DCCD1}">
              <a14:hiddenFill xmlns:a14="http://schemas.microsoft.com/office/drawing/2010/main" xmlns="">
                <a:solidFill>
                  <a:srgbClr val="FFFFFF"/>
                </a:solidFill>
              </a14:hiddenFill>
            </a:ext>
          </a:extLst>
        </p:spPr>
      </p:pic>
      <p:pic>
        <p:nvPicPr>
          <p:cNvPr id="26" name="Picture 6" descr="https://www.corbettreport.com/wp-content/uploads/2015/05/internet-02.jpg">
            <a:extLst>
              <a:ext uri="{FF2B5EF4-FFF2-40B4-BE49-F238E27FC236}">
                <a16:creationId xmlns:a16="http://schemas.microsoft.com/office/drawing/2014/main" id="{E90293FD-60C9-451E-A535-AEBC5E2B2AB2}"/>
              </a:ext>
            </a:extLst>
          </p:cNvPr>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4081903" y="2186446"/>
            <a:ext cx="820094" cy="822960"/>
          </a:xfrm>
          <a:prstGeom prst="ellipse">
            <a:avLst/>
          </a:prstGeom>
          <a:noFill/>
          <a:ln w="38100">
            <a:solidFill>
              <a:schemeClr val="bg1"/>
            </a:solidFill>
          </a:ln>
          <a:extLst>
            <a:ext uri="{909E8E84-426E-40dd-AFC4-6F175D3DCCD1}">
              <a14:hiddenFill xmlns:a14="http://schemas.microsoft.com/office/drawing/2010/main" xmlns="">
                <a:solidFill>
                  <a:srgbClr val="FFFFFF"/>
                </a:solidFill>
              </a14:hiddenFill>
            </a:ext>
          </a:extLst>
        </p:spPr>
      </p:pic>
      <p:pic>
        <p:nvPicPr>
          <p:cNvPr id="27" name="Picture 8" descr="JILA instrument">
            <a:extLst>
              <a:ext uri="{FF2B5EF4-FFF2-40B4-BE49-F238E27FC236}">
                <a16:creationId xmlns:a16="http://schemas.microsoft.com/office/drawing/2014/main" id="{99612A1D-CF34-48D2-8188-2A44CAA78A75}"/>
              </a:ext>
            </a:extLst>
          </p:cNvPr>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r="-1"/>
          <a:stretch/>
        </p:blipFill>
        <p:spPr bwMode="auto">
          <a:xfrm>
            <a:off x="2304475" y="2186446"/>
            <a:ext cx="821597" cy="822960"/>
          </a:xfrm>
          <a:prstGeom prst="ellipse">
            <a:avLst/>
          </a:prstGeom>
          <a:noFill/>
          <a:ln w="38100">
            <a:solidFill>
              <a:schemeClr val="bg1"/>
            </a:solidFill>
          </a:ln>
          <a:extLst>
            <a:ext uri="{909E8E84-426E-40dd-AFC4-6F175D3DCCD1}">
              <a14:hiddenFill xmlns:a14="http://schemas.microsoft.com/office/drawing/2010/main" xmlns="">
                <a:solidFill>
                  <a:srgbClr val="FFFFFF"/>
                </a:solidFill>
              </a14:hiddenFill>
            </a:ext>
          </a:extLst>
        </p:spPr>
      </p:pic>
      <p:pic>
        <p:nvPicPr>
          <p:cNvPr id="28" name="Picture 10" descr="DNA sequencing">
            <a:extLst>
              <a:ext uri="{FF2B5EF4-FFF2-40B4-BE49-F238E27FC236}">
                <a16:creationId xmlns:a16="http://schemas.microsoft.com/office/drawing/2014/main" id="{C388B65F-03B4-431C-8C50-B1FB9B2DC8E0}"/>
              </a:ext>
            </a:extLst>
          </p:cNvPr>
          <p:cNvPicPr>
            <a:picLocks noChangeAspect="1" noChangeArrowheads="1"/>
          </p:cNvPicPr>
          <p:nvPr/>
        </p:nvPicPr>
        <p:blipFill rotWithShape="1">
          <a:blip r:embed="rId8" cstate="print">
            <a:extLst>
              <a:ext uri="{28A0092B-C50C-407E-A947-70E740481C1C}">
                <a14:useLocalDpi xmlns:a14="http://schemas.microsoft.com/office/drawing/2010/main"/>
              </a:ext>
            </a:extLst>
          </a:blip>
          <a:srcRect/>
          <a:stretch/>
        </p:blipFill>
        <p:spPr bwMode="auto">
          <a:xfrm>
            <a:off x="1391183" y="2186765"/>
            <a:ext cx="822555" cy="822960"/>
          </a:xfrm>
          <a:prstGeom prst="ellipse">
            <a:avLst/>
          </a:prstGeom>
          <a:noFill/>
          <a:ln w="38100">
            <a:solidFill>
              <a:schemeClr val="bg1"/>
            </a:solidFill>
          </a:ln>
          <a:extLst>
            <a:ext uri="{909E8E84-426E-40dd-AFC4-6F175D3DCCD1}">
              <a14:hiddenFill xmlns:a14="http://schemas.microsoft.com/office/drawing/2010/main" xmlns="">
                <a:solidFill>
                  <a:srgbClr val="FFFFFF"/>
                </a:solidFill>
              </a14:hiddenFill>
            </a:ext>
          </a:extLst>
        </p:spPr>
      </p:pic>
      <p:sp>
        <p:nvSpPr>
          <p:cNvPr id="29" name="Rectangle 28">
            <a:extLst>
              <a:ext uri="{FF2B5EF4-FFF2-40B4-BE49-F238E27FC236}">
                <a16:creationId xmlns:a16="http://schemas.microsoft.com/office/drawing/2014/main" id="{3DB0BE19-1970-4DD9-B725-23214A3C5E3E}"/>
              </a:ext>
            </a:extLst>
          </p:cNvPr>
          <p:cNvSpPr/>
          <p:nvPr/>
        </p:nvSpPr>
        <p:spPr>
          <a:xfrm>
            <a:off x="3169568" y="2128381"/>
            <a:ext cx="870770" cy="193183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0000"/>
              </a:solidFill>
            </a:endParaRPr>
          </a:p>
        </p:txBody>
      </p:sp>
      <p:sp>
        <p:nvSpPr>
          <p:cNvPr id="30" name="Bent Arrow 5">
            <a:extLst>
              <a:ext uri="{FF2B5EF4-FFF2-40B4-BE49-F238E27FC236}">
                <a16:creationId xmlns:a16="http://schemas.microsoft.com/office/drawing/2014/main" id="{3E3EF6AB-BDDC-412D-8C59-D94D76258302}"/>
              </a:ext>
            </a:extLst>
          </p:cNvPr>
          <p:cNvSpPr/>
          <p:nvPr/>
        </p:nvSpPr>
        <p:spPr>
          <a:xfrm flipV="1">
            <a:off x="3292175" y="4072964"/>
            <a:ext cx="263972" cy="1360143"/>
          </a:xfrm>
          <a:prstGeom prst="ben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31" name="Subtitle 1">
            <a:extLst>
              <a:ext uri="{FF2B5EF4-FFF2-40B4-BE49-F238E27FC236}">
                <a16:creationId xmlns:a16="http://schemas.microsoft.com/office/drawing/2014/main" id="{A670357B-C73B-4F7F-B959-C717EBE0E6B5}"/>
              </a:ext>
            </a:extLst>
          </p:cNvPr>
          <p:cNvSpPr txBox="1">
            <a:spLocks/>
          </p:cNvSpPr>
          <p:nvPr/>
        </p:nvSpPr>
        <p:spPr>
          <a:xfrm>
            <a:off x="1200150" y="1280670"/>
            <a:ext cx="7543800" cy="432871"/>
          </a:xfrm>
          <a:prstGeom prst="rect">
            <a:avLst/>
          </a:prstGeom>
        </p:spPr>
        <p:txBody>
          <a:bodyPr vert="horz" lIns="68580" tIns="34290" rIns="68580" bIns="34290" rtlCol="0">
            <a:noAutofit/>
          </a:bodyPr>
          <a:lstStyle>
            <a:lvl1pPr marL="0" indent="0" algn="l" defTabSz="914400" rtl="0" eaLnBrk="1" latinLnBrk="0" hangingPunct="1">
              <a:lnSpc>
                <a:spcPct val="90000"/>
              </a:lnSpc>
              <a:spcBef>
                <a:spcPts val="1000"/>
              </a:spcBef>
              <a:buFont typeface="Arial" panose="020B0604020202020204" pitchFamily="34" charset="0"/>
              <a:buNone/>
              <a:defRPr sz="4400" b="1" kern="1200">
                <a:solidFill>
                  <a:srgbClr val="2083B6"/>
                </a:solidFill>
                <a:latin typeface="+mj-lt"/>
                <a:ea typeface="+mn-ea"/>
                <a:cs typeface="Calibri"/>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r>
              <a:rPr lang="en-US" sz="3300" b="0" dirty="0">
                <a:solidFill>
                  <a:schemeClr val="tx1"/>
                </a:solidFill>
              </a:rPr>
              <a:t>NIST Laboratory Programs</a:t>
            </a:r>
          </a:p>
        </p:txBody>
      </p:sp>
      <p:sp>
        <p:nvSpPr>
          <p:cNvPr id="34" name="Slide Number Placeholder 33">
            <a:extLst>
              <a:ext uri="{FF2B5EF4-FFF2-40B4-BE49-F238E27FC236}">
                <a16:creationId xmlns:a16="http://schemas.microsoft.com/office/drawing/2014/main" id="{4A7CDC1F-2F23-4EAC-87C8-3E208C3D860E}"/>
              </a:ext>
            </a:extLst>
          </p:cNvPr>
          <p:cNvSpPr>
            <a:spLocks noGrp="1"/>
          </p:cNvSpPr>
          <p:nvPr>
            <p:ph type="sldNum" sz="quarter" idx="12"/>
          </p:nvPr>
        </p:nvSpPr>
        <p:spPr/>
        <p:txBody>
          <a:bodyPr/>
          <a:lstStyle/>
          <a:p>
            <a:fld id="{61B83EEE-7A84-4698-BB00-D768C7CFD02D}" type="slidenum">
              <a:rPr lang="en-US" smtClean="0"/>
              <a:t>4</a:t>
            </a:fld>
            <a:endParaRPr lang="en-US"/>
          </a:p>
        </p:txBody>
      </p:sp>
      <p:sp>
        <p:nvSpPr>
          <p:cNvPr id="32" name="Date Placeholder 3"/>
          <p:cNvSpPr>
            <a:spLocks noGrp="1"/>
          </p:cNvSpPr>
          <p:nvPr>
            <p:ph type="dt" idx="15"/>
          </p:nvPr>
        </p:nvSpPr>
        <p:spPr>
          <a:xfrm>
            <a:off x="696912" y="333375"/>
            <a:ext cx="2303451" cy="273050"/>
          </a:xfrm>
        </p:spPr>
        <p:txBody>
          <a:bodyPr/>
          <a:lstStyle/>
          <a:p>
            <a:r>
              <a:rPr lang="en-US" dirty="0"/>
              <a:t>October 2018</a:t>
            </a:r>
            <a:endParaRPr lang="en-GB" dirty="0"/>
          </a:p>
        </p:txBody>
      </p:sp>
    </p:spTree>
    <p:extLst>
      <p:ext uri="{BB962C8B-B14F-4D97-AF65-F5344CB8AC3E}">
        <p14:creationId xmlns:p14="http://schemas.microsoft.com/office/powerpoint/2010/main" val="340801797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EB79B8-E815-49A6-B80E-995A2950F6EC}"/>
              </a:ext>
            </a:extLst>
          </p:cNvPr>
          <p:cNvSpPr>
            <a:spLocks noGrp="1"/>
          </p:cNvSpPr>
          <p:nvPr>
            <p:ph type="title"/>
          </p:nvPr>
        </p:nvSpPr>
        <p:spPr/>
        <p:txBody>
          <a:bodyPr/>
          <a:lstStyle/>
          <a:p>
            <a:r>
              <a:rPr lang="en-US" dirty="0"/>
              <a:t>Past Work</a:t>
            </a:r>
          </a:p>
        </p:txBody>
      </p:sp>
      <p:sp>
        <p:nvSpPr>
          <p:cNvPr id="5" name="Text Placeholder 4">
            <a:extLst>
              <a:ext uri="{FF2B5EF4-FFF2-40B4-BE49-F238E27FC236}">
                <a16:creationId xmlns:a16="http://schemas.microsoft.com/office/drawing/2014/main" id="{E9438681-8966-497E-B7A7-4B1B1B5A461C}"/>
              </a:ext>
            </a:extLst>
          </p:cNvPr>
          <p:cNvSpPr>
            <a:spLocks noGrp="1"/>
          </p:cNvSpPr>
          <p:nvPr>
            <p:ph type="body" idx="1"/>
          </p:nvPr>
        </p:nvSpPr>
        <p:spPr/>
        <p:txBody>
          <a:bodyPr/>
          <a:lstStyle/>
          <a:p>
            <a:r>
              <a:rPr lang="en-US" dirty="0"/>
              <a:t>NIST Industrial Wireless Systems</a:t>
            </a:r>
          </a:p>
        </p:txBody>
      </p:sp>
      <p:sp>
        <p:nvSpPr>
          <p:cNvPr id="6" name="Slide Number Placeholder 5">
            <a:extLst>
              <a:ext uri="{FF2B5EF4-FFF2-40B4-BE49-F238E27FC236}">
                <a16:creationId xmlns:a16="http://schemas.microsoft.com/office/drawing/2014/main" id="{5B796444-8A36-421A-98BC-AA7ED2B249A1}"/>
              </a:ext>
            </a:extLst>
          </p:cNvPr>
          <p:cNvSpPr>
            <a:spLocks noGrp="1"/>
          </p:cNvSpPr>
          <p:nvPr>
            <p:ph type="sldNum" sz="quarter" idx="12"/>
          </p:nvPr>
        </p:nvSpPr>
        <p:spPr/>
        <p:txBody>
          <a:bodyPr/>
          <a:lstStyle/>
          <a:p>
            <a:fld id="{61B83EEE-7A84-4698-BB00-D768C7CFD02D}" type="slidenum">
              <a:rPr lang="en-US" smtClean="0"/>
              <a:t>5</a:t>
            </a:fld>
            <a:endParaRPr lang="en-US"/>
          </a:p>
        </p:txBody>
      </p:sp>
      <p:sp>
        <p:nvSpPr>
          <p:cNvPr id="7" name="Date Placeholder 3"/>
          <p:cNvSpPr>
            <a:spLocks noGrp="1"/>
          </p:cNvSpPr>
          <p:nvPr>
            <p:ph type="dt" idx="4294967295"/>
          </p:nvPr>
        </p:nvSpPr>
        <p:spPr>
          <a:xfrm>
            <a:off x="696912" y="228600"/>
            <a:ext cx="2303451" cy="273050"/>
          </a:xfrm>
          <a:prstGeom prst="rect">
            <a:avLst/>
          </a:prstGeom>
        </p:spPr>
        <p:txBody>
          <a:bodyPr/>
          <a:lstStyle/>
          <a:p>
            <a:r>
              <a:rPr lang="en-US" sz="1800" b="1" dirty="0">
                <a:solidFill>
                  <a:schemeClr val="tx1"/>
                </a:solidFill>
              </a:rPr>
              <a:t>October</a:t>
            </a:r>
            <a:r>
              <a:rPr lang="en-US" dirty="0"/>
              <a:t> </a:t>
            </a:r>
            <a:r>
              <a:rPr lang="en-US" sz="1800" b="1" dirty="0">
                <a:solidFill>
                  <a:schemeClr val="tx1"/>
                </a:solidFill>
              </a:rPr>
              <a:t>2018</a:t>
            </a:r>
            <a:endParaRPr lang="en-GB" sz="1800" b="1" dirty="0">
              <a:solidFill>
                <a:schemeClr val="tx1"/>
              </a:solidFill>
            </a:endParaRPr>
          </a:p>
        </p:txBody>
      </p:sp>
    </p:spTree>
    <p:extLst>
      <p:ext uri="{BB962C8B-B14F-4D97-AF65-F5344CB8AC3E}">
        <p14:creationId xmlns:p14="http://schemas.microsoft.com/office/powerpoint/2010/main" val="573354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181936187"/>
              </p:ext>
            </p:extLst>
          </p:nvPr>
        </p:nvGraphicFramePr>
        <p:xfrm>
          <a:off x="628650" y="1445261"/>
          <a:ext cx="7886700" cy="33508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a:xfrm>
            <a:off x="744537" y="452812"/>
            <a:ext cx="7770813" cy="1065213"/>
          </a:xfrm>
        </p:spPr>
        <p:txBody>
          <a:bodyPr>
            <a:normAutofit/>
          </a:bodyPr>
          <a:lstStyle/>
          <a:p>
            <a:r>
              <a:rPr lang="en-US" dirty="0"/>
              <a:t>Approach to Industrial Wireless Since 2014 </a:t>
            </a:r>
          </a:p>
        </p:txBody>
      </p:sp>
      <p:sp>
        <p:nvSpPr>
          <p:cNvPr id="2" name="TextBox 1"/>
          <p:cNvSpPr txBox="1"/>
          <p:nvPr/>
        </p:nvSpPr>
        <p:spPr>
          <a:xfrm>
            <a:off x="2228850" y="5002787"/>
            <a:ext cx="4686300" cy="78483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500" dirty="0"/>
              <a:t>High-fidelity RF site surveys</a:t>
            </a:r>
            <a:br>
              <a:rPr lang="en-US" sz="1500" dirty="0"/>
            </a:br>
            <a:r>
              <a:rPr lang="en-US" sz="1500" dirty="0"/>
              <a:t>Measure factory performance</a:t>
            </a:r>
          </a:p>
          <a:p>
            <a:pPr algn="ctr"/>
            <a:r>
              <a:rPr lang="en-US" sz="1500" dirty="0"/>
              <a:t>Measure wireless network performance</a:t>
            </a:r>
          </a:p>
        </p:txBody>
      </p:sp>
      <p:sp>
        <p:nvSpPr>
          <p:cNvPr id="7" name="Slide Number Placeholder 6">
            <a:extLst>
              <a:ext uri="{FF2B5EF4-FFF2-40B4-BE49-F238E27FC236}">
                <a16:creationId xmlns:a16="http://schemas.microsoft.com/office/drawing/2014/main" id="{57FBDB23-5871-4E53-8208-B0CFD1EC6FEE}"/>
              </a:ext>
            </a:extLst>
          </p:cNvPr>
          <p:cNvSpPr>
            <a:spLocks noGrp="1"/>
          </p:cNvSpPr>
          <p:nvPr>
            <p:ph type="sldNum" sz="quarter" idx="12"/>
          </p:nvPr>
        </p:nvSpPr>
        <p:spPr/>
        <p:txBody>
          <a:bodyPr/>
          <a:lstStyle/>
          <a:p>
            <a:fld id="{61B83EEE-7A84-4698-BB00-D768C7CFD02D}" type="slidenum">
              <a:rPr lang="en-US" smtClean="0"/>
              <a:t>6</a:t>
            </a:fld>
            <a:endParaRPr lang="en-US"/>
          </a:p>
        </p:txBody>
      </p:sp>
      <p:sp>
        <p:nvSpPr>
          <p:cNvPr id="8" name="Date Placeholder 3"/>
          <p:cNvSpPr>
            <a:spLocks noGrp="1"/>
          </p:cNvSpPr>
          <p:nvPr>
            <p:ph type="dt" idx="15"/>
          </p:nvPr>
        </p:nvSpPr>
        <p:spPr>
          <a:xfrm>
            <a:off x="696912" y="333375"/>
            <a:ext cx="2303451" cy="273050"/>
          </a:xfrm>
        </p:spPr>
        <p:txBody>
          <a:bodyPr/>
          <a:lstStyle/>
          <a:p>
            <a:r>
              <a:rPr lang="en-US" dirty="0"/>
              <a:t>October 2018</a:t>
            </a:r>
            <a:endParaRPr lang="en-GB" dirty="0"/>
          </a:p>
        </p:txBody>
      </p:sp>
    </p:spTree>
    <p:extLst>
      <p:ext uri="{BB962C8B-B14F-4D97-AF65-F5344CB8AC3E}">
        <p14:creationId xmlns:p14="http://schemas.microsoft.com/office/powerpoint/2010/main" val="471606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5836444" y="3788618"/>
            <a:ext cx="3085574" cy="1735635"/>
          </a:xfrm>
          <a:prstGeom prst="rect">
            <a:avLst/>
          </a:prstGeom>
        </p:spPr>
      </p:pic>
      <p:pic>
        <p:nvPicPr>
          <p:cNvPr id="6" name="Content Placeholder 5"/>
          <p:cNvPicPr>
            <a:picLocks noGrp="1" noChangeAspect="1"/>
          </p:cNvPicPr>
          <p:nvPr>
            <p:ph idx="1"/>
          </p:nvPr>
        </p:nvPicPr>
        <p:blipFill>
          <a:blip r:embed="rId3">
            <a:extLst>
              <a:ext uri="{BEBA8EAE-BF5A-486C-A8C5-ECC9F3942E4B}">
                <a14:imgProps xmlns:a14="http://schemas.microsoft.com/office/drawing/2010/main">
                  <a14:imgLayer r:embed="rId4">
                    <a14:imgEffect>
                      <a14:colorTemperature colorTemp="4700"/>
                    </a14:imgEffect>
                  </a14:imgLayer>
                </a14:imgProps>
              </a:ext>
            </a:extLst>
          </a:blip>
          <a:stretch>
            <a:fillRect/>
          </a:stretch>
        </p:blipFill>
        <p:spPr>
          <a:xfrm>
            <a:off x="5836444" y="1391513"/>
            <a:ext cx="3085574" cy="2300956"/>
          </a:xfrm>
        </p:spPr>
      </p:pic>
      <p:sp>
        <p:nvSpPr>
          <p:cNvPr id="2" name="Title 1"/>
          <p:cNvSpPr>
            <a:spLocks noGrp="1"/>
          </p:cNvSpPr>
          <p:nvPr>
            <p:ph type="title"/>
          </p:nvPr>
        </p:nvSpPr>
        <p:spPr>
          <a:xfrm>
            <a:off x="686593" y="445995"/>
            <a:ext cx="7770813" cy="1065213"/>
          </a:xfrm>
        </p:spPr>
        <p:txBody>
          <a:bodyPr/>
          <a:lstStyle/>
          <a:p>
            <a:r>
              <a:rPr lang="en-US" dirty="0"/>
              <a:t>Measurement Campaigns</a:t>
            </a:r>
          </a:p>
        </p:txBody>
      </p:sp>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8650" y="2125267"/>
            <a:ext cx="4909660" cy="3251852"/>
          </a:xfrm>
          <a:prstGeom prst="rect">
            <a:avLst/>
          </a:prstGeom>
        </p:spPr>
      </p:pic>
      <p:sp>
        <p:nvSpPr>
          <p:cNvPr id="9" name="TextBox 8"/>
          <p:cNvSpPr txBox="1"/>
          <p:nvPr/>
        </p:nvSpPr>
        <p:spPr>
          <a:xfrm>
            <a:off x="2507129" y="2153370"/>
            <a:ext cx="2943225" cy="461665"/>
          </a:xfrm>
          <a:prstGeom prst="rect">
            <a:avLst/>
          </a:prstGeom>
          <a:noFill/>
        </p:spPr>
        <p:txBody>
          <a:bodyPr wrap="square" rtlCol="0">
            <a:spAutoFit/>
          </a:bodyPr>
          <a:lstStyle/>
          <a:p>
            <a:pPr algn="ctr"/>
            <a:r>
              <a:rPr lang="en-US" dirty="0">
                <a:solidFill>
                  <a:srgbClr val="FFFF00"/>
                </a:solidFill>
              </a:rPr>
              <a:t>Boulder Steam Plant</a:t>
            </a:r>
          </a:p>
        </p:txBody>
      </p:sp>
      <p:sp>
        <p:nvSpPr>
          <p:cNvPr id="10" name="TextBox 9"/>
          <p:cNvSpPr txBox="1"/>
          <p:nvPr/>
        </p:nvSpPr>
        <p:spPr>
          <a:xfrm>
            <a:off x="7147059" y="1789765"/>
            <a:ext cx="1628775" cy="415498"/>
          </a:xfrm>
          <a:prstGeom prst="rect">
            <a:avLst/>
          </a:prstGeom>
          <a:noFill/>
        </p:spPr>
        <p:txBody>
          <a:bodyPr wrap="square" rtlCol="0">
            <a:spAutoFit/>
          </a:bodyPr>
          <a:lstStyle/>
          <a:p>
            <a:pPr algn="ctr"/>
            <a:r>
              <a:rPr lang="en-US" sz="2100" dirty="0">
                <a:solidFill>
                  <a:srgbClr val="FFFF00"/>
                </a:solidFill>
              </a:rPr>
              <a:t>Auto Factory</a:t>
            </a:r>
          </a:p>
        </p:txBody>
      </p:sp>
      <p:sp>
        <p:nvSpPr>
          <p:cNvPr id="13" name="TextBox 12"/>
          <p:cNvSpPr txBox="1"/>
          <p:nvPr/>
        </p:nvSpPr>
        <p:spPr>
          <a:xfrm>
            <a:off x="5622131" y="4808672"/>
            <a:ext cx="1628775" cy="738664"/>
          </a:xfrm>
          <a:prstGeom prst="rect">
            <a:avLst/>
          </a:prstGeom>
          <a:noFill/>
        </p:spPr>
        <p:txBody>
          <a:bodyPr wrap="square" rtlCol="0">
            <a:spAutoFit/>
          </a:bodyPr>
          <a:lstStyle/>
          <a:p>
            <a:pPr algn="ctr"/>
            <a:r>
              <a:rPr lang="en-US" sz="2100" dirty="0">
                <a:solidFill>
                  <a:srgbClr val="FFFF00"/>
                </a:solidFill>
              </a:rPr>
              <a:t>Machine Shop</a:t>
            </a:r>
          </a:p>
        </p:txBody>
      </p:sp>
      <p:sp>
        <p:nvSpPr>
          <p:cNvPr id="3" name="Slide Number Placeholder 2">
            <a:extLst>
              <a:ext uri="{FF2B5EF4-FFF2-40B4-BE49-F238E27FC236}">
                <a16:creationId xmlns:a16="http://schemas.microsoft.com/office/drawing/2014/main" id="{5AF6A3D6-BD39-4F63-BC31-86A4E37216BF}"/>
              </a:ext>
            </a:extLst>
          </p:cNvPr>
          <p:cNvSpPr>
            <a:spLocks noGrp="1"/>
          </p:cNvSpPr>
          <p:nvPr>
            <p:ph type="sldNum" sz="quarter" idx="12"/>
          </p:nvPr>
        </p:nvSpPr>
        <p:spPr/>
        <p:txBody>
          <a:bodyPr/>
          <a:lstStyle/>
          <a:p>
            <a:fld id="{61B83EEE-7A84-4698-BB00-D768C7CFD02D}" type="slidenum">
              <a:rPr lang="en-US" smtClean="0"/>
              <a:t>7</a:t>
            </a:fld>
            <a:endParaRPr lang="en-US"/>
          </a:p>
        </p:txBody>
      </p:sp>
      <p:sp>
        <p:nvSpPr>
          <p:cNvPr id="11" name="Date Placeholder 3"/>
          <p:cNvSpPr>
            <a:spLocks noGrp="1"/>
          </p:cNvSpPr>
          <p:nvPr>
            <p:ph type="dt" idx="15"/>
          </p:nvPr>
        </p:nvSpPr>
        <p:spPr>
          <a:xfrm>
            <a:off x="696912" y="333375"/>
            <a:ext cx="2303451" cy="273050"/>
          </a:xfrm>
        </p:spPr>
        <p:txBody>
          <a:bodyPr/>
          <a:lstStyle/>
          <a:p>
            <a:r>
              <a:rPr lang="en-US" dirty="0"/>
              <a:t>October 2018</a:t>
            </a:r>
            <a:endParaRPr lang="en-GB" dirty="0"/>
          </a:p>
        </p:txBody>
      </p:sp>
    </p:spTree>
    <p:extLst>
      <p:ext uri="{BB962C8B-B14F-4D97-AF65-F5344CB8AC3E}">
        <p14:creationId xmlns:p14="http://schemas.microsoft.com/office/powerpoint/2010/main" val="194575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NIST-TN 1951 Measurement Report</a:t>
            </a:r>
          </a:p>
        </p:txBody>
      </p:sp>
      <p:sp>
        <p:nvSpPr>
          <p:cNvPr id="6" name="Content Placeholder 5"/>
          <p:cNvSpPr>
            <a:spLocks noGrp="1"/>
          </p:cNvSpPr>
          <p:nvPr>
            <p:ph sz="half" idx="1"/>
          </p:nvPr>
        </p:nvSpPr>
        <p:spPr/>
        <p:txBody>
          <a:bodyPr>
            <a:normAutofit fontScale="85000" lnSpcReduction="20000"/>
          </a:bodyPr>
          <a:lstStyle/>
          <a:p>
            <a:r>
              <a:rPr lang="en-US" dirty="0"/>
              <a:t>Three different factories</a:t>
            </a:r>
          </a:p>
          <a:p>
            <a:r>
              <a:rPr lang="en-US" dirty="0"/>
              <a:t>Two years of study, 125 pages</a:t>
            </a:r>
          </a:p>
          <a:p>
            <a:r>
              <a:rPr lang="en-US" dirty="0"/>
              <a:t>EM Propagation</a:t>
            </a:r>
          </a:p>
          <a:p>
            <a:pPr lvl="1"/>
            <a:r>
              <a:rPr lang="en-US" dirty="0"/>
              <a:t>Industrial Path Loss</a:t>
            </a:r>
          </a:p>
          <a:p>
            <a:pPr lvl="1"/>
            <a:r>
              <a:rPr lang="en-US" dirty="0"/>
              <a:t>Reflections/Multipath</a:t>
            </a:r>
          </a:p>
          <a:p>
            <a:r>
              <a:rPr lang="en-US" dirty="0"/>
              <a:t>Statistical Analysis</a:t>
            </a:r>
          </a:p>
          <a:p>
            <a:pPr lvl="1"/>
            <a:r>
              <a:rPr lang="en-US" dirty="0"/>
              <a:t>Path Loss</a:t>
            </a:r>
          </a:p>
          <a:p>
            <a:pPr lvl="1"/>
            <a:r>
              <a:rPr lang="en-US" dirty="0"/>
              <a:t>Delay Spread</a:t>
            </a:r>
          </a:p>
          <a:p>
            <a:pPr lvl="1"/>
            <a:r>
              <a:rPr lang="en-US" dirty="0"/>
              <a:t>Doppler</a:t>
            </a:r>
          </a:p>
          <a:p>
            <a:r>
              <a:rPr lang="en-US" dirty="0"/>
              <a:t>Measurement Data Openly Available for Download</a:t>
            </a:r>
          </a:p>
          <a:p>
            <a:pPr marL="0" indent="0"/>
            <a:endParaRPr lang="en-US" dirty="0"/>
          </a:p>
        </p:txBody>
      </p:sp>
      <p:pic>
        <p:nvPicPr>
          <p:cNvPr id="9" name="Picture 8"/>
          <p:cNvPicPr>
            <a:picLocks noChangeAspect="1"/>
          </p:cNvPicPr>
          <p:nvPr/>
        </p:nvPicPr>
        <p:blipFill>
          <a:blip r:embed="rId2"/>
          <a:stretch>
            <a:fillRect/>
          </a:stretch>
        </p:blipFill>
        <p:spPr>
          <a:xfrm>
            <a:off x="4288857" y="1961158"/>
            <a:ext cx="3652386" cy="3663355"/>
          </a:xfrm>
          <a:prstGeom prst="rect">
            <a:avLst/>
          </a:prstGeom>
        </p:spPr>
      </p:pic>
      <p:sp>
        <p:nvSpPr>
          <p:cNvPr id="3" name="Slide Number Placeholder 2">
            <a:extLst>
              <a:ext uri="{FF2B5EF4-FFF2-40B4-BE49-F238E27FC236}">
                <a16:creationId xmlns:a16="http://schemas.microsoft.com/office/drawing/2014/main" id="{FBE2A635-30F6-4B20-A644-9C10D4226F6D}"/>
              </a:ext>
            </a:extLst>
          </p:cNvPr>
          <p:cNvSpPr>
            <a:spLocks noGrp="1"/>
          </p:cNvSpPr>
          <p:nvPr>
            <p:ph type="sldNum" sz="quarter" idx="12"/>
          </p:nvPr>
        </p:nvSpPr>
        <p:spPr/>
        <p:txBody>
          <a:bodyPr/>
          <a:lstStyle/>
          <a:p>
            <a:fld id="{61B83EEE-7A84-4698-BB00-D768C7CFD02D}" type="slidenum">
              <a:rPr lang="en-US" smtClean="0"/>
              <a:t>8</a:t>
            </a:fld>
            <a:endParaRPr lang="en-US"/>
          </a:p>
        </p:txBody>
      </p:sp>
      <p:sp>
        <p:nvSpPr>
          <p:cNvPr id="10" name="Date Placeholder 3"/>
          <p:cNvSpPr>
            <a:spLocks noGrp="1"/>
          </p:cNvSpPr>
          <p:nvPr>
            <p:ph type="dt" idx="4294967295"/>
          </p:nvPr>
        </p:nvSpPr>
        <p:spPr>
          <a:xfrm>
            <a:off x="691444" y="304800"/>
            <a:ext cx="2303451" cy="273050"/>
          </a:xfrm>
          <a:prstGeom prst="rect">
            <a:avLst/>
          </a:prstGeom>
        </p:spPr>
        <p:txBody>
          <a:bodyPr/>
          <a:lstStyle/>
          <a:p>
            <a:r>
              <a:rPr lang="en-US" sz="1800" b="1" dirty="0">
                <a:solidFill>
                  <a:schemeClr val="tx1"/>
                </a:solidFill>
              </a:rPr>
              <a:t>October 2018</a:t>
            </a:r>
            <a:endParaRPr lang="en-GB" sz="1800" b="1" dirty="0">
              <a:solidFill>
                <a:schemeClr val="tx1"/>
              </a:solidFill>
            </a:endParaRPr>
          </a:p>
        </p:txBody>
      </p:sp>
    </p:spTree>
    <p:extLst>
      <p:ext uri="{BB962C8B-B14F-4D97-AF65-F5344CB8AC3E}">
        <p14:creationId xmlns:p14="http://schemas.microsoft.com/office/powerpoint/2010/main" val="3511787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Capability: RF Channel Emulator</a:t>
            </a:r>
          </a:p>
        </p:txBody>
      </p:sp>
      <p:sp>
        <p:nvSpPr>
          <p:cNvPr id="7" name="Text Placeholder 6"/>
          <p:cNvSpPr>
            <a:spLocks noGrp="1"/>
          </p:cNvSpPr>
          <p:nvPr>
            <p:ph sz="half" idx="2"/>
          </p:nvPr>
        </p:nvSpPr>
        <p:spPr>
          <a:xfrm>
            <a:off x="350044" y="2230040"/>
            <a:ext cx="2971800" cy="3263504"/>
          </a:xfrm>
        </p:spPr>
        <p:txBody>
          <a:bodyPr/>
          <a:lstStyle/>
          <a:p>
            <a:pPr marL="457200" indent="-457200">
              <a:buFont typeface="Arial" panose="020B0604020202020204" pitchFamily="34" charset="0"/>
              <a:buChar char="•"/>
            </a:pPr>
            <a:r>
              <a:rPr lang="en-US" sz="2400" dirty="0"/>
              <a:t>Transmission Delay</a:t>
            </a:r>
          </a:p>
          <a:p>
            <a:pPr marL="457200" indent="-457200">
              <a:buFont typeface="Arial" panose="020B0604020202020204" pitchFamily="34" charset="0"/>
              <a:buChar char="•"/>
            </a:pPr>
            <a:r>
              <a:rPr lang="en-US" sz="2400" dirty="0"/>
              <a:t>Path loss</a:t>
            </a:r>
          </a:p>
          <a:p>
            <a:pPr marL="457200" indent="-457200">
              <a:buFont typeface="Arial" panose="020B0604020202020204" pitchFamily="34" charset="0"/>
              <a:buChar char="•"/>
            </a:pPr>
            <a:r>
              <a:rPr lang="en-US" sz="2400" dirty="0"/>
              <a:t>Multipath </a:t>
            </a:r>
          </a:p>
          <a:p>
            <a:pPr marL="457200" indent="-457200">
              <a:buFont typeface="Arial" panose="020B0604020202020204" pitchFamily="34" charset="0"/>
              <a:buChar char="•"/>
            </a:pPr>
            <a:r>
              <a:rPr lang="en-US" sz="2400" dirty="0"/>
              <a:t>Fading</a:t>
            </a:r>
          </a:p>
          <a:p>
            <a:pPr marL="457200" indent="-457200">
              <a:buFont typeface="Arial" panose="020B0604020202020204" pitchFamily="34" charset="0"/>
              <a:buChar char="•"/>
            </a:pPr>
            <a:r>
              <a:rPr lang="en-US" sz="2400" dirty="0"/>
              <a:t>Interference</a:t>
            </a:r>
          </a:p>
          <a:p>
            <a:pPr marL="457200" indent="-457200">
              <a:buFont typeface="Arial" panose="020B0604020202020204" pitchFamily="34" charset="0"/>
              <a:buChar char="•"/>
            </a:pPr>
            <a:r>
              <a:rPr lang="en-US" sz="2400" dirty="0"/>
              <a:t>Mobility Radios</a:t>
            </a:r>
          </a:p>
          <a:p>
            <a:pPr marL="457200" indent="-457200">
              <a:buFont typeface="Arial" panose="020B0604020202020204" pitchFamily="34" charset="0"/>
              <a:buChar char="•"/>
            </a:pPr>
            <a:r>
              <a:rPr lang="en-US" sz="2400" dirty="0"/>
              <a:t>Mobile Surroundings</a:t>
            </a:r>
          </a:p>
        </p:txBody>
      </p:sp>
      <p:sp>
        <p:nvSpPr>
          <p:cNvPr id="3" name="TextBox 2"/>
          <p:cNvSpPr txBox="1"/>
          <p:nvPr/>
        </p:nvSpPr>
        <p:spPr>
          <a:xfrm>
            <a:off x="3886200" y="4714875"/>
            <a:ext cx="4386263" cy="738664"/>
          </a:xfrm>
          <a:prstGeom prst="rect">
            <a:avLst/>
          </a:prstGeom>
          <a:noFill/>
        </p:spPr>
        <p:txBody>
          <a:bodyPr wrap="square" rtlCol="0">
            <a:spAutoFit/>
          </a:bodyPr>
          <a:lstStyle/>
          <a:p>
            <a:pPr algn="ctr"/>
            <a:r>
              <a:rPr lang="en-US" sz="2100" dirty="0">
                <a:solidFill>
                  <a:schemeClr val="tx1"/>
                </a:solidFill>
              </a:rPr>
              <a:t>Recreates the Factory’s Radio Environment in the Lab</a:t>
            </a:r>
          </a:p>
        </p:txBody>
      </p:sp>
      <p:sp>
        <p:nvSpPr>
          <p:cNvPr id="5" name="Slide Number Placeholder 4">
            <a:extLst>
              <a:ext uri="{FF2B5EF4-FFF2-40B4-BE49-F238E27FC236}">
                <a16:creationId xmlns:a16="http://schemas.microsoft.com/office/drawing/2014/main" id="{BEE35ACB-9E81-4792-97E4-C08F6AE2742E}"/>
              </a:ext>
            </a:extLst>
          </p:cNvPr>
          <p:cNvSpPr>
            <a:spLocks noGrp="1"/>
          </p:cNvSpPr>
          <p:nvPr>
            <p:ph type="sldNum" sz="quarter" idx="12"/>
          </p:nvPr>
        </p:nvSpPr>
        <p:spPr/>
        <p:txBody>
          <a:bodyPr/>
          <a:lstStyle/>
          <a:p>
            <a:fld id="{61B83EEE-7A84-4698-BB00-D768C7CFD02D}" type="slidenum">
              <a:rPr lang="en-US" smtClean="0"/>
              <a:t>9</a:t>
            </a:fld>
            <a:endParaRPr lang="en-US"/>
          </a:p>
        </p:txBody>
      </p:sp>
      <p:pic>
        <p:nvPicPr>
          <p:cNvPr id="4098" name="Picture 2" descr="Image result for cloud">
            <a:extLst>
              <a:ext uri="{FF2B5EF4-FFF2-40B4-BE49-F238E27FC236}">
                <a16:creationId xmlns:a16="http://schemas.microsoft.com/office/drawing/2014/main" id="{AF87E96A-8276-4582-B899-940FA7F2051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81338" y="2237184"/>
            <a:ext cx="3195985" cy="212566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elated image">
            <a:extLst>
              <a:ext uri="{FF2B5EF4-FFF2-40B4-BE49-F238E27FC236}">
                <a16:creationId xmlns:a16="http://schemas.microsoft.com/office/drawing/2014/main" id="{0B3E634A-A1DB-46A6-9EBF-C58F6197E86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33081" y="2143125"/>
            <a:ext cx="476250" cy="65942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Related image">
            <a:extLst>
              <a:ext uri="{FF2B5EF4-FFF2-40B4-BE49-F238E27FC236}">
                <a16:creationId xmlns:a16="http://schemas.microsoft.com/office/drawing/2014/main" id="{D9E6142B-5949-49BD-B452-F9D4FF43A79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4956" y="3886094"/>
            <a:ext cx="476250" cy="65942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Related image">
            <a:extLst>
              <a:ext uri="{FF2B5EF4-FFF2-40B4-BE49-F238E27FC236}">
                <a16:creationId xmlns:a16="http://schemas.microsoft.com/office/drawing/2014/main" id="{41F1253B-3119-41A4-9CF4-22692A3EF27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2563" y="2143124"/>
            <a:ext cx="476250" cy="65942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Related image">
            <a:extLst>
              <a:ext uri="{FF2B5EF4-FFF2-40B4-BE49-F238E27FC236}">
                <a16:creationId xmlns:a16="http://schemas.microsoft.com/office/drawing/2014/main" id="{1D9E5111-6C3E-40E8-9ACC-27A74CAA783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2563" y="3885741"/>
            <a:ext cx="476250" cy="659423"/>
          </a:xfrm>
          <a:prstGeom prst="rect">
            <a:avLst/>
          </a:prstGeom>
          <a:noFill/>
          <a:extLst>
            <a:ext uri="{909E8E84-426E-40DD-AFC4-6F175D3DCCD1}">
              <a14:hiddenFill xmlns:a14="http://schemas.microsoft.com/office/drawing/2010/main">
                <a:solidFill>
                  <a:srgbClr val="FFFFFF"/>
                </a:solidFill>
              </a14:hiddenFill>
            </a:ext>
          </a:extLst>
        </p:spPr>
      </p:pic>
      <p:sp>
        <p:nvSpPr>
          <p:cNvPr id="14" name="Date Placeholder 3"/>
          <p:cNvSpPr>
            <a:spLocks noGrp="1"/>
          </p:cNvSpPr>
          <p:nvPr>
            <p:ph type="dt" idx="4294967295"/>
          </p:nvPr>
        </p:nvSpPr>
        <p:spPr>
          <a:xfrm>
            <a:off x="696912" y="304800"/>
            <a:ext cx="2303451" cy="273050"/>
          </a:xfrm>
          <a:prstGeom prst="rect">
            <a:avLst/>
          </a:prstGeom>
        </p:spPr>
        <p:txBody>
          <a:bodyPr/>
          <a:lstStyle/>
          <a:p>
            <a:r>
              <a:rPr lang="en-US" sz="1800" b="1" dirty="0">
                <a:solidFill>
                  <a:schemeClr val="tx1"/>
                </a:solidFill>
              </a:rPr>
              <a:t>October 2018</a:t>
            </a:r>
            <a:endParaRPr lang="en-GB" sz="1800" b="1" dirty="0">
              <a:solidFill>
                <a:schemeClr val="tx1"/>
              </a:solidFill>
            </a:endParaRPr>
          </a:p>
        </p:txBody>
      </p:sp>
    </p:spTree>
    <p:extLst>
      <p:ext uri="{BB962C8B-B14F-4D97-AF65-F5344CB8AC3E}">
        <p14:creationId xmlns:p14="http://schemas.microsoft.com/office/powerpoint/2010/main" val="9100741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NIST for 802-11 RTA TIG v2</Template>
  <TotalTime>212</TotalTime>
  <Words>1805</Words>
  <Application>Microsoft Office PowerPoint</Application>
  <PresentationFormat>On-screen Show (4:3)</PresentationFormat>
  <Paragraphs>527</Paragraphs>
  <Slides>28</Slides>
  <Notes>8</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9" baseType="lpstr">
      <vt:lpstr>Arial Unicode MS</vt:lpstr>
      <vt:lpstr>MS Gothic</vt:lpstr>
      <vt:lpstr>MS PGothic</vt:lpstr>
      <vt:lpstr>Arial</vt:lpstr>
      <vt:lpstr>Calibri</vt:lpstr>
      <vt:lpstr>Roboto Black</vt:lpstr>
      <vt:lpstr>Roboto Light</vt:lpstr>
      <vt:lpstr>Times New Roman</vt:lpstr>
      <vt:lpstr>Wingdings</vt:lpstr>
      <vt:lpstr>Office Theme</vt:lpstr>
      <vt:lpstr>Document</vt:lpstr>
      <vt:lpstr>Reliable, High Performance Wireless Systems for Factory Automation</vt:lpstr>
      <vt:lpstr>Abstract</vt:lpstr>
      <vt:lpstr>PowerPoint Presentation</vt:lpstr>
      <vt:lpstr>PowerPoint Presentation</vt:lpstr>
      <vt:lpstr>Past Work</vt:lpstr>
      <vt:lpstr>Approach to Industrial Wireless Since 2014 </vt:lpstr>
      <vt:lpstr>Measurement Campaigns</vt:lpstr>
      <vt:lpstr>Results: NIST-TN 1951 Measurement Report</vt:lpstr>
      <vt:lpstr>Key Capability: RF Channel Emulator</vt:lpstr>
      <vt:lpstr>Chemical Reactor Process Control Example</vt:lpstr>
      <vt:lpstr>Radio Monitoring and Integration</vt:lpstr>
      <vt:lpstr>Moving Forward</vt:lpstr>
      <vt:lpstr>Our Plan for the Next 5 Years</vt:lpstr>
      <vt:lpstr>Reliability and Latency Sensitive Industrial Applications</vt:lpstr>
      <vt:lpstr>Vision of Wireless in the Factory Work Cell</vt:lpstr>
      <vt:lpstr>Adapted ISA-TR100.00.03-2011 Wireless User Requirements for Factory Automation</vt:lpstr>
      <vt:lpstr>Stated User Requirements from Industry ISA-TR100.00.03-2011 Perspective</vt:lpstr>
      <vt:lpstr>Stated User Requirements from Industry ETSI TR 102 889-2-2011 Perspective</vt:lpstr>
      <vt:lpstr>Perspective from Wireless-HP (Luvisotto, et. al.)</vt:lpstr>
      <vt:lpstr>Combined Perspective: Targeting the Wireless Automation Work-cell</vt:lpstr>
      <vt:lpstr>Perspective – Whole Factory Network</vt:lpstr>
      <vt:lpstr>Perspective – Segmented Factory Network</vt:lpstr>
      <vt:lpstr>NIST Testbed Approach</vt:lpstr>
      <vt:lpstr>Testbed: Single Robot Uses </vt:lpstr>
      <vt:lpstr>NIST Testbed</vt:lpstr>
      <vt:lpstr>Collectable Testbed State Information</vt:lpstr>
      <vt:lpstr>Performance Metrics</vt:lpstr>
      <vt:lpstr>References</vt:lpstr>
    </vt:vector>
  </TitlesOfParts>
  <Company>Intel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Candell, Richard (Fed)</dc:creator>
  <cp:lastModifiedBy>Jones, Allan</cp:lastModifiedBy>
  <cp:revision>32</cp:revision>
  <cp:lastPrinted>1601-01-01T00:00:00Z</cp:lastPrinted>
  <dcterms:created xsi:type="dcterms:W3CDTF">2018-10-01T17:38:13Z</dcterms:created>
  <dcterms:modified xsi:type="dcterms:W3CDTF">2018-10-23T23:04:28Z</dcterms:modified>
</cp:coreProperties>
</file>