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58" r:id="rId4"/>
    <p:sldId id="265" r:id="rId5"/>
    <p:sldId id="259" r:id="rId6"/>
    <p:sldId id="269" r:id="rId7"/>
    <p:sldId id="260" r:id="rId8"/>
    <p:sldId id="261" r:id="rId9"/>
    <p:sldId id="262" r:id="rId10"/>
    <p:sldId id="266" r:id="rId11"/>
    <p:sldId id="263" r:id="rId12"/>
    <p:sldId id="264" r:id="rId13"/>
    <p:sldId id="270" r:id="rId14"/>
    <p:sldId id="267" r:id="rId15"/>
    <p:sldId id="268" r:id="rId1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87BC52F-A59B-4F5D-AA1A-59AF614D6EB7}" v="1317" dt="2018-10-23T21:48:49.55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" autoAdjust="0"/>
    <p:restoredTop sz="94660"/>
  </p:normalViewPr>
  <p:slideViewPr>
    <p:cSldViewPr>
      <p:cViewPr varScale="1">
        <p:scale>
          <a:sx n="131" d="100"/>
          <a:sy n="131" d="100"/>
        </p:scale>
        <p:origin x="1452" y="11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8" d="100"/>
          <a:sy n="98" d="100"/>
        </p:scale>
        <p:origin x="3570" y="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10/24/2018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Karthik Iyer Activision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A44650-E0D1-4BFC-8A2D-AEBB8C8D7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A2272C0-CFA8-453C-86D7-28E3544D395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October 2018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278ECDF-282E-44F6-97C7-A28ADA6159A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Karthik Iyer Activision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3EFAAC-35E0-4D53-B89D-0113AA2390A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4509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Karthik Iyer Activision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October 2018</a:t>
            </a:r>
            <a:endParaRPr lang="en-GB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1A62685-CFA9-4E4A-8CA4-E01CDE66C3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CF1CC39-5248-4070-BEC5-7BED9C49C8D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October 2018</a:t>
            </a:r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1F1550F-6A7E-4080-AA64-997530CB061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Karthik Iyer Activision</a:t>
            </a:r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B84F30-E4B5-41E6-B6E7-ABA252C2FBB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Karthik Iyer Activision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Karthik Iyer Activision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Karthik Iyer Activision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Karthik Iyer Activision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Karthik Iyer Activision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49B1D1DC-16B6-4EB0-83BD-6EC575931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BF4A65C4-B49F-4038-9833-8D24289076F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October 2018</a:t>
            </a:r>
            <a:endParaRPr lang="en-GB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35F7E772-AF8F-48EF-AAC5-99F92B8C89A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Karthik Iyer Activision</a:t>
            </a:r>
            <a:endParaRPr lang="en-GB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52530D2-D36F-498E-822C-F81BAE757EE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October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Karthik Iyer Activision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802.11-18-1761-01-0rta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isco.com/c/en/us/td/docs/switches/datacenter/nexus1000/sw/4_2_1_s_v_1_4/qos/configuration/guide/n1000v_qos/n1000v_qos_3marking.pdf" TargetMode="External"/><Relationship Id="rId2" Type="http://schemas.openxmlformats.org/officeDocument/2006/relationships/hyperlink" Target="https://mentor.ieee.org/802.11/dcn/18/11-18-1499-00-0000-real-time-console-game-network-profile.ppt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Relationship Id="rId9" Type="http://schemas.openxmlformats.org/officeDocument/2006/relationships/image" Target="../media/image10.sv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Relationship Id="rId9" Type="http://schemas.openxmlformats.org/officeDocument/2006/relationships/image" Target="../media/image10.sv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6.svg"/><Relationship Id="rId7" Type="http://schemas.openxmlformats.org/officeDocument/2006/relationships/image" Target="../media/image10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12.svg"/><Relationship Id="rId5" Type="http://schemas.openxmlformats.org/officeDocument/2006/relationships/image" Target="../media/image8.svg"/><Relationship Id="rId10" Type="http://schemas.openxmlformats.org/officeDocument/2006/relationships/image" Target="../media/image11.png"/><Relationship Id="rId4" Type="http://schemas.openxmlformats.org/officeDocument/2006/relationships/image" Target="../media/image7.png"/><Relationship Id="rId9" Type="http://schemas.openxmlformats.org/officeDocument/2006/relationships/image" Target="../media/image4.sv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October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Karthik Iyer Activision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723106" y="630237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Packet Prioritization Issues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2018-10-24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0135645"/>
              </p:ext>
            </p:extLst>
          </p:nvPr>
        </p:nvGraphicFramePr>
        <p:xfrm>
          <a:off x="0" y="2743200"/>
          <a:ext cx="11269663" cy="4022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Document" r:id="rId4" imgW="8276180" imgH="2964488" progId="Word.Document.8">
                  <p:embed/>
                </p:oleObj>
              </mc:Choice>
              <mc:Fallback>
                <p:oleObj name="Document" r:id="rId4" imgW="8276180" imgH="2964488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743200"/>
                        <a:ext cx="11269663" cy="40227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50A3F85-07BE-49FD-8C84-564AE1EC1EE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C15F00-3F34-49D5-92BF-FA5A955C501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Karthik Iyer Activision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42058D-836B-480C-B065-9EA0A198B6D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2018</a:t>
            </a:r>
            <a:endParaRPr lang="en-GB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14EAA73F-FB8B-4AAE-A38D-9ABC60E691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590800"/>
            <a:ext cx="7770813" cy="1065213"/>
          </a:xfrm>
        </p:spPr>
        <p:txBody>
          <a:bodyPr/>
          <a:lstStyle/>
          <a:p>
            <a:r>
              <a:rPr lang="en-US" dirty="0"/>
              <a:t>VoIP call Wi-Fi capture</a:t>
            </a:r>
          </a:p>
        </p:txBody>
      </p:sp>
    </p:spTree>
    <p:extLst>
      <p:ext uri="{BB962C8B-B14F-4D97-AF65-F5344CB8AC3E}">
        <p14:creationId xmlns:p14="http://schemas.microsoft.com/office/powerpoint/2010/main" val="33473643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182D50A-C5FD-4DBE-83FA-AB7447A04F0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5A180A-DA4F-40AB-9F6E-EDE094EF3B2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Karthik Iyer Activision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8E43CC-4B63-4E87-A7F5-EFF3B15D329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2018</a:t>
            </a:r>
            <a:endParaRPr lang="en-GB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C03E7B3A-4CE1-4B45-961C-E07BFE832A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802.11e QoS Client side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6CC00D7-26B2-482C-AB54-BF52E4C545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25" y="1476375"/>
            <a:ext cx="8820150" cy="390525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5247ABBF-A7CF-4579-BBC8-8E9A0D57A4D9}"/>
              </a:ext>
            </a:extLst>
          </p:cNvPr>
          <p:cNvSpPr/>
          <p:nvPr/>
        </p:nvSpPr>
        <p:spPr bwMode="auto">
          <a:xfrm>
            <a:off x="685800" y="4191000"/>
            <a:ext cx="4343400" cy="228600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345645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51331FF-6600-4B91-95B2-90AF7D4925D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979DF1-9300-4D8F-9884-0EED6C52AF4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Karthik Iyer Activision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F073D4-76EA-42EC-964A-99F39878246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2018</a:t>
            </a:r>
            <a:endParaRPr lang="en-GB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7744810B-5D46-480B-AC4F-A32B430914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802.11e QoS Server side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3DAD4D1-57F6-4CCB-938B-3A0AED348F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7" y="1423987"/>
            <a:ext cx="8315325" cy="4010025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A1F63387-0F8D-4FD8-9F42-A867E31B9149}"/>
              </a:ext>
            </a:extLst>
          </p:cNvPr>
          <p:cNvSpPr/>
          <p:nvPr/>
        </p:nvSpPr>
        <p:spPr bwMode="auto">
          <a:xfrm>
            <a:off x="838200" y="4191000"/>
            <a:ext cx="4343400" cy="228600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1993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49E8578-0A4E-474B-A333-622F4ACDB5C8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0D252C-A72A-440D-999C-596A121EDBD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/>
              <a:t>Karthik Iyer Activision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4FB9A0-9D87-4254-8BF1-038D28626D26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/>
              <a:t>October 2018</a:t>
            </a:r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FF797F4-6FEF-435C-A9B0-7AB451115B96}"/>
              </a:ext>
            </a:extLst>
          </p:cNvPr>
          <p:cNvSpPr txBox="1"/>
          <p:nvPr/>
        </p:nvSpPr>
        <p:spPr>
          <a:xfrm>
            <a:off x="3838344" y="2590800"/>
            <a:ext cx="444733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tx1"/>
                </a:solidFill>
                <a:latin typeface="Snap ITC" panose="04040A07060A02020202" pitchFamily="82" charset="0"/>
              </a:rPr>
              <a:t>Doesn’t make sense</a:t>
            </a:r>
          </a:p>
        </p:txBody>
      </p:sp>
      <p:pic>
        <p:nvPicPr>
          <p:cNvPr id="2054" name="Picture 6" descr="Image result for ?">
            <a:extLst>
              <a:ext uri="{FF2B5EF4-FFF2-40B4-BE49-F238E27FC236}">
                <a16:creationId xmlns:a16="http://schemas.microsoft.com/office/drawing/2014/main" id="{10F87CAE-079C-4769-A5A1-9528A00DA2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295400"/>
            <a:ext cx="2971800" cy="3667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76552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C1045FD-D43F-4C55-BD29-9EF3863970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Changing the priority level doesn’t help in reducing latency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DSCP value is not preserved in the packets once it is out in the internet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AP to Server latency remains constant irrespective of changing the DSCP value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Packet loss is less when DSCP is set as video than in Best-effort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Priority can only be preserved in local network if configured in controller or Edge router.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2F6C3BC-F2E5-4588-962C-55BC22755D5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261D6F-F03C-424C-AD36-01D89B50976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Karthik Iyer Activision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852AD1-EF77-4585-83E1-28D4A58DE53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2018</a:t>
            </a:r>
            <a:endParaRPr lang="en-GB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74695884-6FF4-46C7-BACF-6E7017A17C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Observation &amp; Summary</a:t>
            </a:r>
          </a:p>
        </p:txBody>
      </p:sp>
    </p:spTree>
    <p:extLst>
      <p:ext uri="{BB962C8B-B14F-4D97-AF65-F5344CB8AC3E}">
        <p14:creationId xmlns:p14="http://schemas.microsoft.com/office/powerpoint/2010/main" val="27431844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E4CB6E3-A2AC-45BF-BEAF-EFAACEB5AE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b="0" dirty="0"/>
              <a:t>[1] Karthik, Allan Jones, “Real-time Console Game Network Profile” – September 2018; </a:t>
            </a:r>
            <a:r>
              <a:rPr lang="en-US" sz="1600" b="0" dirty="0">
                <a:hlinkClick r:id="rId2"/>
              </a:rPr>
              <a:t>https://mentor.ieee.org/802.11/dcn/18/11-18-1499-00-0000-real-time-console-game-network-profile.pptx</a:t>
            </a:r>
            <a:endParaRPr lang="en-US" sz="1600" b="0" dirty="0"/>
          </a:p>
          <a:p>
            <a:pPr marL="0" indent="0"/>
            <a:r>
              <a:rPr lang="en-US" sz="1600" b="0" dirty="0"/>
              <a:t>[2] Cisco, “Cisco Nexus 1000V Quality of Service Configuration Guide, Release 4.2(1)SV1(4)”; </a:t>
            </a:r>
            <a:r>
              <a:rPr lang="en-US" sz="1600" b="0" dirty="0">
                <a:hlinkClick r:id="rId3"/>
              </a:rPr>
              <a:t>https://www.cisco.com/c/en/us/td/docs/switches/datacenter/nexus1000/sw/4_2_1_s_v_1_4/qos/configuration/guide/n1000v_qos/n1000v_qos_3marking.pdf</a:t>
            </a:r>
            <a:endParaRPr lang="en-US" sz="1600" b="0" dirty="0"/>
          </a:p>
          <a:p>
            <a:pPr marL="0" indent="0"/>
            <a:endParaRPr lang="en-US" sz="1600" b="0" dirty="0"/>
          </a:p>
          <a:p>
            <a:pPr marL="0" indent="0"/>
            <a:endParaRPr lang="en-US" sz="1600" b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611B84A-0EE6-4E7C-B746-D0477F8901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C363F9-E248-4E1F-A5D0-EA96FC131C6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Karthik Iyer Activision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8F91A7-1735-467A-8758-80C2FDEFDC9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2018</a:t>
            </a:r>
            <a:endParaRPr lang="en-GB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CFF51333-5D5F-4358-BFB7-7070FDA779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</p:spTree>
    <p:extLst>
      <p:ext uri="{BB962C8B-B14F-4D97-AF65-F5344CB8AC3E}">
        <p14:creationId xmlns:p14="http://schemas.microsoft.com/office/powerpoint/2010/main" val="21450513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0" indent="0" algn="just">
              <a:buNone/>
            </a:pPr>
            <a:r>
              <a:rPr lang="en-US" dirty="0"/>
              <a:t>The purpose of this presentation is a follow up on the previous presentation</a:t>
            </a:r>
            <a:r>
              <a:rPr lang="en-US" sz="800" dirty="0"/>
              <a:t>[1]</a:t>
            </a:r>
            <a:r>
              <a:rPr lang="en-US" dirty="0"/>
              <a:t>. It discusses a few simulation results that were suggested during the last RTA TIG meeting.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53987"/>
          </a:xfrm>
        </p:spPr>
        <p:txBody>
          <a:bodyPr/>
          <a:lstStyle/>
          <a:p>
            <a:r>
              <a:rPr lang="en-GB"/>
              <a:t>Karthik Iyer Activision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2018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D8410AF-55CD-40EC-A3CB-0065767503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Video streaming compromises Real Time application performance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Suggestions were to change packet type to voice for better performance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Refer to IEEE 802.11-18/1499r0 for more details</a:t>
            </a:r>
            <a:r>
              <a:rPr lang="en-US" sz="800" dirty="0"/>
              <a:t>[1]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F6C00A8-A90D-4CB0-9C7B-31DBB15D6E1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2AE7FC-7C0A-4E9D-B575-274154D79A5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Karthik Iyer Activision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E8610D-7AFD-49A6-9587-0157D33BFA2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2018</a:t>
            </a:r>
            <a:endParaRPr lang="en-GB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87A53971-9F78-4707-BD51-3001283E32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Preface:		</a:t>
            </a:r>
          </a:p>
        </p:txBody>
      </p:sp>
    </p:spTree>
    <p:extLst>
      <p:ext uri="{BB962C8B-B14F-4D97-AF65-F5344CB8AC3E}">
        <p14:creationId xmlns:p14="http://schemas.microsoft.com/office/powerpoint/2010/main" val="29640145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756C3DA-861A-4BBD-B929-732E88E19A7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4B972C-14AC-4B7B-8789-452220D31C3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Karthik Iyer Activision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2E0622-4310-48CF-ACE3-58F8785D74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2018</a:t>
            </a:r>
            <a:endParaRPr lang="en-GB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0398514F-E637-4E78-8A83-0C6B743673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QoS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962094E-AD53-4723-B01B-F28FCFD5A2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1952624"/>
            <a:ext cx="8396748" cy="406717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58043F45-09D6-4AC6-A25A-59FDCE4B2D1F}"/>
              </a:ext>
            </a:extLst>
          </p:cNvPr>
          <p:cNvSpPr/>
          <p:nvPr/>
        </p:nvSpPr>
        <p:spPr bwMode="auto">
          <a:xfrm>
            <a:off x="685800" y="2438400"/>
            <a:ext cx="7770813" cy="457200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B299934-61BD-4B6A-B588-C4F1C13CFA13}"/>
              </a:ext>
            </a:extLst>
          </p:cNvPr>
          <p:cNvSpPr txBox="1"/>
          <p:nvPr/>
        </p:nvSpPr>
        <p:spPr>
          <a:xfrm>
            <a:off x="8425537" y="5804355"/>
            <a:ext cx="39574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[2]</a:t>
            </a:r>
          </a:p>
        </p:txBody>
      </p:sp>
    </p:spTree>
    <p:extLst>
      <p:ext uri="{BB962C8B-B14F-4D97-AF65-F5344CB8AC3E}">
        <p14:creationId xmlns:p14="http://schemas.microsoft.com/office/powerpoint/2010/main" val="22712760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564F3FA-6F7B-4EAB-879F-F4809ADFDC6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0B61CC-4BE2-4F25-BE99-93A0DA02C9C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Karthik Iyer Activision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632460-F36F-45D8-A3CB-EB0042060BB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2018</a:t>
            </a:r>
            <a:endParaRPr lang="en-GB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4894B47F-0515-495F-B38C-DA042C182D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6393" y="671123"/>
            <a:ext cx="7770813" cy="1065213"/>
          </a:xfrm>
        </p:spPr>
        <p:txBody>
          <a:bodyPr/>
          <a:lstStyle/>
          <a:p>
            <a:r>
              <a:rPr lang="en-US" dirty="0"/>
              <a:t>Simulation with DSCP modification </a:t>
            </a:r>
          </a:p>
        </p:txBody>
      </p:sp>
      <p:pic>
        <p:nvPicPr>
          <p:cNvPr id="12" name="Graphic 11" descr="Laptop">
            <a:extLst>
              <a:ext uri="{FF2B5EF4-FFF2-40B4-BE49-F238E27FC236}">
                <a16:creationId xmlns:a16="http://schemas.microsoft.com/office/drawing/2014/main" id="{5772E283-A4B7-40BF-8938-776E15B188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96912" y="2307498"/>
            <a:ext cx="914400" cy="914400"/>
          </a:xfrm>
          <a:prstGeom prst="rect">
            <a:avLst/>
          </a:prstGeom>
        </p:spPr>
      </p:pic>
      <p:pic>
        <p:nvPicPr>
          <p:cNvPr id="14" name="Graphic 13" descr="Wireless router">
            <a:extLst>
              <a:ext uri="{FF2B5EF4-FFF2-40B4-BE49-F238E27FC236}">
                <a16:creationId xmlns:a16="http://schemas.microsoft.com/office/drawing/2014/main" id="{F7F91B19-D1FF-468C-87B3-FEACD284439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805329" y="2412266"/>
            <a:ext cx="704865" cy="704865"/>
          </a:xfrm>
          <a:prstGeom prst="rect">
            <a:avLst/>
          </a:prstGeom>
        </p:spPr>
      </p:pic>
      <p:pic>
        <p:nvPicPr>
          <p:cNvPr id="16" name="Graphic 15" descr="World">
            <a:extLst>
              <a:ext uri="{FF2B5EF4-FFF2-40B4-BE49-F238E27FC236}">
                <a16:creationId xmlns:a16="http://schemas.microsoft.com/office/drawing/2014/main" id="{21958570-B91F-46AB-B792-4B9DEC9B604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774235" y="2307499"/>
            <a:ext cx="914400" cy="914400"/>
          </a:xfrm>
          <a:prstGeom prst="rect">
            <a:avLst/>
          </a:prstGeom>
        </p:spPr>
      </p:pic>
      <p:pic>
        <p:nvPicPr>
          <p:cNvPr id="18" name="Graphic 17">
            <a:extLst>
              <a:ext uri="{FF2B5EF4-FFF2-40B4-BE49-F238E27FC236}">
                <a16:creationId xmlns:a16="http://schemas.microsoft.com/office/drawing/2014/main" id="{8CA33A4A-4F3B-4528-8AE9-8D920BCAB43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7407106" y="2307499"/>
            <a:ext cx="914400" cy="914400"/>
          </a:xfrm>
          <a:prstGeom prst="rect">
            <a:avLst/>
          </a:prstGeom>
        </p:spPr>
      </p:pic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12C97D53-B147-4ACC-B763-04B8039A34C2}"/>
              </a:ext>
            </a:extLst>
          </p:cNvPr>
          <p:cNvCxnSpPr/>
          <p:nvPr/>
        </p:nvCxnSpPr>
        <p:spPr bwMode="auto">
          <a:xfrm>
            <a:off x="1802429" y="2688500"/>
            <a:ext cx="9144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6DBCB0E7-9E13-45CA-A84D-E4AD80382C3D}"/>
              </a:ext>
            </a:extLst>
          </p:cNvPr>
          <p:cNvCxnSpPr/>
          <p:nvPr/>
        </p:nvCxnSpPr>
        <p:spPr bwMode="auto">
          <a:xfrm>
            <a:off x="3749506" y="2683623"/>
            <a:ext cx="9144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A0B66CB7-D4B4-4218-A3F7-DD91CB3432F7}"/>
              </a:ext>
            </a:extLst>
          </p:cNvPr>
          <p:cNvCxnSpPr/>
          <p:nvPr/>
        </p:nvCxnSpPr>
        <p:spPr bwMode="auto">
          <a:xfrm>
            <a:off x="6110472" y="2683623"/>
            <a:ext cx="9144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C8ED75C1-F884-421E-B777-3B644497DEEF}"/>
              </a:ext>
            </a:extLst>
          </p:cNvPr>
          <p:cNvSpPr txBox="1"/>
          <p:nvPr/>
        </p:nvSpPr>
        <p:spPr>
          <a:xfrm>
            <a:off x="815806" y="2068529"/>
            <a:ext cx="68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Client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BA061A7-D0BD-46A6-871B-FD6A5D88C817}"/>
              </a:ext>
            </a:extLst>
          </p:cNvPr>
          <p:cNvSpPr txBox="1"/>
          <p:nvPr/>
        </p:nvSpPr>
        <p:spPr>
          <a:xfrm>
            <a:off x="3000320" y="2058156"/>
            <a:ext cx="3849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AP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05A5672-7CA1-4F7A-99D6-7758E8E46A6F}"/>
              </a:ext>
            </a:extLst>
          </p:cNvPr>
          <p:cNvSpPr txBox="1"/>
          <p:nvPr/>
        </p:nvSpPr>
        <p:spPr>
          <a:xfrm>
            <a:off x="4884006" y="2068528"/>
            <a:ext cx="68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Internet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14129ED-A3CC-40CD-A40C-80E5562B824E}"/>
              </a:ext>
            </a:extLst>
          </p:cNvPr>
          <p:cNvSpPr txBox="1"/>
          <p:nvPr/>
        </p:nvSpPr>
        <p:spPr>
          <a:xfrm>
            <a:off x="7521406" y="2068528"/>
            <a:ext cx="68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Server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48140490-FA43-4FBD-93A8-9129B84BA784}"/>
              </a:ext>
            </a:extLst>
          </p:cNvPr>
          <p:cNvSpPr txBox="1"/>
          <p:nvPr/>
        </p:nvSpPr>
        <p:spPr>
          <a:xfrm>
            <a:off x="1030288" y="3864374"/>
            <a:ext cx="6629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DSCP values used: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EF – Voice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AF41 – Video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Default – Best Effort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</a:endParaRP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C700F984-BE9E-40F9-885A-E65EED3E7B6E}"/>
              </a:ext>
            </a:extLst>
          </p:cNvPr>
          <p:cNvCxnSpPr/>
          <p:nvPr/>
        </p:nvCxnSpPr>
        <p:spPr bwMode="auto">
          <a:xfrm flipH="1">
            <a:off x="3755738" y="2816329"/>
            <a:ext cx="88027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9819952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6E7B962-2E5D-42AE-BDE2-52CBC4DA5C9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CD4FCE-1EB0-47A8-B0D1-A11BFB27BD0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Karthik Iyer Activision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BDD81B-4D8A-43CA-955C-CB0271A6537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2018</a:t>
            </a:r>
            <a:endParaRPr lang="en-GB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68B92A90-9767-4C66-A415-33FC7B6B5E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with DSCP modification 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CCDE9A2C-3D55-4AF4-8090-FE33683E5A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6586740"/>
              </p:ext>
            </p:extLst>
          </p:nvPr>
        </p:nvGraphicFramePr>
        <p:xfrm>
          <a:off x="342107" y="3477159"/>
          <a:ext cx="8458198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5681">
                  <a:extLst>
                    <a:ext uri="{9D8B030D-6E8A-4147-A177-3AD203B41FA5}">
                      <a16:colId xmlns:a16="http://schemas.microsoft.com/office/drawing/2014/main" val="2122969688"/>
                    </a:ext>
                  </a:extLst>
                </a:gridCol>
                <a:gridCol w="686519">
                  <a:extLst>
                    <a:ext uri="{9D8B030D-6E8A-4147-A177-3AD203B41FA5}">
                      <a16:colId xmlns:a16="http://schemas.microsoft.com/office/drawing/2014/main" val="985460655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753840924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1029436107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40314882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729117049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1365629793"/>
                    </a:ext>
                  </a:extLst>
                </a:gridCol>
                <a:gridCol w="761999">
                  <a:extLst>
                    <a:ext uri="{9D8B030D-6E8A-4147-A177-3AD203B41FA5}">
                      <a16:colId xmlns:a16="http://schemas.microsoft.com/office/drawing/2014/main" val="58121996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056506769"/>
                    </a:ext>
                  </a:extLst>
                </a:gridCol>
                <a:gridCol w="761999">
                  <a:extLst>
                    <a:ext uri="{9D8B030D-6E8A-4147-A177-3AD203B41FA5}">
                      <a16:colId xmlns:a16="http://schemas.microsoft.com/office/drawing/2014/main" val="1753818377"/>
                    </a:ext>
                  </a:extLst>
                </a:gridCol>
              </a:tblGrid>
              <a:tr h="418182">
                <a:tc>
                  <a:txBody>
                    <a:bodyPr/>
                    <a:lstStyle/>
                    <a:p>
                      <a:r>
                        <a:rPr lang="en-US" dirty="0"/>
                        <a:t>Latency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dirty="0"/>
                        <a:t>Client to AP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dirty="0"/>
                        <a:t>AP to Server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dirty="0"/>
                        <a:t>Total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4130760"/>
                  </a:ext>
                </a:extLst>
              </a:tr>
              <a:tr h="42001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Avg</a:t>
                      </a:r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Avg</a:t>
                      </a:r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Avg</a:t>
                      </a:r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9560055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r>
                        <a:rPr lang="en-US" dirty="0"/>
                        <a:t>Packets as voice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26ms</a:t>
                      </a:r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25ms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29ms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33ms</a:t>
                      </a:r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30ms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67ms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59ms</a:t>
                      </a:r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56ms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93ms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1433328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r>
                        <a:rPr lang="en-US" dirty="0"/>
                        <a:t>Packets as video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30ms</a:t>
                      </a:r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30ms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35ms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35ms</a:t>
                      </a:r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33ms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52ms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65ms</a:t>
                      </a:r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64ms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83ms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7510035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r>
                        <a:rPr lang="en-US" dirty="0"/>
                        <a:t>Packets as Best-effort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14ms</a:t>
                      </a:r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23ms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34ms</a:t>
                      </a:r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33ms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52ms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48ms</a:t>
                      </a:r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44ms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68ms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1597983"/>
                  </a:ext>
                </a:extLst>
              </a:tr>
            </a:tbl>
          </a:graphicData>
        </a:graphic>
      </p:graphicFrame>
      <p:pic>
        <p:nvPicPr>
          <p:cNvPr id="9" name="Graphic 8" descr="Laptop">
            <a:extLst>
              <a:ext uri="{FF2B5EF4-FFF2-40B4-BE49-F238E27FC236}">
                <a16:creationId xmlns:a16="http://schemas.microsoft.com/office/drawing/2014/main" id="{18252DDC-B65F-413F-8230-9840571206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8731" y="2133600"/>
            <a:ext cx="914400" cy="914400"/>
          </a:xfrm>
          <a:prstGeom prst="rect">
            <a:avLst/>
          </a:prstGeom>
        </p:spPr>
      </p:pic>
      <p:pic>
        <p:nvPicPr>
          <p:cNvPr id="10" name="Graphic 9" descr="Wireless router">
            <a:extLst>
              <a:ext uri="{FF2B5EF4-FFF2-40B4-BE49-F238E27FC236}">
                <a16:creationId xmlns:a16="http://schemas.microsoft.com/office/drawing/2014/main" id="{E9498F45-356F-49D6-9BD9-73355BD53B0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777148" y="2238368"/>
            <a:ext cx="704865" cy="704865"/>
          </a:xfrm>
          <a:prstGeom prst="rect">
            <a:avLst/>
          </a:prstGeom>
        </p:spPr>
      </p:pic>
      <p:pic>
        <p:nvPicPr>
          <p:cNvPr id="11" name="Graphic 10" descr="World">
            <a:extLst>
              <a:ext uri="{FF2B5EF4-FFF2-40B4-BE49-F238E27FC236}">
                <a16:creationId xmlns:a16="http://schemas.microsoft.com/office/drawing/2014/main" id="{BD34FDAA-4485-4CAC-9791-90CD2547380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746054" y="2133601"/>
            <a:ext cx="914400" cy="914400"/>
          </a:xfrm>
          <a:prstGeom prst="rect">
            <a:avLst/>
          </a:prstGeom>
        </p:spPr>
      </p:pic>
      <p:pic>
        <p:nvPicPr>
          <p:cNvPr id="12" name="Graphic 11">
            <a:extLst>
              <a:ext uri="{FF2B5EF4-FFF2-40B4-BE49-F238E27FC236}">
                <a16:creationId xmlns:a16="http://schemas.microsoft.com/office/drawing/2014/main" id="{377D7F65-5D9D-4820-8B5F-73843A70751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7378925" y="2133601"/>
            <a:ext cx="914400" cy="914400"/>
          </a:xfrm>
          <a:prstGeom prst="rect">
            <a:avLst/>
          </a:prstGeom>
        </p:spPr>
      </p:pic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63917DB1-0F26-46AE-9498-53BC5C63BE01}"/>
              </a:ext>
            </a:extLst>
          </p:cNvPr>
          <p:cNvCxnSpPr/>
          <p:nvPr/>
        </p:nvCxnSpPr>
        <p:spPr bwMode="auto">
          <a:xfrm>
            <a:off x="1774248" y="2514602"/>
            <a:ext cx="9144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35D64D74-7B5A-4AFB-9EA5-73A11EC1F39D}"/>
              </a:ext>
            </a:extLst>
          </p:cNvPr>
          <p:cNvCxnSpPr/>
          <p:nvPr/>
        </p:nvCxnSpPr>
        <p:spPr bwMode="auto">
          <a:xfrm>
            <a:off x="3721325" y="2509725"/>
            <a:ext cx="9144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67CDAB16-6F0C-46A2-BA28-3CEDE9F13193}"/>
              </a:ext>
            </a:extLst>
          </p:cNvPr>
          <p:cNvCxnSpPr/>
          <p:nvPr/>
        </p:nvCxnSpPr>
        <p:spPr bwMode="auto">
          <a:xfrm>
            <a:off x="6082291" y="2509725"/>
            <a:ext cx="9144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9760FE49-ED6F-44A8-BBB5-BC157A54514E}"/>
              </a:ext>
            </a:extLst>
          </p:cNvPr>
          <p:cNvSpPr txBox="1"/>
          <p:nvPr/>
        </p:nvSpPr>
        <p:spPr>
          <a:xfrm>
            <a:off x="787625" y="1894631"/>
            <a:ext cx="68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Client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3166661-0469-4908-8F7F-8EE239763F39}"/>
              </a:ext>
            </a:extLst>
          </p:cNvPr>
          <p:cNvSpPr txBox="1"/>
          <p:nvPr/>
        </p:nvSpPr>
        <p:spPr>
          <a:xfrm>
            <a:off x="2972139" y="1884258"/>
            <a:ext cx="3849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AP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6DAAB3B-A5B3-427A-BC73-2680A8CF2E5C}"/>
              </a:ext>
            </a:extLst>
          </p:cNvPr>
          <p:cNvSpPr txBox="1"/>
          <p:nvPr/>
        </p:nvSpPr>
        <p:spPr>
          <a:xfrm>
            <a:off x="4855825" y="1894630"/>
            <a:ext cx="68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Internet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4BF3FF3-8C73-4747-B09D-3A3B5A4CCF65}"/>
              </a:ext>
            </a:extLst>
          </p:cNvPr>
          <p:cNvSpPr txBox="1"/>
          <p:nvPr/>
        </p:nvSpPr>
        <p:spPr>
          <a:xfrm>
            <a:off x="7493225" y="1894630"/>
            <a:ext cx="68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Server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5160CA49-299F-4D50-9CB3-DDD12BE98BD9}"/>
              </a:ext>
            </a:extLst>
          </p:cNvPr>
          <p:cNvCxnSpPr/>
          <p:nvPr/>
        </p:nvCxnSpPr>
        <p:spPr bwMode="auto">
          <a:xfrm flipH="1">
            <a:off x="3721325" y="2667000"/>
            <a:ext cx="88027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4664273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448A348-4D00-4EDF-9267-5CA763CB5DA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A62AB6-4D6A-47CE-B7AC-6ECD41483B3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Karthik Iyer Activision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2E35D9-9B89-4CAA-A7C1-E72A58E53D8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2018</a:t>
            </a:r>
            <a:endParaRPr lang="en-GB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2B909D6B-D3B1-4DD9-8BEF-6E9455CDEE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0677" y="781779"/>
            <a:ext cx="7770813" cy="533400"/>
          </a:xfrm>
        </p:spPr>
        <p:txBody>
          <a:bodyPr/>
          <a:lstStyle/>
          <a:p>
            <a:r>
              <a:rPr lang="en-US" dirty="0"/>
              <a:t>Simulation with Streaming</a:t>
            </a:r>
          </a:p>
        </p:txBody>
      </p:sp>
      <p:pic>
        <p:nvPicPr>
          <p:cNvPr id="25" name="Graphic 24" descr="Wireless router">
            <a:extLst>
              <a:ext uri="{FF2B5EF4-FFF2-40B4-BE49-F238E27FC236}">
                <a16:creationId xmlns:a16="http://schemas.microsoft.com/office/drawing/2014/main" id="{631FF6AA-37F8-4B6F-88FF-1049995FC6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794500" y="2398585"/>
            <a:ext cx="704865" cy="704865"/>
          </a:xfrm>
          <a:prstGeom prst="rect">
            <a:avLst/>
          </a:prstGeom>
        </p:spPr>
      </p:pic>
      <p:pic>
        <p:nvPicPr>
          <p:cNvPr id="27" name="Graphic 26" descr="World">
            <a:extLst>
              <a:ext uri="{FF2B5EF4-FFF2-40B4-BE49-F238E27FC236}">
                <a16:creationId xmlns:a16="http://schemas.microsoft.com/office/drawing/2014/main" id="{401D1CD3-6115-452F-95D3-6935B54560B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763406" y="2293818"/>
            <a:ext cx="914400" cy="914400"/>
          </a:xfrm>
          <a:prstGeom prst="rect">
            <a:avLst/>
          </a:prstGeom>
        </p:spPr>
      </p:pic>
      <p:pic>
        <p:nvPicPr>
          <p:cNvPr id="34" name="Graphic 33">
            <a:extLst>
              <a:ext uri="{FF2B5EF4-FFF2-40B4-BE49-F238E27FC236}">
                <a16:creationId xmlns:a16="http://schemas.microsoft.com/office/drawing/2014/main" id="{7958FF70-DD32-4833-A308-82CD2FF7A8F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396277" y="2293818"/>
            <a:ext cx="914400" cy="914400"/>
          </a:xfrm>
          <a:prstGeom prst="rect">
            <a:avLst/>
          </a:prstGeom>
        </p:spPr>
      </p:pic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EF849760-F5BA-4748-8335-C7BE01EBB828}"/>
              </a:ext>
            </a:extLst>
          </p:cNvPr>
          <p:cNvCxnSpPr>
            <a:cxnSpLocks/>
          </p:cNvCxnSpPr>
          <p:nvPr/>
        </p:nvCxnSpPr>
        <p:spPr bwMode="auto">
          <a:xfrm>
            <a:off x="1915463" y="2122830"/>
            <a:ext cx="796123" cy="4572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C8FEBF1B-DEF3-483D-A129-AD7127BB5F51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1832549" y="2293818"/>
            <a:ext cx="839329" cy="45523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E3B902A6-1CBA-4360-803C-A6DC1E551B8E}"/>
              </a:ext>
            </a:extLst>
          </p:cNvPr>
          <p:cNvCxnSpPr/>
          <p:nvPr/>
        </p:nvCxnSpPr>
        <p:spPr bwMode="auto">
          <a:xfrm>
            <a:off x="3738677" y="2669942"/>
            <a:ext cx="9144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4F8C18D7-F842-4942-86B8-09FEE2246709}"/>
              </a:ext>
            </a:extLst>
          </p:cNvPr>
          <p:cNvCxnSpPr/>
          <p:nvPr/>
        </p:nvCxnSpPr>
        <p:spPr bwMode="auto">
          <a:xfrm flipH="1">
            <a:off x="3755738" y="2816329"/>
            <a:ext cx="88027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E3FBCFB0-848E-412E-A92C-DC942E776F9A}"/>
              </a:ext>
            </a:extLst>
          </p:cNvPr>
          <p:cNvCxnSpPr/>
          <p:nvPr/>
        </p:nvCxnSpPr>
        <p:spPr bwMode="auto">
          <a:xfrm flipH="1">
            <a:off x="6099643" y="2816329"/>
            <a:ext cx="88027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B076944C-920B-4C13-933A-C0944E1FEBEE}"/>
              </a:ext>
            </a:extLst>
          </p:cNvPr>
          <p:cNvCxnSpPr/>
          <p:nvPr/>
        </p:nvCxnSpPr>
        <p:spPr bwMode="auto">
          <a:xfrm>
            <a:off x="6099643" y="2669942"/>
            <a:ext cx="9144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pic>
        <p:nvPicPr>
          <p:cNvPr id="41" name="Graphic 40" descr="Laptop">
            <a:extLst>
              <a:ext uri="{FF2B5EF4-FFF2-40B4-BE49-F238E27FC236}">
                <a16:creationId xmlns:a16="http://schemas.microsoft.com/office/drawing/2014/main" id="{274F10BD-180E-4384-AB0B-A0DDAD361B4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90677" y="1386312"/>
            <a:ext cx="914400" cy="914400"/>
          </a:xfrm>
          <a:prstGeom prst="rect">
            <a:avLst/>
          </a:prstGeom>
        </p:spPr>
      </p:pic>
      <p:pic>
        <p:nvPicPr>
          <p:cNvPr id="42" name="Graphic 41" descr="Television">
            <a:extLst>
              <a:ext uri="{FF2B5EF4-FFF2-40B4-BE49-F238E27FC236}">
                <a16:creationId xmlns:a16="http://schemas.microsoft.com/office/drawing/2014/main" id="{1A25A7DD-7612-4038-A892-E3E631E99DC7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690677" y="3206389"/>
            <a:ext cx="914400" cy="914400"/>
          </a:xfrm>
          <a:prstGeom prst="rect">
            <a:avLst/>
          </a:prstGeom>
        </p:spPr>
      </p:pic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CB2EBE70-1BAA-4019-B755-716BB8A06ACA}"/>
              </a:ext>
            </a:extLst>
          </p:cNvPr>
          <p:cNvCxnSpPr>
            <a:cxnSpLocks/>
          </p:cNvCxnSpPr>
          <p:nvPr/>
        </p:nvCxnSpPr>
        <p:spPr bwMode="auto">
          <a:xfrm flipV="1">
            <a:off x="1883118" y="3332940"/>
            <a:ext cx="813549" cy="39911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841CDB29-6A28-425C-AD96-53F8DE62AD6E}"/>
              </a:ext>
            </a:extLst>
          </p:cNvPr>
          <p:cNvCxnSpPr>
            <a:cxnSpLocks/>
          </p:cNvCxnSpPr>
          <p:nvPr/>
        </p:nvCxnSpPr>
        <p:spPr bwMode="auto">
          <a:xfrm flipH="1">
            <a:off x="1895165" y="3147666"/>
            <a:ext cx="789457" cy="37054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FDFC73C6-8CDA-49EC-88EB-B6EDDC087061}"/>
              </a:ext>
            </a:extLst>
          </p:cNvPr>
          <p:cNvSpPr txBox="1"/>
          <p:nvPr/>
        </p:nvSpPr>
        <p:spPr>
          <a:xfrm>
            <a:off x="857938" y="1217833"/>
            <a:ext cx="68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Client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7C45E7C0-666D-4B7A-9907-D31B68AB1480}"/>
              </a:ext>
            </a:extLst>
          </p:cNvPr>
          <p:cNvSpPr txBox="1"/>
          <p:nvPr/>
        </p:nvSpPr>
        <p:spPr>
          <a:xfrm>
            <a:off x="2954446" y="2135996"/>
            <a:ext cx="3849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AP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4FBD7027-5BD4-4C40-A6D6-9CCE609A7D2A}"/>
              </a:ext>
            </a:extLst>
          </p:cNvPr>
          <p:cNvSpPr txBox="1"/>
          <p:nvPr/>
        </p:nvSpPr>
        <p:spPr>
          <a:xfrm>
            <a:off x="4877706" y="2074431"/>
            <a:ext cx="68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Internet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4D0DFF50-F39C-43F7-A2CA-A362A5789F41}"/>
              </a:ext>
            </a:extLst>
          </p:cNvPr>
          <p:cNvSpPr txBox="1"/>
          <p:nvPr/>
        </p:nvSpPr>
        <p:spPr>
          <a:xfrm>
            <a:off x="7624877" y="2094259"/>
            <a:ext cx="68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Server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9AA7014F-821D-4718-91AE-6239151CE144}"/>
              </a:ext>
            </a:extLst>
          </p:cNvPr>
          <p:cNvSpPr txBox="1"/>
          <p:nvPr/>
        </p:nvSpPr>
        <p:spPr>
          <a:xfrm>
            <a:off x="807826" y="2952700"/>
            <a:ext cx="68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Video</a:t>
            </a:r>
          </a:p>
        </p:txBody>
      </p:sp>
      <p:graphicFrame>
        <p:nvGraphicFramePr>
          <p:cNvPr id="68" name="Table 67">
            <a:extLst>
              <a:ext uri="{FF2B5EF4-FFF2-40B4-BE49-F238E27FC236}">
                <a16:creationId xmlns:a16="http://schemas.microsoft.com/office/drawing/2014/main" id="{8ABC85A3-7DDA-4E6E-B814-95C4D5C948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2003576"/>
              </p:ext>
            </p:extLst>
          </p:nvPr>
        </p:nvGraphicFramePr>
        <p:xfrm>
          <a:off x="532606" y="4095292"/>
          <a:ext cx="8382797" cy="21845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9594">
                  <a:extLst>
                    <a:ext uri="{9D8B030D-6E8A-4147-A177-3AD203B41FA5}">
                      <a16:colId xmlns:a16="http://schemas.microsoft.com/office/drawing/2014/main" val="2122969688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985460655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753840924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1029436107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4031488203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729117049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136562979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58121996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952616000"/>
                    </a:ext>
                  </a:extLst>
                </a:gridCol>
                <a:gridCol w="914403">
                  <a:extLst>
                    <a:ext uri="{9D8B030D-6E8A-4147-A177-3AD203B41FA5}">
                      <a16:colId xmlns:a16="http://schemas.microsoft.com/office/drawing/2014/main" val="1989814114"/>
                    </a:ext>
                  </a:extLst>
                </a:gridCol>
              </a:tblGrid>
              <a:tr h="313371">
                <a:tc>
                  <a:txBody>
                    <a:bodyPr/>
                    <a:lstStyle/>
                    <a:p>
                      <a:r>
                        <a:rPr lang="en-US" dirty="0"/>
                        <a:t>Latency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dirty="0"/>
                        <a:t>Client to AP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dirty="0"/>
                        <a:t>AP to Server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dirty="0"/>
                        <a:t>Total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4130760"/>
                  </a:ext>
                </a:extLst>
              </a:tr>
              <a:tr h="34227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Avg</a:t>
                      </a:r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Avg</a:t>
                      </a:r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Avg</a:t>
                      </a:r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9560055"/>
                  </a:ext>
                </a:extLst>
              </a:tr>
              <a:tr h="385061">
                <a:tc>
                  <a:txBody>
                    <a:bodyPr/>
                    <a:lstStyle/>
                    <a:p>
                      <a:r>
                        <a:rPr lang="en-US" dirty="0"/>
                        <a:t>Packets as voice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33ms</a:t>
                      </a:r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29ms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65ms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32ms</a:t>
                      </a:r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30ms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53ms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65ms</a:t>
                      </a:r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60ms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97ms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1433328"/>
                  </a:ext>
                </a:extLst>
              </a:tr>
              <a:tr h="427847">
                <a:tc>
                  <a:txBody>
                    <a:bodyPr/>
                    <a:lstStyle/>
                    <a:p>
                      <a:r>
                        <a:rPr lang="en-US" dirty="0"/>
                        <a:t>Packets as video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17ms</a:t>
                      </a:r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64ms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35ms</a:t>
                      </a:r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33ms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50ms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52ms</a:t>
                      </a:r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47ms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102ms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7510035"/>
                  </a:ext>
                </a:extLst>
              </a:tr>
              <a:tr h="559935">
                <a:tc>
                  <a:txBody>
                    <a:bodyPr/>
                    <a:lstStyle/>
                    <a:p>
                      <a:r>
                        <a:rPr lang="en-US" dirty="0"/>
                        <a:t>Packets as Best-effort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14ms</a:t>
                      </a:r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53ms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35ms</a:t>
                      </a:r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33ms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51ms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49ms</a:t>
                      </a:r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45ms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96ms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15979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57704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8EAC992-1C8B-4574-A8B6-132861CEF62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EAD5E2-A946-4E5F-B08F-3CB2148B378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Karthik Iyer Activision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96E0CF-61D4-4910-B3F5-F239A4D3325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2018</a:t>
            </a:r>
            <a:endParaRPr lang="en-GB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4E5389C2-A8CB-4CB9-8868-8128C87988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DSCP value client side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A40A83E-976D-4957-B97F-64B3751D7D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4850" y="1900237"/>
            <a:ext cx="7734300" cy="3057525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38932823-9C39-40A9-A2A5-0004A5AC917D}"/>
              </a:ext>
            </a:extLst>
          </p:cNvPr>
          <p:cNvSpPr/>
          <p:nvPr/>
        </p:nvSpPr>
        <p:spPr bwMode="auto">
          <a:xfrm>
            <a:off x="1066800" y="2667000"/>
            <a:ext cx="4343400" cy="228600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819596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B001434-39DC-4F64-8BB2-7D163951139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E0F8697-ECEF-4D75-8B92-2830CD08DA1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Karthik Iyer Activision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1D3839-BE11-4FC9-8C8D-52B094AA104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2018</a:t>
            </a:r>
            <a:endParaRPr lang="en-GB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230B5621-61F2-4F21-9054-8B9E61E338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DSCP value Server side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F6D0A64-AB07-4E76-B2DC-2444843405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9162" y="1857375"/>
            <a:ext cx="7305675" cy="314325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02FDF5DC-8EF0-474C-9EDE-87ECC6A41F3A}"/>
              </a:ext>
            </a:extLst>
          </p:cNvPr>
          <p:cNvSpPr/>
          <p:nvPr/>
        </p:nvSpPr>
        <p:spPr bwMode="auto">
          <a:xfrm>
            <a:off x="1219200" y="2644623"/>
            <a:ext cx="4343400" cy="228600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409931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10668</TotalTime>
  <Words>553</Words>
  <Application>Microsoft Office PowerPoint</Application>
  <PresentationFormat>On-screen Show (4:3)</PresentationFormat>
  <Paragraphs>185</Paragraphs>
  <Slides>15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MS Gothic</vt:lpstr>
      <vt:lpstr>Arial</vt:lpstr>
      <vt:lpstr>Arial Unicode MS</vt:lpstr>
      <vt:lpstr>Snap ITC</vt:lpstr>
      <vt:lpstr>Times New Roman</vt:lpstr>
      <vt:lpstr>Office Theme</vt:lpstr>
      <vt:lpstr>Microsoft Word 97 - 2003 Document</vt:lpstr>
      <vt:lpstr>Packet Prioritization Issues</vt:lpstr>
      <vt:lpstr>Abstract</vt:lpstr>
      <vt:lpstr>Preface:  </vt:lpstr>
      <vt:lpstr>Types of QoS</vt:lpstr>
      <vt:lpstr>Simulation with DSCP modification </vt:lpstr>
      <vt:lpstr>Simulation with DSCP modification </vt:lpstr>
      <vt:lpstr>Simulation with Streaming</vt:lpstr>
      <vt:lpstr>DSCP value client side</vt:lpstr>
      <vt:lpstr>DSCP value Server side</vt:lpstr>
      <vt:lpstr>VoIP call Wi-Fi capture</vt:lpstr>
      <vt:lpstr>802.11e QoS Client side</vt:lpstr>
      <vt:lpstr>802.11e QoS Server side</vt:lpstr>
      <vt:lpstr>PowerPoint Presentation</vt:lpstr>
      <vt:lpstr>Observation &amp; Summary</vt:lpstr>
      <vt:lpstr>References</vt:lpstr>
    </vt:vector>
  </TitlesOfParts>
  <Company>Activision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RTA TIG September Agenda</dc:title>
  <dc:creator>Jones, Allan</dc:creator>
  <cp:lastModifiedBy>Iyer, Karthik</cp:lastModifiedBy>
  <cp:revision>49</cp:revision>
  <cp:lastPrinted>1601-01-01T00:00:00Z</cp:lastPrinted>
  <dcterms:created xsi:type="dcterms:W3CDTF">2018-07-29T21:13:13Z</dcterms:created>
  <dcterms:modified xsi:type="dcterms:W3CDTF">2018-10-24T22:50:06Z</dcterms:modified>
</cp:coreProperties>
</file>