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4"/>
  </p:sldMasterIdLst>
  <p:notesMasterIdLst>
    <p:notesMasterId r:id="rId15"/>
  </p:notesMasterIdLst>
  <p:handoutMasterIdLst>
    <p:handoutMasterId r:id="rId16"/>
  </p:handoutMasterIdLst>
  <p:sldIdLst>
    <p:sldId id="256" r:id="rId5"/>
    <p:sldId id="354" r:id="rId6"/>
    <p:sldId id="361" r:id="rId7"/>
    <p:sldId id="363" r:id="rId8"/>
    <p:sldId id="364" r:id="rId9"/>
    <p:sldId id="360" r:id="rId10"/>
    <p:sldId id="355" r:id="rId11"/>
    <p:sldId id="356" r:id="rId12"/>
    <p:sldId id="359" r:id="rId13"/>
    <p:sldId id="362" r:id="rId14"/>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DEE1F869-ACB7-426B-B81B-3E8F4236BAEA}">
          <p14:sldIdLst>
            <p14:sldId id="256"/>
            <p14:sldId id="354"/>
            <p14:sldId id="361"/>
            <p14:sldId id="363"/>
            <p14:sldId id="364"/>
            <p14:sldId id="360"/>
            <p14:sldId id="355"/>
            <p14:sldId id="356"/>
            <p14:sldId id="359"/>
            <p14:sldId id="3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un, Li Hsiang" initials="lsun" lastIdx="1" clrIdx="6">
    <p:extLst>
      <p:ext uri="{19B8F6BF-5375-455C-9EA6-DF929625EA0E}">
        <p15:presenceInfo xmlns:p15="http://schemas.microsoft.com/office/powerpoint/2012/main" userId="Sun, Li Hsiang" providerId="None"/>
      </p:ext>
    </p:extLst>
  </p:cmAuthor>
  <p:cmAuthor id="1" name="Olesen, Robert" initials="OR" lastIdx="1" clrIdx="0">
    <p:extLst>
      <p:ext uri="{19B8F6BF-5375-455C-9EA6-DF929625EA0E}">
        <p15:presenceInfo xmlns:p15="http://schemas.microsoft.com/office/powerpoint/2012/main" userId="S-1-5-21-1844237615-1580818891-725345543-1599" providerId="AD"/>
      </p:ext>
    </p:extLst>
  </p:cmAuthor>
  <p:cmAuthor id="8" name="Yang, Rui" initials="YR" lastIdx="3" clrIdx="7">
    <p:extLst>
      <p:ext uri="{19B8F6BF-5375-455C-9EA6-DF929625EA0E}">
        <p15:presenceInfo xmlns:p15="http://schemas.microsoft.com/office/powerpoint/2012/main" userId="S-1-5-21-1844237615-1580818891-725345543-5130" providerId="AD"/>
      </p:ext>
    </p:extLst>
  </p:cmAuthor>
  <p:cmAuthor id="2" name="Lou, Hanqing" initials="LH" lastIdx="18" clrIdx="1">
    <p:extLst>
      <p:ext uri="{19B8F6BF-5375-455C-9EA6-DF929625EA0E}">
        <p15:presenceInfo xmlns:p15="http://schemas.microsoft.com/office/powerpoint/2012/main" userId="S-1-5-21-1844237615-1580818891-725345543-19430" providerId="AD"/>
      </p:ext>
    </p:extLst>
  </p:cmAuthor>
  <p:cmAuthor id="3" name="Sahin, Alphan" initials="SA" lastIdx="7" clrIdx="2">
    <p:extLst>
      <p:ext uri="{19B8F6BF-5375-455C-9EA6-DF929625EA0E}">
        <p15:presenceInfo xmlns:p15="http://schemas.microsoft.com/office/powerpoint/2012/main" userId="S-1-5-21-1844237615-1580818891-725345543-35629" providerId="AD"/>
      </p:ext>
    </p:extLst>
  </p:cmAuthor>
  <p:cmAuthor id="4" name="Rui Yang" initials="RY" lastIdx="10" clrIdx="3">
    <p:extLst>
      <p:ext uri="{19B8F6BF-5375-455C-9EA6-DF929625EA0E}">
        <p15:presenceInfo xmlns:p15="http://schemas.microsoft.com/office/powerpoint/2012/main" userId="Rui Yang" providerId="None"/>
      </p:ext>
    </p:extLst>
  </p:cmAuthor>
  <p:cmAuthor id="5" name="Sun, Li Hsiang" initials="SLH" lastIdx="4" clrIdx="4">
    <p:extLst>
      <p:ext uri="{19B8F6BF-5375-455C-9EA6-DF929625EA0E}">
        <p15:presenceInfo xmlns:p15="http://schemas.microsoft.com/office/powerpoint/2012/main" userId="S-1-5-21-1844237615-1580818891-725345543-19501" providerId="AD"/>
      </p:ext>
    </p:extLst>
  </p:cmAuthor>
  <p:cmAuthor id="6" name="Wang, Xiaofei (Clement)" initials="WX(" lastIdx="17" clrIdx="5">
    <p:extLst>
      <p:ext uri="{19B8F6BF-5375-455C-9EA6-DF929625EA0E}">
        <p15:presenceInfo xmlns:p15="http://schemas.microsoft.com/office/powerpoint/2012/main" userId="S-1-5-21-1844237615-1580818891-725345543-194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986" autoAdjust="0"/>
  </p:normalViewPr>
  <p:slideViewPr>
    <p:cSldViewPr>
      <p:cViewPr varScale="1">
        <p:scale>
          <a:sx n="95" d="100"/>
          <a:sy n="95" d="100"/>
        </p:scale>
        <p:origin x="43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20" d="100"/>
        <a:sy n="120" d="100"/>
      </p:scale>
      <p:origin x="0" y="0"/>
    </p:cViewPr>
  </p:sorterViewPr>
  <p:notesViewPr>
    <p:cSldViewPr>
      <p:cViewPr varScale="1">
        <p:scale>
          <a:sx n="84" d="100"/>
          <a:sy n="84" d="100"/>
        </p:scale>
        <p:origin x="3792" y="270"/>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r>
              <a:rPr lang="en-US"/>
              <a:t>doc.: IEEE 802.11</a:t>
            </a:r>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10/13/2018</a:t>
            </a:fld>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doc.: IEEE 802.11</a:t>
            </a:r>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sldNum="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
        <p:nvSpPr>
          <p:cNvPr id="2" name="Header Placeholder 1"/>
          <p:cNvSpPr>
            <a:spLocks noGrp="1"/>
          </p:cNvSpPr>
          <p:nvPr>
            <p:ph type="hdr" idx="10"/>
          </p:nvPr>
        </p:nvSpPr>
        <p:spPr/>
        <p:txBody>
          <a:bodyPr/>
          <a:lstStyle/>
          <a:p>
            <a:r>
              <a:rPr lang="en-US"/>
              <a:t>doc.: IEEE 802.11</a:t>
            </a:r>
          </a:p>
        </p:txBody>
      </p:sp>
    </p:spTree>
    <p:extLst>
      <p:ext uri="{BB962C8B-B14F-4D97-AF65-F5344CB8AC3E}">
        <p14:creationId xmlns:p14="http://schemas.microsoft.com/office/powerpoint/2010/main" val="2138736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3546277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3393240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125624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1250066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1405370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a:t>
            </a:r>
          </a:p>
        </p:txBody>
      </p:sp>
      <p:sp>
        <p:nvSpPr>
          <p:cNvPr id="5" name="Date Placeholder 4"/>
          <p:cNvSpPr>
            <a:spLocks noGrp="1"/>
          </p:cNvSpPr>
          <p:nvPr>
            <p:ph type="dt" idx="11"/>
          </p:nvPr>
        </p:nvSpPr>
        <p:spPr/>
        <p:txBody>
          <a:bodyPr/>
          <a:lstStyle/>
          <a:p>
            <a:r>
              <a:rPr lang="en-US"/>
              <a:t>Month Year</a:t>
            </a:r>
          </a:p>
        </p:txBody>
      </p:sp>
    </p:spTree>
    <p:extLst>
      <p:ext uri="{BB962C8B-B14F-4D97-AF65-F5344CB8AC3E}">
        <p14:creationId xmlns:p14="http://schemas.microsoft.com/office/powerpoint/2010/main" val="1809849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Date Placeholder 3"/>
          <p:cNvSpPr txBox="1">
            <a:spLocks/>
          </p:cNvSpPr>
          <p:nvPr userDrawn="1"/>
        </p:nvSpPr>
        <p:spPr bwMode="auto">
          <a:xfrm>
            <a:off x="5041182" y="6473601"/>
            <a:ext cx="3500462"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lvl="0"/>
            <a:r>
              <a:rPr lang="en-GB" baseline="0" noProof="0" dirty="0"/>
              <a:t>Xiaofei WANG (</a:t>
            </a:r>
            <a:r>
              <a:rPr lang="en-GB" noProof="0" dirty="0"/>
              <a:t>Interdigital)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956223" y="35462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802.11-18/1756r0</a:t>
            </a:r>
          </a:p>
        </p:txBody>
      </p:sp>
      <p:sp>
        <p:nvSpPr>
          <p:cNvPr id="13" name="Date Placeholder 3"/>
          <p:cNvSpPr txBox="1">
            <a:spLocks/>
          </p:cNvSpPr>
          <p:nvPr userDrawn="1"/>
        </p:nvSpPr>
        <p:spPr bwMode="auto">
          <a:xfrm>
            <a:off x="684213" y="393700"/>
            <a:ext cx="1752600" cy="23083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399" y="800870"/>
            <a:ext cx="7315201" cy="1435917"/>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Discussion on CID 1263</a:t>
            </a:r>
            <a:endParaRPr lang="en-GB" dirty="0"/>
          </a:p>
        </p:txBody>
      </p:sp>
      <p:sp>
        <p:nvSpPr>
          <p:cNvPr id="3074" name="Rectangle 2"/>
          <p:cNvSpPr>
            <a:spLocks noGrp="1" noChangeArrowheads="1"/>
          </p:cNvSpPr>
          <p:nvPr>
            <p:ph idx="1"/>
          </p:nvPr>
        </p:nvSpPr>
        <p:spPr>
          <a:xfrm>
            <a:off x="685800" y="2286000"/>
            <a:ext cx="7770813" cy="3808413"/>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2018-10-10</a:t>
            </a:r>
            <a:endParaRPr lang="en-GB" sz="2000" b="0" dirty="0">
              <a:solidFill>
                <a:srgbClr val="FF0000"/>
              </a:solidFill>
            </a:endParaRP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646386" y="254635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a:t>
            </a:r>
          </a:p>
        </p:txBody>
      </p:sp>
      <p:graphicFrame>
        <p:nvGraphicFramePr>
          <p:cNvPr id="7" name="Object 3"/>
          <p:cNvGraphicFramePr>
            <a:graphicFrameLocks noChangeAspect="1"/>
          </p:cNvGraphicFramePr>
          <p:nvPr>
            <p:extLst>
              <p:ext uri="{D42A27DB-BD31-4B8C-83A1-F6EECF244321}">
                <p14:modId xmlns:p14="http://schemas.microsoft.com/office/powerpoint/2010/main" val="1320183012"/>
              </p:ext>
            </p:extLst>
          </p:nvPr>
        </p:nvGraphicFramePr>
        <p:xfrm>
          <a:off x="646386" y="3220359"/>
          <a:ext cx="8416925" cy="3355976"/>
        </p:xfrm>
        <a:graphic>
          <a:graphicData uri="http://schemas.openxmlformats.org/presentationml/2006/ole">
            <mc:AlternateContent xmlns:mc="http://schemas.openxmlformats.org/markup-compatibility/2006">
              <mc:Choice xmlns:v="urn:schemas-microsoft-com:vml" Requires="v">
                <p:oleObj spid="_x0000_s1027" name="Document" r:id="rId4" imgW="8327448" imgH="3326339" progId="Word.Document.8">
                  <p:embed/>
                </p:oleObj>
              </mc:Choice>
              <mc:Fallback>
                <p:oleObj name="Document" r:id="rId4" imgW="8327448" imgH="3326339" progId="Word.Document.8">
                  <p:embed/>
                  <p:pic>
                    <p:nvPicPr>
                      <p:cNvPr id="7" name="Object 3"/>
                      <p:cNvPicPr>
                        <a:picLocks noChangeAspect="1" noChangeArrowheads="1"/>
                      </p:cNvPicPr>
                      <p:nvPr/>
                    </p:nvPicPr>
                    <p:blipFill>
                      <a:blip r:embed="rId5"/>
                      <a:srcRect/>
                      <a:stretch>
                        <a:fillRect/>
                      </a:stretch>
                    </p:blipFill>
                    <p:spPr bwMode="auto">
                      <a:xfrm>
                        <a:off x="646386" y="3220359"/>
                        <a:ext cx="8416925" cy="3355976"/>
                      </a:xfrm>
                      <a:prstGeom prst="rect">
                        <a:avLst/>
                      </a:prstGeom>
                      <a:noFill/>
                      <a:extLst/>
                    </p:spPr>
                  </p:pic>
                </p:oleObj>
              </mc:Fallback>
            </mc:AlternateContent>
          </a:graphicData>
        </a:graphic>
      </p:graphicFrame>
    </p:spTree>
    <p:extLst>
      <p:ext uri="{BB962C8B-B14F-4D97-AF65-F5344CB8AC3E}">
        <p14:creationId xmlns:p14="http://schemas.microsoft.com/office/powerpoint/2010/main" val="848667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9AAB7-9A9A-4389-9F70-5C108F811607}"/>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52A04B5-B9C4-4DDE-B344-BB5008A0038C}"/>
              </a:ext>
            </a:extLst>
          </p:cNvPr>
          <p:cNvSpPr>
            <a:spLocks noGrp="1"/>
          </p:cNvSpPr>
          <p:nvPr>
            <p:ph idx="1"/>
          </p:nvPr>
        </p:nvSpPr>
        <p:spPr>
          <a:xfrm>
            <a:off x="762000" y="1789113"/>
            <a:ext cx="7770813" cy="4113213"/>
          </a:xfrm>
        </p:spPr>
        <p:txBody>
          <a:bodyPr/>
          <a:lstStyle/>
          <a:p>
            <a:r>
              <a:rPr lang="en-US" dirty="0"/>
              <a:t>Which option do you prefer to resolve CID 1263</a:t>
            </a:r>
          </a:p>
          <a:p>
            <a:pPr>
              <a:buFont typeface="Arial" panose="020B0604020202020204" pitchFamily="34" charset="0"/>
              <a:buChar char="•"/>
            </a:pPr>
            <a:r>
              <a:rPr lang="en-US" dirty="0"/>
              <a:t>Option 1: differential reachable address update</a:t>
            </a:r>
          </a:p>
          <a:p>
            <a:pPr>
              <a:buFont typeface="Arial" panose="020B0604020202020204" pitchFamily="34" charset="0"/>
              <a:buChar char="•"/>
            </a:pPr>
            <a:r>
              <a:rPr lang="en-US" dirty="0"/>
              <a:t>Option 2: timestamp for the latest radio contact for each reachable address</a:t>
            </a:r>
          </a:p>
          <a:p>
            <a:pPr>
              <a:buFont typeface="Arial" panose="020B0604020202020204" pitchFamily="34" charset="0"/>
              <a:buChar char="•"/>
            </a:pPr>
            <a:r>
              <a:rPr lang="en-US" dirty="0"/>
              <a:t>Other</a:t>
            </a:r>
          </a:p>
        </p:txBody>
      </p:sp>
      <p:sp>
        <p:nvSpPr>
          <p:cNvPr id="4" name="Slide Number Placeholder 3">
            <a:extLst>
              <a:ext uri="{FF2B5EF4-FFF2-40B4-BE49-F238E27FC236}">
                <a16:creationId xmlns:a16="http://schemas.microsoft.com/office/drawing/2014/main" id="{52C52367-4AB3-4C07-8AD8-6909C496F2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377635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3621-AB3F-42D6-A265-179A7B94A142}"/>
              </a:ext>
            </a:extLst>
          </p:cNvPr>
          <p:cNvSpPr>
            <a:spLocks noGrp="1"/>
          </p:cNvSpPr>
          <p:nvPr>
            <p:ph type="title"/>
          </p:nvPr>
        </p:nvSpPr>
        <p:spPr/>
        <p:txBody>
          <a:bodyPr/>
          <a:lstStyle/>
          <a:p>
            <a:r>
              <a:rPr lang="en-US" dirty="0"/>
              <a:t>Introduction (1/2)</a:t>
            </a:r>
          </a:p>
        </p:txBody>
      </p:sp>
      <p:sp>
        <p:nvSpPr>
          <p:cNvPr id="3" name="Content Placeholder 2">
            <a:extLst>
              <a:ext uri="{FF2B5EF4-FFF2-40B4-BE49-F238E27FC236}">
                <a16:creationId xmlns:a16="http://schemas.microsoft.com/office/drawing/2014/main" id="{257152B4-05C5-4345-9DCA-50C55D70B77A}"/>
              </a:ext>
            </a:extLst>
          </p:cNvPr>
          <p:cNvSpPr>
            <a:spLocks noGrp="1"/>
          </p:cNvSpPr>
          <p:nvPr>
            <p:ph idx="1"/>
          </p:nvPr>
        </p:nvSpPr>
        <p:spPr>
          <a:xfrm>
            <a:off x="682911" y="1676400"/>
            <a:ext cx="7770813" cy="4113213"/>
          </a:xfrm>
        </p:spPr>
        <p:txBody>
          <a:bodyPr/>
          <a:lstStyle/>
          <a:p>
            <a:pPr>
              <a:buFont typeface="Arial" panose="020B0604020202020204" pitchFamily="34" charset="0"/>
              <a:buChar char="•"/>
            </a:pPr>
            <a:r>
              <a:rPr lang="en-US" dirty="0"/>
              <a:t>CID 1263 is a comment on the 11ah relay feature</a:t>
            </a:r>
          </a:p>
          <a:p>
            <a:pPr>
              <a:buFont typeface="Arial" panose="020B0604020202020204" pitchFamily="34" charset="0"/>
              <a:buChar char="•"/>
            </a:pPr>
            <a:r>
              <a:rPr lang="en-US" b="0" dirty="0"/>
              <a:t>11ah relay was originally defined as two-hop relay</a:t>
            </a:r>
          </a:p>
          <a:p>
            <a:pPr>
              <a:buFont typeface="Arial" panose="020B0604020202020204" pitchFamily="34" charset="0"/>
              <a:buChar char="•"/>
            </a:pPr>
            <a:r>
              <a:rPr lang="en-US" b="0" dirty="0"/>
              <a:t>It is later expanded to multi-hop relays without restrictions on the number of hops</a:t>
            </a:r>
          </a:p>
          <a:p>
            <a:pPr>
              <a:buFont typeface="Arial" panose="020B0604020202020204" pitchFamily="34" charset="0"/>
              <a:buChar char="•"/>
            </a:pPr>
            <a:r>
              <a:rPr lang="en-US" sz="2000" b="0" dirty="0"/>
              <a:t>A relay needs to indicate to its Parent AP the reachable STAs that are reachable through itself by providing a reachable address update [1]:</a:t>
            </a:r>
          </a:p>
          <a:p>
            <a:pPr lvl="1">
              <a:buFont typeface="Arial" panose="020B0604020202020204" pitchFamily="34" charset="0"/>
              <a:buChar char="•"/>
            </a:pPr>
            <a:r>
              <a:rPr lang="en-US" sz="1600" b="0" dirty="0"/>
              <a:t>An S1G relay STA shall send a Reachable Address Update frame that contains the </a:t>
            </a:r>
            <a:r>
              <a:rPr lang="en-US" sz="1600" b="0" dirty="0">
                <a:highlight>
                  <a:srgbClr val="FFFF00"/>
                </a:highlight>
              </a:rPr>
              <a:t>current list of reachable addresses </a:t>
            </a:r>
            <a:r>
              <a:rPr lang="en-US" sz="1600" b="0" dirty="0"/>
              <a:t>to the AP to which it is associated when one of the following conditions occurs:</a:t>
            </a:r>
          </a:p>
          <a:p>
            <a:pPr lvl="2">
              <a:buFont typeface="Arial" panose="020B0604020202020204" pitchFamily="34" charset="0"/>
              <a:buChar char="•"/>
            </a:pPr>
            <a:r>
              <a:rPr lang="en-US" sz="1400" b="0" dirty="0"/>
              <a:t>— A new non-AP STA associates with the S1G relay AP of the relay.</a:t>
            </a:r>
          </a:p>
          <a:p>
            <a:pPr lvl="2">
              <a:buFont typeface="Arial" panose="020B0604020202020204" pitchFamily="34" charset="0"/>
              <a:buChar char="•"/>
            </a:pPr>
            <a:r>
              <a:rPr lang="en-US" sz="1400" b="0" dirty="0"/>
              <a:t>— A non-AP STA is disassociated or </a:t>
            </a:r>
            <a:r>
              <a:rPr lang="en-US" sz="1400" b="0" dirty="0" err="1"/>
              <a:t>deauthenticated</a:t>
            </a:r>
            <a:r>
              <a:rPr lang="en-US" sz="1400" b="0" dirty="0"/>
              <a:t> from the S1G relay AP of the S1G relay.</a:t>
            </a:r>
          </a:p>
          <a:p>
            <a:pPr lvl="2">
              <a:buFont typeface="Arial" panose="020B0604020202020204" pitchFamily="34" charset="0"/>
              <a:buChar char="•"/>
            </a:pPr>
            <a:r>
              <a:rPr lang="en-US" sz="1400" b="0" dirty="0"/>
              <a:t>— A Reachable Address Update frame is received at the S1G relay AP of the S1G relay.</a:t>
            </a:r>
            <a:endParaRPr lang="en-US" sz="3200" b="0" dirty="0"/>
          </a:p>
        </p:txBody>
      </p:sp>
      <p:sp>
        <p:nvSpPr>
          <p:cNvPr id="4" name="Slide Number Placeholder 3">
            <a:extLst>
              <a:ext uri="{FF2B5EF4-FFF2-40B4-BE49-F238E27FC236}">
                <a16:creationId xmlns:a16="http://schemas.microsoft.com/office/drawing/2014/main" id="{ECAF556D-B819-4E0A-A677-A2E6A2DF6EB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62296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3621-AB3F-42D6-A265-179A7B94A142}"/>
              </a:ext>
            </a:extLst>
          </p:cNvPr>
          <p:cNvSpPr>
            <a:spLocks noGrp="1"/>
          </p:cNvSpPr>
          <p:nvPr>
            <p:ph type="title"/>
          </p:nvPr>
        </p:nvSpPr>
        <p:spPr/>
        <p:txBody>
          <a:bodyPr/>
          <a:lstStyle/>
          <a:p>
            <a:r>
              <a:rPr lang="en-US" dirty="0"/>
              <a:t>Introduction (2/2)</a:t>
            </a:r>
          </a:p>
        </p:txBody>
      </p:sp>
      <p:sp>
        <p:nvSpPr>
          <p:cNvPr id="3" name="Content Placeholder 2">
            <a:extLst>
              <a:ext uri="{FF2B5EF4-FFF2-40B4-BE49-F238E27FC236}">
                <a16:creationId xmlns:a16="http://schemas.microsoft.com/office/drawing/2014/main" id="{257152B4-05C5-4345-9DCA-50C55D70B77A}"/>
              </a:ext>
            </a:extLst>
          </p:cNvPr>
          <p:cNvSpPr>
            <a:spLocks noGrp="1"/>
          </p:cNvSpPr>
          <p:nvPr>
            <p:ph idx="1"/>
          </p:nvPr>
        </p:nvSpPr>
        <p:spPr>
          <a:xfrm>
            <a:off x="682911" y="1676400"/>
            <a:ext cx="7770813" cy="4113213"/>
          </a:xfrm>
        </p:spPr>
        <p:txBody>
          <a:bodyPr/>
          <a:lstStyle/>
          <a:p>
            <a:pPr>
              <a:buFont typeface="Arial" panose="020B0604020202020204" pitchFamily="34" charset="0"/>
              <a:buChar char="•"/>
            </a:pPr>
            <a:r>
              <a:rPr lang="en-US" sz="2000" b="0" dirty="0"/>
              <a:t>The Reachable Address Update frame has the following format [1]:</a:t>
            </a:r>
          </a:p>
          <a:p>
            <a:pPr marL="457200" lvl="1" indent="0"/>
            <a:endParaRPr lang="en-US" sz="1600" b="0" dirty="0"/>
          </a:p>
        </p:txBody>
      </p:sp>
      <p:sp>
        <p:nvSpPr>
          <p:cNvPr id="4" name="Slide Number Placeholder 3">
            <a:extLst>
              <a:ext uri="{FF2B5EF4-FFF2-40B4-BE49-F238E27FC236}">
                <a16:creationId xmlns:a16="http://schemas.microsoft.com/office/drawing/2014/main" id="{ECAF556D-B819-4E0A-A677-A2E6A2DF6EB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5" name="Picture 4">
            <a:extLst>
              <a:ext uri="{FF2B5EF4-FFF2-40B4-BE49-F238E27FC236}">
                <a16:creationId xmlns:a16="http://schemas.microsoft.com/office/drawing/2014/main" id="{A8A3FAC5-9D46-4437-85D2-59763A0B43CA}"/>
              </a:ext>
            </a:extLst>
          </p:cNvPr>
          <p:cNvPicPr>
            <a:picLocks noChangeAspect="1"/>
          </p:cNvPicPr>
          <p:nvPr/>
        </p:nvPicPr>
        <p:blipFill>
          <a:blip r:embed="rId3"/>
          <a:stretch>
            <a:fillRect/>
          </a:stretch>
        </p:blipFill>
        <p:spPr>
          <a:xfrm>
            <a:off x="1906566" y="2298814"/>
            <a:ext cx="5323501" cy="1509258"/>
          </a:xfrm>
          <a:prstGeom prst="rect">
            <a:avLst/>
          </a:prstGeom>
        </p:spPr>
      </p:pic>
      <p:pic>
        <p:nvPicPr>
          <p:cNvPr id="6" name="Picture 5">
            <a:extLst>
              <a:ext uri="{FF2B5EF4-FFF2-40B4-BE49-F238E27FC236}">
                <a16:creationId xmlns:a16="http://schemas.microsoft.com/office/drawing/2014/main" id="{6084AF87-5A4D-47DE-A91D-6200F71048B6}"/>
              </a:ext>
            </a:extLst>
          </p:cNvPr>
          <p:cNvPicPr>
            <a:picLocks noChangeAspect="1"/>
          </p:cNvPicPr>
          <p:nvPr/>
        </p:nvPicPr>
        <p:blipFill>
          <a:blip r:embed="rId4"/>
          <a:stretch>
            <a:fillRect/>
          </a:stretch>
        </p:blipFill>
        <p:spPr>
          <a:xfrm>
            <a:off x="1188912" y="3886200"/>
            <a:ext cx="6312151" cy="1271953"/>
          </a:xfrm>
          <a:prstGeom prst="rect">
            <a:avLst/>
          </a:prstGeom>
        </p:spPr>
      </p:pic>
      <p:pic>
        <p:nvPicPr>
          <p:cNvPr id="7" name="Picture 6">
            <a:extLst>
              <a:ext uri="{FF2B5EF4-FFF2-40B4-BE49-F238E27FC236}">
                <a16:creationId xmlns:a16="http://schemas.microsoft.com/office/drawing/2014/main" id="{B64029D3-021F-4A83-A02E-2E59DCD4818D}"/>
              </a:ext>
            </a:extLst>
          </p:cNvPr>
          <p:cNvPicPr>
            <a:picLocks noChangeAspect="1"/>
          </p:cNvPicPr>
          <p:nvPr/>
        </p:nvPicPr>
        <p:blipFill>
          <a:blip r:embed="rId5"/>
          <a:stretch>
            <a:fillRect/>
          </a:stretch>
        </p:blipFill>
        <p:spPr>
          <a:xfrm>
            <a:off x="1676400" y="5172621"/>
            <a:ext cx="5209426" cy="1233984"/>
          </a:xfrm>
          <a:prstGeom prst="rect">
            <a:avLst/>
          </a:prstGeom>
        </p:spPr>
      </p:pic>
    </p:spTree>
    <p:extLst>
      <p:ext uri="{BB962C8B-B14F-4D97-AF65-F5344CB8AC3E}">
        <p14:creationId xmlns:p14="http://schemas.microsoft.com/office/powerpoint/2010/main" val="312755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3621-AB3F-42D6-A265-179A7B94A142}"/>
              </a:ext>
            </a:extLst>
          </p:cNvPr>
          <p:cNvSpPr>
            <a:spLocks noGrp="1"/>
          </p:cNvSpPr>
          <p:nvPr>
            <p:ph type="title"/>
          </p:nvPr>
        </p:nvSpPr>
        <p:spPr/>
        <p:txBody>
          <a:bodyPr/>
          <a:lstStyle/>
          <a:p>
            <a:r>
              <a:rPr lang="en-US" dirty="0"/>
              <a:t>Problems with the Current Reachable Address Update Procedure (1/2)</a:t>
            </a:r>
          </a:p>
        </p:txBody>
      </p:sp>
      <p:sp>
        <p:nvSpPr>
          <p:cNvPr id="3" name="Content Placeholder 2">
            <a:extLst>
              <a:ext uri="{FF2B5EF4-FFF2-40B4-BE49-F238E27FC236}">
                <a16:creationId xmlns:a16="http://schemas.microsoft.com/office/drawing/2014/main" id="{257152B4-05C5-4345-9DCA-50C55D70B77A}"/>
              </a:ext>
            </a:extLst>
          </p:cNvPr>
          <p:cNvSpPr>
            <a:spLocks noGrp="1"/>
          </p:cNvSpPr>
          <p:nvPr>
            <p:ph idx="1"/>
          </p:nvPr>
        </p:nvSpPr>
        <p:spPr>
          <a:xfrm>
            <a:off x="457201" y="1676400"/>
            <a:ext cx="8229600" cy="4113213"/>
          </a:xfrm>
        </p:spPr>
        <p:txBody>
          <a:bodyPr/>
          <a:lstStyle/>
          <a:p>
            <a:pPr>
              <a:buFont typeface="Arial" panose="020B0604020202020204" pitchFamily="34" charset="0"/>
              <a:buChar char="•"/>
            </a:pPr>
            <a:r>
              <a:rPr lang="en-US" sz="2000" dirty="0"/>
              <a:t>The current Reachable Address Update Procedure [1]:</a:t>
            </a:r>
            <a:endParaRPr lang="en-US" sz="1800" b="0" dirty="0"/>
          </a:p>
          <a:p>
            <a:pPr lvl="1">
              <a:buFont typeface="Arial" panose="020B0604020202020204" pitchFamily="34" charset="0"/>
              <a:buChar char="•"/>
            </a:pPr>
            <a:r>
              <a:rPr lang="en-US" sz="1400" b="0" dirty="0"/>
              <a:t>An S1G relay STA shall send a Reachable Address Update frame that contains the </a:t>
            </a:r>
            <a:r>
              <a:rPr lang="en-US" sz="1400" b="0" dirty="0">
                <a:highlight>
                  <a:srgbClr val="FFFF00"/>
                </a:highlight>
              </a:rPr>
              <a:t>current list of reachable addresses </a:t>
            </a:r>
            <a:r>
              <a:rPr lang="en-US" sz="1400" b="0" dirty="0"/>
              <a:t>to the AP to which it is associated when one of the following conditions occurs:</a:t>
            </a:r>
          </a:p>
          <a:p>
            <a:pPr lvl="2">
              <a:buFont typeface="Arial" panose="020B0604020202020204" pitchFamily="34" charset="0"/>
              <a:buChar char="•"/>
            </a:pPr>
            <a:r>
              <a:rPr lang="en-US" sz="1200" b="0" dirty="0"/>
              <a:t>— A new non-AP STA associates with the S1G relay AP of the relay.</a:t>
            </a:r>
          </a:p>
          <a:p>
            <a:pPr lvl="2">
              <a:buFont typeface="Arial" panose="020B0604020202020204" pitchFamily="34" charset="0"/>
              <a:buChar char="•"/>
            </a:pPr>
            <a:r>
              <a:rPr lang="en-US" sz="1200" b="0" dirty="0"/>
              <a:t>— A non-AP STA is disassociated or </a:t>
            </a:r>
            <a:r>
              <a:rPr lang="en-US" sz="1200" b="0" dirty="0" err="1"/>
              <a:t>deauthenticated</a:t>
            </a:r>
            <a:r>
              <a:rPr lang="en-US" sz="1200" b="0" dirty="0"/>
              <a:t> from the S1G relay AP of the S1G relay.</a:t>
            </a:r>
          </a:p>
          <a:p>
            <a:pPr lvl="2">
              <a:buFont typeface="Arial" panose="020B0604020202020204" pitchFamily="34" charset="0"/>
              <a:buChar char="•"/>
            </a:pPr>
            <a:r>
              <a:rPr lang="en-US" sz="1200" b="0" dirty="0"/>
              <a:t>— A Reachable Address Update frame is received at the S1G relay AP of the S1G relay.</a:t>
            </a:r>
            <a:endParaRPr lang="en-US" sz="2000" dirty="0"/>
          </a:p>
          <a:p>
            <a:pPr>
              <a:buFont typeface="Arial" panose="020B0604020202020204" pitchFamily="34" charset="0"/>
              <a:buChar char="•"/>
            </a:pPr>
            <a:r>
              <a:rPr lang="en-US" sz="2000" dirty="0"/>
              <a:t>Addresses in the current list of reachable address may not be up to date</a:t>
            </a:r>
          </a:p>
          <a:p>
            <a:pPr lvl="1">
              <a:buFont typeface="Arial" panose="020B0604020202020204" pitchFamily="34" charset="0"/>
              <a:buChar char="•"/>
            </a:pPr>
            <a:r>
              <a:rPr lang="en-US" sz="1800" dirty="0"/>
              <a:t>A STA may roam to another relay AP without disassociation, but its address will still be included in the current reachable address</a:t>
            </a:r>
            <a:endParaRPr lang="en-US" sz="2000" dirty="0"/>
          </a:p>
          <a:p>
            <a:pPr>
              <a:buFont typeface="Arial" panose="020B0604020202020204" pitchFamily="34" charset="0"/>
              <a:buChar char="•"/>
            </a:pPr>
            <a:r>
              <a:rPr lang="en-US" sz="2000" dirty="0"/>
              <a:t>Unpredictable update timing for correction:</a:t>
            </a:r>
          </a:p>
          <a:p>
            <a:pPr lvl="1">
              <a:buFont typeface="Arial" panose="020B0604020202020204" pitchFamily="34" charset="0"/>
              <a:buChar char="•"/>
            </a:pPr>
            <a:r>
              <a:rPr lang="en-US" sz="1800" dirty="0"/>
              <a:t>No mechanisms is defined for when a STA leaves without disassociation, how long it take to have a correct set of current reachable address</a:t>
            </a:r>
          </a:p>
          <a:p>
            <a:pPr lvl="1">
              <a:buFont typeface="Arial" panose="020B0604020202020204" pitchFamily="34" charset="0"/>
              <a:buChar char="•"/>
            </a:pPr>
            <a:r>
              <a:rPr lang="en-US" sz="1800" dirty="0"/>
              <a:t>A relay AP may include the ID of a STA that has already roamed to another relay AP and hence overwrite the correct routing table</a:t>
            </a:r>
          </a:p>
        </p:txBody>
      </p:sp>
      <p:sp>
        <p:nvSpPr>
          <p:cNvPr id="4" name="Slide Number Placeholder 3">
            <a:extLst>
              <a:ext uri="{FF2B5EF4-FFF2-40B4-BE49-F238E27FC236}">
                <a16:creationId xmlns:a16="http://schemas.microsoft.com/office/drawing/2014/main" id="{ECAF556D-B819-4E0A-A677-A2E6A2DF6EB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54912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3621-AB3F-42D6-A265-179A7B94A142}"/>
              </a:ext>
            </a:extLst>
          </p:cNvPr>
          <p:cNvSpPr>
            <a:spLocks noGrp="1"/>
          </p:cNvSpPr>
          <p:nvPr>
            <p:ph type="title"/>
          </p:nvPr>
        </p:nvSpPr>
        <p:spPr/>
        <p:txBody>
          <a:bodyPr/>
          <a:lstStyle/>
          <a:p>
            <a:r>
              <a:rPr lang="en-US" dirty="0"/>
              <a:t>Problems with current Reachable Address Update Procedure (2/2)</a:t>
            </a:r>
          </a:p>
        </p:txBody>
      </p:sp>
      <p:sp>
        <p:nvSpPr>
          <p:cNvPr id="3" name="Content Placeholder 2">
            <a:extLst>
              <a:ext uri="{FF2B5EF4-FFF2-40B4-BE49-F238E27FC236}">
                <a16:creationId xmlns:a16="http://schemas.microsoft.com/office/drawing/2014/main" id="{257152B4-05C5-4345-9DCA-50C55D70B77A}"/>
              </a:ext>
            </a:extLst>
          </p:cNvPr>
          <p:cNvSpPr>
            <a:spLocks noGrp="1"/>
          </p:cNvSpPr>
          <p:nvPr>
            <p:ph idx="1"/>
          </p:nvPr>
        </p:nvSpPr>
        <p:spPr>
          <a:xfrm>
            <a:off x="457201" y="1676400"/>
            <a:ext cx="8229600" cy="4113213"/>
          </a:xfrm>
        </p:spPr>
        <p:txBody>
          <a:bodyPr/>
          <a:lstStyle/>
          <a:p>
            <a:pPr>
              <a:buFont typeface="Arial" panose="020B0604020202020204" pitchFamily="34" charset="0"/>
              <a:buChar char="•"/>
            </a:pPr>
            <a:r>
              <a:rPr lang="en-US" sz="2000" dirty="0" err="1"/>
              <a:t>RootAP</a:t>
            </a:r>
            <a:r>
              <a:rPr lang="en-US" sz="2000" dirty="0"/>
              <a:t>/Parent AP have no idea how to route packets:</a:t>
            </a:r>
          </a:p>
          <a:p>
            <a:pPr lvl="1">
              <a:buFont typeface="Arial" panose="020B0604020202020204" pitchFamily="34" charset="0"/>
              <a:buChar char="•"/>
            </a:pPr>
            <a:r>
              <a:rPr lang="en-US" sz="1800" dirty="0"/>
              <a:t>A </a:t>
            </a:r>
            <a:r>
              <a:rPr lang="en-US" sz="1800" dirty="0" err="1"/>
              <a:t>rootAP</a:t>
            </a:r>
            <a:r>
              <a:rPr lang="en-US" sz="1800" dirty="0"/>
              <a:t>/Parent AP may receive multiple current reachable addresses from a number of downstream relays that says a particular STA is reachable through them (could be several hops away from the relay)</a:t>
            </a:r>
          </a:p>
          <a:p>
            <a:pPr lvl="1">
              <a:buFont typeface="Arial" panose="020B0604020202020204" pitchFamily="34" charset="0"/>
              <a:buChar char="•"/>
            </a:pPr>
            <a:r>
              <a:rPr lang="en-US" sz="1800" dirty="0"/>
              <a:t>The </a:t>
            </a:r>
            <a:r>
              <a:rPr lang="en-US" sz="1800" dirty="0" err="1"/>
              <a:t>rootAP</a:t>
            </a:r>
            <a:r>
              <a:rPr lang="en-US" sz="1800" dirty="0"/>
              <a:t>/Parent AP has no way to know through which relay to send the  packets or make a determination which reachable address update is the current one</a:t>
            </a:r>
          </a:p>
        </p:txBody>
      </p:sp>
      <p:sp>
        <p:nvSpPr>
          <p:cNvPr id="4" name="Slide Number Placeholder 3">
            <a:extLst>
              <a:ext uri="{FF2B5EF4-FFF2-40B4-BE49-F238E27FC236}">
                <a16:creationId xmlns:a16="http://schemas.microsoft.com/office/drawing/2014/main" id="{ECAF556D-B819-4E0A-A677-A2E6A2DF6EB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580458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E3621-AB3F-42D6-A265-179A7B94A142}"/>
              </a:ext>
            </a:extLst>
          </p:cNvPr>
          <p:cNvSpPr>
            <a:spLocks noGrp="1"/>
          </p:cNvSpPr>
          <p:nvPr>
            <p:ph type="title"/>
          </p:nvPr>
        </p:nvSpPr>
        <p:spPr/>
        <p:txBody>
          <a:bodyPr/>
          <a:lstStyle/>
          <a:p>
            <a:r>
              <a:rPr lang="en-US" dirty="0"/>
              <a:t>Erroneous reachable address update</a:t>
            </a:r>
          </a:p>
        </p:txBody>
      </p:sp>
      <p:sp>
        <p:nvSpPr>
          <p:cNvPr id="3" name="Content Placeholder 2">
            <a:extLst>
              <a:ext uri="{FF2B5EF4-FFF2-40B4-BE49-F238E27FC236}">
                <a16:creationId xmlns:a16="http://schemas.microsoft.com/office/drawing/2014/main" id="{257152B4-05C5-4345-9DCA-50C55D70B77A}"/>
              </a:ext>
            </a:extLst>
          </p:cNvPr>
          <p:cNvSpPr>
            <a:spLocks noGrp="1"/>
          </p:cNvSpPr>
          <p:nvPr>
            <p:ph idx="1"/>
          </p:nvPr>
        </p:nvSpPr>
        <p:spPr>
          <a:xfrm>
            <a:off x="682911" y="1676400"/>
            <a:ext cx="7770813" cy="4113213"/>
          </a:xfrm>
        </p:spPr>
        <p:txBody>
          <a:bodyPr/>
          <a:lstStyle/>
          <a:p>
            <a:pPr>
              <a:buFont typeface="Arial" panose="020B0604020202020204" pitchFamily="34" charset="0"/>
              <a:buChar char="•"/>
            </a:pPr>
            <a:r>
              <a:rPr lang="en-US" sz="1800" dirty="0"/>
              <a:t>CID 1263</a:t>
            </a:r>
            <a:endParaRPr lang="en-US" sz="1600" b="0" dirty="0"/>
          </a:p>
          <a:p>
            <a:pPr marL="0" indent="0"/>
            <a:r>
              <a:rPr lang="en-US" sz="1600" b="0" dirty="0"/>
              <a:t>	The reachable address update procedure may create an error in the following situation:</a:t>
            </a:r>
          </a:p>
          <a:p>
            <a:pPr marL="628650" indent="-285750">
              <a:buFont typeface="Arial" panose="020B0604020202020204" pitchFamily="34" charset="0"/>
              <a:buChar char="•"/>
            </a:pPr>
            <a:r>
              <a:rPr lang="en-US" sz="1600" b="0" dirty="0"/>
              <a:t>Step 1: STA1 who is originally associated with relay AP1, moves to relay AP2, under the same root AP, without performing disassociation with relay AP1</a:t>
            </a:r>
          </a:p>
          <a:p>
            <a:pPr marL="628650" indent="-285750">
              <a:buFont typeface="Arial" panose="020B0604020202020204" pitchFamily="34" charset="0"/>
              <a:buChar char="•"/>
            </a:pPr>
            <a:r>
              <a:rPr lang="en-US" sz="1600" b="0" dirty="0"/>
              <a:t>Step 2: relay AP2 performs reachable address update to the root AP based on condition 1) in L23</a:t>
            </a:r>
          </a:p>
          <a:p>
            <a:pPr marL="628650" indent="-285750">
              <a:buFont typeface="Arial" panose="020B0604020202020204" pitchFamily="34" charset="0"/>
              <a:buChar char="•"/>
            </a:pPr>
            <a:r>
              <a:rPr lang="en-US" sz="1600" b="0" dirty="0"/>
              <a:t>Step 3: Before the max idle period expiry of STA1 in relay AP1, another STA2 associates with relay AP1</a:t>
            </a:r>
          </a:p>
          <a:p>
            <a:pPr marL="628650" indent="-285750">
              <a:buFont typeface="Arial" panose="020B0604020202020204" pitchFamily="34" charset="0"/>
              <a:buChar char="•"/>
            </a:pPr>
            <a:r>
              <a:rPr lang="en-US" sz="1600" b="0" dirty="0"/>
              <a:t>Step 4: relay AP1 sends reachable address update frame containing "current list" STA1 and STA2 to root AP based on condition 1) in L23, overwriting the correct forwarding entry for STA1 in root AP</a:t>
            </a:r>
          </a:p>
          <a:p>
            <a:pPr marL="628650" indent="-285750">
              <a:buFont typeface="Arial" panose="020B0604020202020204" pitchFamily="34" charset="0"/>
              <a:buChar char="•"/>
            </a:pPr>
            <a:r>
              <a:rPr lang="en-US" sz="1600" b="0" dirty="0"/>
              <a:t>Step 5: Later traffic to STA1 is forwarded to relay AP1, causing relay AP1 disassociation of STA1, which triggers another reachable address update frame sent to root AP, based on condition 2) in L23. This completely removes STA1 from root AP's "current list" of reachable addresses</a:t>
            </a:r>
          </a:p>
          <a:p>
            <a:pPr>
              <a:buFont typeface="Arial" panose="020B0604020202020204" pitchFamily="34" charset="0"/>
              <a:buChar char="•"/>
            </a:pPr>
            <a:r>
              <a:rPr lang="en-US" sz="1800" dirty="0"/>
              <a:t>This situation is illustrated on Slide 7</a:t>
            </a:r>
          </a:p>
        </p:txBody>
      </p:sp>
      <p:sp>
        <p:nvSpPr>
          <p:cNvPr id="4" name="Slide Number Placeholder 3">
            <a:extLst>
              <a:ext uri="{FF2B5EF4-FFF2-40B4-BE49-F238E27FC236}">
                <a16:creationId xmlns:a16="http://schemas.microsoft.com/office/drawing/2014/main" id="{ECAF556D-B819-4E0A-A677-A2E6A2DF6EB6}"/>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33210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BA749-53BD-4101-8FA1-E51787EDB7BC}"/>
              </a:ext>
            </a:extLst>
          </p:cNvPr>
          <p:cNvSpPr>
            <a:spLocks noGrp="1"/>
          </p:cNvSpPr>
          <p:nvPr>
            <p:ph type="title"/>
          </p:nvPr>
        </p:nvSpPr>
        <p:spPr/>
        <p:txBody>
          <a:bodyPr/>
          <a:lstStyle/>
          <a:p>
            <a:r>
              <a:rPr lang="en-US" dirty="0"/>
              <a:t>Erroneous reachable address update</a:t>
            </a:r>
          </a:p>
        </p:txBody>
      </p:sp>
      <p:sp>
        <p:nvSpPr>
          <p:cNvPr id="4" name="Slide Number Placeholder 3">
            <a:extLst>
              <a:ext uri="{FF2B5EF4-FFF2-40B4-BE49-F238E27FC236}">
                <a16:creationId xmlns:a16="http://schemas.microsoft.com/office/drawing/2014/main" id="{DDD9C19E-3247-4487-9439-01704D4A249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5" name="Picture 4">
            <a:extLst>
              <a:ext uri="{FF2B5EF4-FFF2-40B4-BE49-F238E27FC236}">
                <a16:creationId xmlns:a16="http://schemas.microsoft.com/office/drawing/2014/main" id="{B34B4851-8755-48BC-8A4A-689B3BA64793}"/>
              </a:ext>
            </a:extLst>
          </p:cNvPr>
          <p:cNvPicPr>
            <a:picLocks noChangeAspect="1"/>
          </p:cNvPicPr>
          <p:nvPr/>
        </p:nvPicPr>
        <p:blipFill>
          <a:blip r:embed="rId3"/>
          <a:stretch>
            <a:fillRect/>
          </a:stretch>
        </p:blipFill>
        <p:spPr>
          <a:xfrm>
            <a:off x="4419600" y="2057400"/>
            <a:ext cx="3733800" cy="3891848"/>
          </a:xfrm>
          <a:prstGeom prst="rect">
            <a:avLst/>
          </a:prstGeom>
        </p:spPr>
      </p:pic>
      <p:pic>
        <p:nvPicPr>
          <p:cNvPr id="6" name="Picture 5">
            <a:extLst>
              <a:ext uri="{FF2B5EF4-FFF2-40B4-BE49-F238E27FC236}">
                <a16:creationId xmlns:a16="http://schemas.microsoft.com/office/drawing/2014/main" id="{317CA887-F4B7-48EA-AB4E-16EBF411F05F}"/>
              </a:ext>
            </a:extLst>
          </p:cNvPr>
          <p:cNvPicPr>
            <a:picLocks noChangeAspect="1"/>
          </p:cNvPicPr>
          <p:nvPr/>
        </p:nvPicPr>
        <p:blipFill>
          <a:blip r:embed="rId4"/>
          <a:stretch>
            <a:fillRect/>
          </a:stretch>
        </p:blipFill>
        <p:spPr>
          <a:xfrm>
            <a:off x="76200" y="1904999"/>
            <a:ext cx="4114800" cy="3937329"/>
          </a:xfrm>
          <a:prstGeom prst="rect">
            <a:avLst/>
          </a:prstGeom>
        </p:spPr>
      </p:pic>
      <p:sp>
        <p:nvSpPr>
          <p:cNvPr id="7" name="TextBox 6">
            <a:extLst>
              <a:ext uri="{FF2B5EF4-FFF2-40B4-BE49-F238E27FC236}">
                <a16:creationId xmlns:a16="http://schemas.microsoft.com/office/drawing/2014/main" id="{21710FC5-BF6A-4A98-8B0E-24D4F4250D09}"/>
              </a:ext>
            </a:extLst>
          </p:cNvPr>
          <p:cNvSpPr txBox="1"/>
          <p:nvPr/>
        </p:nvSpPr>
        <p:spPr>
          <a:xfrm>
            <a:off x="1371600" y="1826567"/>
            <a:ext cx="1359668" cy="461665"/>
          </a:xfrm>
          <a:prstGeom prst="rect">
            <a:avLst/>
          </a:prstGeom>
          <a:noFill/>
        </p:spPr>
        <p:txBody>
          <a:bodyPr wrap="none" rtlCol="0">
            <a:spAutoFit/>
          </a:bodyPr>
          <a:lstStyle/>
          <a:p>
            <a:r>
              <a:rPr lang="en-US" dirty="0">
                <a:solidFill>
                  <a:schemeClr val="tx1"/>
                </a:solidFill>
              </a:rPr>
              <a:t>Step 1~3 </a:t>
            </a:r>
          </a:p>
        </p:txBody>
      </p:sp>
      <p:sp>
        <p:nvSpPr>
          <p:cNvPr id="8" name="TextBox 7">
            <a:extLst>
              <a:ext uri="{FF2B5EF4-FFF2-40B4-BE49-F238E27FC236}">
                <a16:creationId xmlns:a16="http://schemas.microsoft.com/office/drawing/2014/main" id="{68391648-8EE4-4CE9-B0BA-F47D11504A04}"/>
              </a:ext>
            </a:extLst>
          </p:cNvPr>
          <p:cNvSpPr txBox="1"/>
          <p:nvPr/>
        </p:nvSpPr>
        <p:spPr>
          <a:xfrm>
            <a:off x="5334000" y="1730067"/>
            <a:ext cx="1039067" cy="461665"/>
          </a:xfrm>
          <a:prstGeom prst="rect">
            <a:avLst/>
          </a:prstGeom>
          <a:noFill/>
        </p:spPr>
        <p:txBody>
          <a:bodyPr wrap="none" rtlCol="0">
            <a:spAutoFit/>
          </a:bodyPr>
          <a:lstStyle/>
          <a:p>
            <a:r>
              <a:rPr lang="en-US" dirty="0">
                <a:solidFill>
                  <a:schemeClr val="tx1"/>
                </a:solidFill>
              </a:rPr>
              <a:t>Step 4 </a:t>
            </a:r>
          </a:p>
        </p:txBody>
      </p:sp>
    </p:spTree>
    <p:extLst>
      <p:ext uri="{BB962C8B-B14F-4D97-AF65-F5344CB8AC3E}">
        <p14:creationId xmlns:p14="http://schemas.microsoft.com/office/powerpoint/2010/main" val="148742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DDA35-D790-4F5A-B88A-9C06418FF55D}"/>
              </a:ext>
            </a:extLst>
          </p:cNvPr>
          <p:cNvSpPr>
            <a:spLocks noGrp="1"/>
          </p:cNvSpPr>
          <p:nvPr>
            <p:ph type="title"/>
          </p:nvPr>
        </p:nvSpPr>
        <p:spPr/>
        <p:txBody>
          <a:bodyPr/>
          <a:lstStyle/>
          <a:p>
            <a:r>
              <a:rPr lang="en-US" dirty="0"/>
              <a:t>Erroneous reachable address update</a:t>
            </a:r>
          </a:p>
        </p:txBody>
      </p:sp>
      <p:sp>
        <p:nvSpPr>
          <p:cNvPr id="3" name="Content Placeholder 2">
            <a:extLst>
              <a:ext uri="{FF2B5EF4-FFF2-40B4-BE49-F238E27FC236}">
                <a16:creationId xmlns:a16="http://schemas.microsoft.com/office/drawing/2014/main" id="{A31F1042-CBE0-40A8-9F43-0F4AB1CB6BDA}"/>
              </a:ext>
            </a:extLst>
          </p:cNvPr>
          <p:cNvSpPr>
            <a:spLocks noGrp="1"/>
          </p:cNvSpPr>
          <p:nvPr>
            <p:ph idx="1"/>
          </p:nvPr>
        </p:nvSpPr>
        <p:spPr/>
        <p:txBody>
          <a:bodyPr/>
          <a:lstStyle/>
          <a:p>
            <a:r>
              <a:rPr lang="en-US"/>
              <a:t>Suggested remedies:</a:t>
            </a:r>
            <a:endParaRPr lang="en-US" dirty="0"/>
          </a:p>
          <a:p>
            <a:r>
              <a:rPr lang="en-US" sz="2000" dirty="0"/>
              <a:t>Option 1:</a:t>
            </a:r>
          </a:p>
          <a:p>
            <a:pPr indent="0"/>
            <a:r>
              <a:rPr lang="en-US" sz="2000" b="0" dirty="0"/>
              <a:t>The reachable address element only contains differential updates</a:t>
            </a:r>
          </a:p>
          <a:p>
            <a:pPr marL="1085850" lvl="1" indent="-342900">
              <a:buFont typeface="Arial" panose="020B0604020202020204" pitchFamily="34" charset="0"/>
              <a:buChar char="•"/>
            </a:pPr>
            <a:r>
              <a:rPr lang="en-US" sz="1800" dirty="0"/>
              <a:t>The relay STA x with the “initiator MAC address” only reports the STA joining or leaving the BSS of the corresponding relay AP</a:t>
            </a:r>
          </a:p>
          <a:p>
            <a:pPr marL="1085850" lvl="1" indent="-342900">
              <a:buFont typeface="Arial" panose="020B0604020202020204" pitchFamily="34" charset="0"/>
              <a:buChar char="•"/>
            </a:pPr>
            <a:r>
              <a:rPr lang="en-US" sz="1800" b="0" dirty="0"/>
              <a:t>The intermediate relays between the root AP and the relay x ignores reachable address removal if an address has been previous updated by another “initiator MAC address”  </a:t>
            </a:r>
            <a:endParaRPr lang="en-US" sz="2200" dirty="0"/>
          </a:p>
          <a:p>
            <a:pPr indent="-457200"/>
            <a:r>
              <a:rPr lang="en-US" sz="2000" dirty="0"/>
              <a:t>Option 2:</a:t>
            </a:r>
          </a:p>
          <a:p>
            <a:pPr indent="0"/>
            <a:r>
              <a:rPr lang="en-US" sz="2000" b="0" dirty="0"/>
              <a:t>The reachable address element contains the time of last radio contact for each updated address, e.g. the last contact with STA y was n TUs  before the time of sending this reachable address update.</a:t>
            </a:r>
          </a:p>
        </p:txBody>
      </p:sp>
      <p:sp>
        <p:nvSpPr>
          <p:cNvPr id="4" name="Slide Number Placeholder 3">
            <a:extLst>
              <a:ext uri="{FF2B5EF4-FFF2-40B4-BE49-F238E27FC236}">
                <a16:creationId xmlns:a16="http://schemas.microsoft.com/office/drawing/2014/main" id="{3DFFE584-7A61-4716-A313-E69C9E43FE6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6013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9AAB7-9A9A-4389-9F70-5C108F81160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52A04B5-B9C4-4DDE-B344-BB5008A0038C}"/>
              </a:ext>
            </a:extLst>
          </p:cNvPr>
          <p:cNvSpPr>
            <a:spLocks noGrp="1"/>
          </p:cNvSpPr>
          <p:nvPr>
            <p:ph idx="1"/>
          </p:nvPr>
        </p:nvSpPr>
        <p:spPr>
          <a:xfrm>
            <a:off x="762000" y="1789113"/>
            <a:ext cx="7770813" cy="4113213"/>
          </a:xfrm>
        </p:spPr>
        <p:txBody>
          <a:bodyPr/>
          <a:lstStyle/>
          <a:p>
            <a:r>
              <a:rPr lang="en-US" dirty="0"/>
              <a:t>[1] 802.11 </a:t>
            </a:r>
            <a:r>
              <a:rPr lang="en-US" dirty="0" err="1"/>
              <a:t>RevMD</a:t>
            </a:r>
            <a:r>
              <a:rPr lang="en-US" dirty="0"/>
              <a:t> Draft 1.5, September 2018</a:t>
            </a:r>
          </a:p>
          <a:p>
            <a:r>
              <a:rPr lang="en-US" dirty="0"/>
              <a:t>[2] 11-18/1654r0, CR for CID 1263, September 2018 </a:t>
            </a:r>
          </a:p>
        </p:txBody>
      </p:sp>
      <p:sp>
        <p:nvSpPr>
          <p:cNvPr id="4" name="Slide Number Placeholder 3">
            <a:extLst>
              <a:ext uri="{FF2B5EF4-FFF2-40B4-BE49-F238E27FC236}">
                <a16:creationId xmlns:a16="http://schemas.microsoft.com/office/drawing/2014/main" id="{52C52367-4AB3-4C07-8AD8-6909C496F2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3805804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EB4A3DE-0511-4B1C-9B83-50E0A0E03F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528A00E-A4F1-4CB6-961B-1B5ABEB44DD5}">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64DF3A2E-30DE-4DE6-991E-46ACFC96EA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30981</TotalTime>
  <Words>704</Words>
  <Application>Microsoft Office PowerPoint</Application>
  <PresentationFormat>On-screen Show (4:3)</PresentationFormat>
  <Paragraphs>81</Paragraphs>
  <Slides>10</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MS Gothic</vt:lpstr>
      <vt:lpstr>Arial</vt:lpstr>
      <vt:lpstr>Arial Unicode MS</vt:lpstr>
      <vt:lpstr>Times New Roman</vt:lpstr>
      <vt:lpstr>Office Theme</vt:lpstr>
      <vt:lpstr>Document</vt:lpstr>
      <vt:lpstr>Discussion on CID 1263</vt:lpstr>
      <vt:lpstr>Introduction (1/2)</vt:lpstr>
      <vt:lpstr>Introduction (2/2)</vt:lpstr>
      <vt:lpstr>Problems with the Current Reachable Address Update Procedure (1/2)</vt:lpstr>
      <vt:lpstr>Problems with current Reachable Address Update Procedure (2/2)</vt:lpstr>
      <vt:lpstr>Erroneous reachable address update</vt:lpstr>
      <vt:lpstr>Erroneous reachable address update</vt:lpstr>
      <vt:lpstr>Erroneous reachable address update</vt:lpstr>
      <vt:lpstr>References</vt:lpstr>
      <vt:lpstr>SP 1</vt:lpstr>
    </vt:vector>
  </TitlesOfParts>
  <Company>InterDigital Communications,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CID 1263</dc:title>
  <dc:creator>Xiaofei.Wang@InterDigital.com</dc:creator>
  <cp:lastModifiedBy>Wang, Xiaofei (Clement)</cp:lastModifiedBy>
  <cp:revision>1176</cp:revision>
  <cp:lastPrinted>2016-07-22T14:42:00Z</cp:lastPrinted>
  <dcterms:created xsi:type="dcterms:W3CDTF">2015-10-28T17:33:34Z</dcterms:created>
  <dcterms:modified xsi:type="dcterms:W3CDTF">2018-10-13T21:47:15Z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