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81"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8" d="100"/>
          <a:sy n="88" d="100"/>
        </p:scale>
        <p:origin x="259" y="7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78853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612653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802.11-18/1748r0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a:t>
            </a:r>
            <a:r>
              <a:rPr lang="en-US" dirty="0" smtClean="0"/>
              <a:t>July 2018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2018-11-10</a:t>
            </a:r>
            <a:endParaRPr lang="en-GB" sz="2000" b="0" dirty="0"/>
          </a:p>
        </p:txBody>
      </p:sp>
      <p:sp>
        <p:nvSpPr>
          <p:cNvPr id="6" name="Date Placeholder 3"/>
          <p:cNvSpPr>
            <a:spLocks noGrp="1"/>
          </p:cNvSpPr>
          <p:nvPr>
            <p:ph type="dt" idx="10"/>
          </p:nvPr>
        </p:nvSpPr>
        <p:spPr/>
        <p:txBody>
          <a:bodyPr/>
          <a:lstStyle/>
          <a:p>
            <a:r>
              <a:rPr lang="en-US" smtClean="0"/>
              <a:t>November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097"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a:t>
            </a:r>
            <a:r>
              <a:rPr lang="en-US" sz="2000" dirty="0" smtClean="0"/>
              <a:t>13 July 2018</a:t>
            </a:r>
            <a:r>
              <a:rPr lang="en-US" sz="2000" dirty="0" smtClean="0"/>
              <a:t>)</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mentor.ieee.org/802-ec/dcn/17/ec-17-0090-22-0PNP-ieee-802-lmsc-operations-manual.pdf</a:t>
            </a:r>
            <a:r>
              <a:rPr lang="en-US" altLang="en-US" sz="1800" dirty="0" smtClean="0"/>
              <a:t> </a:t>
            </a:r>
            <a:endParaRPr lang="en-US" altLang="en-US" sz="1800" dirty="0"/>
          </a:p>
          <a:p>
            <a:pPr>
              <a:lnSpc>
                <a:spcPct val="80000"/>
              </a:lnSpc>
              <a:defRPr/>
            </a:pPr>
            <a:r>
              <a:rPr lang="en-US" sz="2000" dirty="0"/>
              <a:t>IEEE 802 Working Group Policies </a:t>
            </a:r>
            <a:r>
              <a:rPr lang="en-US" sz="2000" dirty="0" smtClean="0"/>
              <a:t>&amp; Procedures </a:t>
            </a:r>
            <a:r>
              <a:rPr lang="en-US" sz="2000" dirty="0"/>
              <a:t>(29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13 July 2018</a:t>
            </a:r>
            <a:r>
              <a:rPr lang="en-US" sz="2000" dirty="0" smtClean="0"/>
              <a:t>)</a:t>
            </a:r>
            <a:endParaRPr lang="en-US" sz="2000" dirty="0">
              <a:hlinkClick r:id="rId6"/>
            </a:endParaRPr>
          </a:p>
          <a:p>
            <a:pPr lvl="1"/>
            <a:r>
              <a:rPr lang="en-US" sz="1800" dirty="0">
                <a:hlinkClick r:id="rId7"/>
              </a:rPr>
              <a:t>https://</a:t>
            </a:r>
            <a:r>
              <a:rPr lang="en-US" sz="1800" dirty="0" smtClean="0">
                <a:hlinkClick r:id="rId7"/>
              </a:rPr>
              <a:t>mentor.ieee.org/802-ec/dcn/17/ec-17-0120-27-0PNP-ieee-802-lmsc-chairs-guidelines.pdf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November 2018</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802.11 rules documents </a:t>
            </a:r>
          </a:p>
        </p:txBody>
      </p:sp>
      <p:sp>
        <p:nvSpPr>
          <p:cNvPr id="8198" name="Rectangle 3"/>
          <p:cNvSpPr>
            <a:spLocks noGrp="1" noChangeArrowheads="1"/>
          </p:cNvSpPr>
          <p:nvPr>
            <p:ph idx="1"/>
          </p:nvPr>
        </p:nvSpPr>
        <p:spPr>
          <a:noFill/>
        </p:spPr>
        <p:txBody>
          <a:bodyPr/>
          <a:lstStyle/>
          <a:p>
            <a:r>
              <a:rPr lang="en-US" dirty="0" smtClean="0"/>
              <a:t>IEEE 802.11 WG OM: (Approved </a:t>
            </a:r>
            <a:r>
              <a:rPr lang="en-US" dirty="0" smtClean="0"/>
              <a:t>13 July 2018)</a:t>
            </a:r>
            <a:endParaRPr lang="en-US" dirty="0" smtClean="0"/>
          </a:p>
          <a:p>
            <a:pPr lvl="1"/>
            <a:r>
              <a:rPr lang="en-US" altLang="en-US" dirty="0">
                <a:hlinkClick r:id="rId3"/>
              </a:rPr>
              <a:t>https://</a:t>
            </a:r>
            <a:r>
              <a:rPr lang="en-US" altLang="en-US" dirty="0" smtClean="0">
                <a:hlinkClick r:id="rId3"/>
              </a:rPr>
              <a:t>mentor.ieee.org/802.11/dcn/14/11-14-0629-22-0000-802-11-operations-manual.docx</a:t>
            </a:r>
            <a:r>
              <a:rPr lang="en-US" altLang="en-US" dirty="0" smtClean="0"/>
              <a:t>    </a:t>
            </a:r>
            <a:endParaRPr lang="en-US" altLang="en-US" dirty="0"/>
          </a:p>
          <a:p>
            <a:r>
              <a:rPr lang="en-US" dirty="0" smtClean="0"/>
              <a:t>Use of Participation slide in IEEE 802 Meetings</a:t>
            </a:r>
          </a:p>
          <a:p>
            <a:pPr lvl="1"/>
            <a:r>
              <a:rPr lang="en-US" sz="1800" u="sng" dirty="0">
                <a:hlinkClick r:id="rId4"/>
              </a:rPr>
              <a:t>https://</a:t>
            </a:r>
            <a:r>
              <a:rPr lang="en-US" u="sng" dirty="0">
                <a:hlinkClick r:id="rId4"/>
              </a:rPr>
              <a:t>mentor.ieee.org/802-ec/dcn/16/ec-16-0180-05-00EC-ieee-802-participation-slide.pptx</a:t>
            </a:r>
            <a:endParaRPr lang="en-US" sz="1800" dirty="0"/>
          </a:p>
          <a:p>
            <a:pPr marL="0" indent="0"/>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November 2018</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2018 IEEE 802.11 OM changes</a:t>
            </a:r>
            <a:endParaRPr lang="en-US" dirty="0"/>
          </a:p>
        </p:txBody>
      </p:sp>
      <p:sp>
        <p:nvSpPr>
          <p:cNvPr id="3" name="Content Placeholder 2"/>
          <p:cNvSpPr>
            <a:spLocks noGrp="1"/>
          </p:cNvSpPr>
          <p:nvPr>
            <p:ph idx="1"/>
          </p:nvPr>
        </p:nvSpPr>
        <p:spPr/>
        <p:txBody>
          <a:bodyPr/>
          <a:lstStyle/>
          <a:p>
            <a:r>
              <a:rPr lang="en-US" dirty="0" smtClean="0"/>
              <a:t>None to date</a:t>
            </a:r>
          </a:p>
          <a:p>
            <a:pPr lvl="1"/>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Tree>
    <p:extLst>
      <p:ext uri="{BB962C8B-B14F-4D97-AF65-F5344CB8AC3E}">
        <p14:creationId xmlns:p14="http://schemas.microsoft.com/office/powerpoint/2010/main" val="253148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p:txBody>
          <a:bodyPr/>
          <a:lstStyle/>
          <a:p>
            <a:r>
              <a:rPr lang="en-US" dirty="0"/>
              <a:t>Document </a:t>
            </a:r>
            <a:r>
              <a:rPr lang="en-US" dirty="0" smtClean="0">
                <a:hlinkClick r:id="rId3"/>
              </a:rPr>
              <a:t>11-14-0629-22</a:t>
            </a:r>
            <a:r>
              <a:rPr lang="en-US" dirty="0" smtClean="0"/>
              <a:t> </a:t>
            </a:r>
            <a:r>
              <a:rPr lang="en-US" dirty="0" smtClean="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November 2018</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November 2018</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November 2018</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November 2018</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22</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November 2018</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2018</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2018</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2018</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2018</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2018</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t>Participation in IEEE 802 Meetings</a:t>
            </a:r>
          </a:p>
        </p:txBody>
      </p:sp>
      <p:sp>
        <p:nvSpPr>
          <p:cNvPr id="5" name="Content Placeholder 4"/>
          <p:cNvSpPr>
            <a:spLocks noGrp="1"/>
          </p:cNvSpPr>
          <p:nvPr>
            <p:ph idx="1"/>
          </p:nvPr>
        </p:nvSpPr>
        <p:spPr>
          <a:xfrm>
            <a:off x="914401" y="1830391"/>
            <a:ext cx="10361084" cy="4264024"/>
          </a:xfrm>
        </p:spPr>
        <p:txBody>
          <a:bodyPr/>
          <a:lstStyle/>
          <a:p>
            <a:pPr>
              <a:buClrTx/>
            </a:pPr>
            <a:r>
              <a:rPr lang="en-GB" altLang="en-US" sz="1600" dirty="0">
                <a:ea typeface="MS Gothic" panose="020B0609070205080204" pitchFamily="49" charset="-128"/>
              </a:rPr>
              <a:t>Participation in any IEEE 802 meeting (Sponsor, Sponsor subgroup, Working Group, Working Group subgroup, etc.) is on an individual basis</a:t>
            </a: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br>
              <a:rPr lang="en-GB" altLang="en-US" sz="1600" dirty="0">
                <a:ea typeface="MS Gothic" panose="020B0609070205080204" pitchFamily="49" charset="-128"/>
              </a:rPr>
            </a:br>
            <a:r>
              <a:rPr lang="en-GB" altLang="en-US" sz="1600" dirty="0">
                <a:ea typeface="MS Gothic" panose="020B0609070205080204" pitchFamily="49" charset="-128"/>
              </a:rPr>
              <a:t/>
            </a:r>
            <a:br>
              <a:rPr lang="en-GB" altLang="en-US" sz="1600" dirty="0">
                <a:ea typeface="MS Gothic" panose="020B0609070205080204" pitchFamily="49" charset="-128"/>
              </a:rPr>
            </a:br>
            <a:r>
              <a:rPr lang="en-GB" altLang="en-US" sz="1400" dirty="0">
                <a:ea typeface="MS Gothic" panose="020B0609070205080204" pitchFamily="49" charset="-128"/>
              </a:rPr>
              <a:t>(Latest revision of IEEE 802 LMSC Working Group Policies and Procedures: http://www.ieee802.org/devdocs.shtml)</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400"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November 2018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892402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223</TotalTime>
  <Words>1779</Words>
  <Application>Microsoft Office PowerPoint</Application>
  <PresentationFormat>Widescreen</PresentationFormat>
  <Paragraphs>319</Paragraphs>
  <Slides>24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Arial Unicode MS</vt:lpstr>
      <vt:lpstr>MS Gothic</vt:lpstr>
      <vt:lpstr>Arial</vt:lpstr>
      <vt:lpstr>Calibri</vt:lpstr>
      <vt:lpstr>DejaVu Sans</vt:lpstr>
      <vt:lpstr>Helvetica</vt:lpstr>
      <vt:lpstr>Monotype Sorts</vt:lpstr>
      <vt:lpstr>Times New Roman</vt:lpstr>
      <vt:lpstr>Office Theme</vt:lpstr>
      <vt:lpstr>Document</vt:lpstr>
      <vt:lpstr>2nd  Vice Chair Report July 2018</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vt:lpstr>
      <vt:lpstr>IEEE-SA policy documents</vt:lpstr>
      <vt:lpstr>Current IEEE-SA Rule documents</vt:lpstr>
      <vt:lpstr>Current IEEE 802 rules documents </vt:lpstr>
      <vt:lpstr>Valid Abstain responses, see 802 WG P&amp;P</vt:lpstr>
      <vt:lpstr>Current IEEE 802.11 rules documents </vt:lpstr>
      <vt:lpstr>July 2018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23</cp:revision>
  <cp:lastPrinted>1601-01-01T00:00:00Z</cp:lastPrinted>
  <dcterms:created xsi:type="dcterms:W3CDTF">2018-05-05T22:00:08Z</dcterms:created>
  <dcterms:modified xsi:type="dcterms:W3CDTF">2018-11-11T11:54:02Z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2018-11-11 11:54:01Z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