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2" r:id="rId16"/>
    <p:sldId id="271" r:id="rId17"/>
    <p:sldId id="272" r:id="rId18"/>
    <p:sldId id="273" r:id="rId19"/>
    <p:sldId id="274" r:id="rId20"/>
    <p:sldId id="277" r:id="rId21"/>
    <p:sldId id="278" r:id="rId22"/>
    <p:sldId id="279" r:id="rId23"/>
    <p:sldId id="280" r:id="rId24"/>
    <p:sldId id="283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259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99CCE74D-6777-4A6A-841E-D3FE9E4DE7BC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212119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802.11-18/1712r0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8839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06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DC09BB0D-4F1C-4196-AECE-B99C23E3DA4A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37877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802.11-yy/xxxxr0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5260306B-DC73-437F-9005-0D8C2F8E8C70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9258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17564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584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March 2018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268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Donald Eastlake, Huawei Technologies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56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Page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9095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61057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E87DFD8-B126-4FAA-8CEE-7F95695F9109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8639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6810BABC-BCC9-4122-9FB7-7BDE8D0AB9C7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217433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D41E4927-5E68-4B3E-AE8C-003F0592EB8C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583058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802-11-18-1050r0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814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261163C5-92FA-4C87-8332-68A001677AE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238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721-01-AANI-aani-sc-agenda-november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017-00-0arc-wur-multi-ap-reference-model.vsd" TargetMode="External"/><Relationship Id="rId7" Type="http://schemas.openxmlformats.org/officeDocument/2006/relationships/hyperlink" Target="https://mentor.ieee.org/802.11/dcn/18/11-18-1051-03-0arc-what-is-an-ess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641-00-0arc-discussion-on-wur-802-11ba-nomenclature.pptx" TargetMode="External"/><Relationship Id="rId5" Type="http://schemas.openxmlformats.org/officeDocument/2006/relationships/hyperlink" Target="https://mentor.ieee.org/802.11/dcn/18/11-18-1494-02-00ba-overview-of-802-11-ba-power-management-in-d0-4.pptx" TargetMode="External"/><Relationship Id="rId4" Type="http://schemas.openxmlformats.org/officeDocument/2006/relationships/hyperlink" Target="https://mentor.ieee.org/802.11/dcn/18/11-18-1020-05-0arc-discussion-on-wur-802-11ba-state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8/dg-draft-CSD-0918-v01.pdf" TargetMode="External"/><Relationship Id="rId13" Type="http://schemas.openxmlformats.org/officeDocument/2006/relationships/hyperlink" Target="https://mentor.ieee.org/802-ec/dcn/18/ec-18-0176-01-00EC-ieee-p802-3cp-draft-csd.pdf" TargetMode="External"/><Relationship Id="rId18" Type="http://schemas.openxmlformats.org/officeDocument/2006/relationships/hyperlink" Target="https://mentor.ieee.org/802.19/dcn/18/19-18-0073-03-S1GH-s1gh-draft-par.pdf" TargetMode="External"/><Relationship Id="rId3" Type="http://schemas.openxmlformats.org/officeDocument/2006/relationships/hyperlink" Target="http://www.ieee802.org/1/files/public/docs2018/de-draft-PAR-0918-v01.pdf" TargetMode="External"/><Relationship Id="rId21" Type="http://schemas.openxmlformats.org/officeDocument/2006/relationships/hyperlink" Target="https://mentor.ieee.org/802.22/dcn/18/22-18-0040-00-0000-802-22-3-par-extension-request.pdf" TargetMode="External"/><Relationship Id="rId7" Type="http://schemas.openxmlformats.org/officeDocument/2006/relationships/hyperlink" Target="http://www.ieee802.org/1/files/public/docs2018/dg-draft-PAR-0918-v01.pdf" TargetMode="External"/><Relationship Id="rId12" Type="http://schemas.openxmlformats.org/officeDocument/2006/relationships/hyperlink" Target="https://mentor.ieee.org/802-ec/dcn/18/ec-18-0175-00-00EC-ieee-p802-3cp-draft-par.pdf" TargetMode="External"/><Relationship Id="rId17" Type="http://schemas.openxmlformats.org/officeDocument/2006/relationships/hyperlink" Target="http://www.ieee802.org/3/ad_hoc/ngrates/public/18_09/IC15-005_NEA_2018_Status%20Report_Nov18_draft_NEA.pdf" TargetMode="External"/><Relationship Id="rId2" Type="http://schemas.openxmlformats.org/officeDocument/2006/relationships/notesSlide" Target="../notesSlides/notesSlide8.xml"/><Relationship Id="rId16" Type="http://schemas.openxmlformats.org/officeDocument/2006/relationships/hyperlink" Target="https://mentor.ieee.org/802-ec/dcn/18/ec-18-0179-00-00EC-ieee-802-3-new-ethernet-applications-icaid.pdf" TargetMode="External"/><Relationship Id="rId20" Type="http://schemas.openxmlformats.org/officeDocument/2006/relationships/hyperlink" Target="https://mentor.ieee.org/802.22/dcn/18/22-18-0041-00-0000-802-22-revision-par-extensi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8/df-draft-CSD-0918-v01.pdf" TargetMode="External"/><Relationship Id="rId11" Type="http://schemas.openxmlformats.org/officeDocument/2006/relationships/hyperlink" Target="https://mentor.ieee.org/802-ec/dcn/18/ec-18-0173-01-00EC-ieee-p802-3ca-draft-modified-csd.pdf" TargetMode="External"/><Relationship Id="rId5" Type="http://schemas.openxmlformats.org/officeDocument/2006/relationships/hyperlink" Target="http://www.ieee802.org/1/files/public/docs2018/df-draft-PAR-0918-v01.pdf" TargetMode="External"/><Relationship Id="rId15" Type="http://schemas.openxmlformats.org/officeDocument/2006/relationships/hyperlink" Target="https://mentor.ieee.org/802-ec/dcn/18/ec-18-0178-00-00EC-ieee-p802-3cs-draft-csd.pdf" TargetMode="External"/><Relationship Id="rId10" Type="http://schemas.openxmlformats.org/officeDocument/2006/relationships/hyperlink" Target="https://mentor.ieee.org/802-ec/dcn/18/ec-18-0174-00-00EC-ieee-p802-3ca-draft-par-extension-request.pdf" TargetMode="External"/><Relationship Id="rId19" Type="http://schemas.openxmlformats.org/officeDocument/2006/relationships/hyperlink" Target="https://mentor.ieee.org/802.19/dcn/18/19-18-0072-02-S1GH-draft-csd-for-s1gh.docx" TargetMode="External"/><Relationship Id="rId4" Type="http://schemas.openxmlformats.org/officeDocument/2006/relationships/hyperlink" Target="http://www.ieee802.org/1/files/public/docs2018/de-draft-CSD-0918-v01.pdf" TargetMode="External"/><Relationship Id="rId9" Type="http://schemas.openxmlformats.org/officeDocument/2006/relationships/hyperlink" Target="https://mentor.ieee.org/802-ec/dcn/18/ec-18-0172-00-00EC-ieee-p802-3ca-draft-par-modification-request.pdf" TargetMode="External"/><Relationship Id="rId14" Type="http://schemas.openxmlformats.org/officeDocument/2006/relationships/hyperlink" Target="https://mentor.ieee.org/802-ec/dcn/18/ec-18-0177-00-00EC-ieee-p802-3cs-draft-pa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2018-11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</a:t>
            </a:r>
            <a:endParaRPr lang="en-US" altLang="en-US" dirty="0" smtClean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858963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</a:t>
            </a:r>
            <a:r>
              <a:rPr lang="en-US" dirty="0" err="1"/>
              <a:t>IoT</a:t>
            </a:r>
            <a:r>
              <a:rPr lang="en-US" dirty="0"/>
              <a:t> onboarding” – Jerome Henry (Cisco)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i="1" dirty="0"/>
              <a:t>“</a:t>
            </a:r>
            <a:r>
              <a:rPr lang="en-US" dirty="0"/>
              <a:t>IPv6 Neighbor Discovery registration and ND Proxy operations” – Pascal </a:t>
            </a:r>
            <a:r>
              <a:rPr lang="en-US" dirty="0" err="1"/>
              <a:t>Thubert</a:t>
            </a:r>
            <a:r>
              <a:rPr lang="en-US" dirty="0"/>
              <a:t> (Cisco)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“Predictable and Available Wireless” – Pascal </a:t>
            </a:r>
            <a:r>
              <a:rPr lang="en-US" dirty="0" err="1"/>
              <a:t>Thubert</a:t>
            </a:r>
            <a:r>
              <a:rPr lang="en-US" dirty="0"/>
              <a:t> (Cisco)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January 2019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11-18/1720r2</a:t>
            </a:r>
            <a:endParaRPr lang="en-US" altLang="en-US" dirty="0"/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13 November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Jim Lansford, Qualcomm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IEEE 802 JTC1 </a:t>
            </a:r>
            <a:r>
              <a:rPr lang="en-US" altLang="en-US" dirty="0" smtClean="0"/>
              <a:t>SC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600200"/>
            <a:ext cx="7696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(11-18-1692)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Update on withdrawal process of various standards, as propose by IEEE 802</a:t>
            </a:r>
          </a:p>
          <a:p>
            <a:pPr lvl="1">
              <a:defRPr/>
            </a:pPr>
            <a:r>
              <a:rPr lang="en-AU" dirty="0" smtClean="0"/>
              <a:t>Closure of Security Workshop proposal (it isn’t happening)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83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2819400"/>
            <a:ext cx="2057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closes on 8 Feb 2019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closes on 26 Dec 2019</a:t>
            </a:r>
          </a:p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802.11aj/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likely top be sent to PSDO process on Friday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8001000" y="3429000"/>
            <a:ext cx="457200" cy="381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22098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Completed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In-process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16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7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802.16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802.22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All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44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39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D1.3 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11ah, 11aj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D1.4 incorporates 11ak amendment 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D1.5 incorporates 11aq amendment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September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 during teleconferences 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November </a:t>
            </a:r>
            <a:r>
              <a:rPr lang="en-US" altLang="zh-CN" dirty="0"/>
              <a:t>2018 meeting 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Complete LB232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Nov – Jan: Recirculation WG Letter Ballot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11-18-1712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TGax (High Efficiency WLAN)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Held a TGax ad hoc meeting during the period November 7-9 in Shenzhen, China to make progress on draft D3.0 comment resolution.</a:t>
            </a:r>
          </a:p>
          <a:p>
            <a:r>
              <a:rPr lang="en-CA" sz="2200" dirty="0"/>
              <a:t>Complete the resolution of all comments received on draft D3.0.</a:t>
            </a:r>
          </a:p>
          <a:p>
            <a:r>
              <a:rPr lang="en-CA" sz="2200" dirty="0"/>
              <a:t>Pass a motion to enable the TG Editor to prepare draft D4.0 and start a 15-day recirculation motion.</a:t>
            </a:r>
          </a:p>
          <a:p>
            <a:r>
              <a:rPr lang="en-CA" sz="2200" dirty="0"/>
              <a:t>Approve a new revision of the TG Coexistence Assurance document.</a:t>
            </a:r>
          </a:p>
          <a:p>
            <a:r>
              <a:rPr lang="en-US" sz="2000" dirty="0"/>
              <a:t>Agenda for this meeting is available  in document 11-17/1715r0.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220913" y="3048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dirty="0"/>
              <a:t>November 2018</a:t>
            </a:r>
            <a:endParaRPr lang="en-US" sz="18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TGay</a:t>
            </a:r>
            <a:r>
              <a:rPr lang="en-US" dirty="0" smtClean="0"/>
              <a:t> (Next Gen 60 GHz)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419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September interim</a:t>
            </a:r>
          </a:p>
          <a:p>
            <a:pPr lvl="1" algn="just"/>
            <a:r>
              <a:rPr lang="en-CA" sz="1600" dirty="0"/>
              <a:t>5 teleconference calls were held between October 3 </a:t>
            </a:r>
            <a:r>
              <a:rPr lang="en-CA" sz="1600"/>
              <a:t>and November 7 for </a:t>
            </a:r>
            <a:r>
              <a:rPr lang="en-CA" sz="1600" dirty="0"/>
              <a:t>comment resolution, including 802.19 comments on coexistence assurance document</a:t>
            </a:r>
          </a:p>
          <a:p>
            <a:pPr lvl="2" algn="just"/>
            <a:r>
              <a:rPr lang="en-CA" altLang="en-US" sz="1600" dirty="0"/>
              <a:t>165 comments are discussed</a:t>
            </a:r>
          </a:p>
          <a:p>
            <a:pPr lvl="2" algn="just"/>
            <a:r>
              <a:rPr lang="en-CA" altLang="en-US" sz="1600" dirty="0"/>
              <a:t>155 </a:t>
            </a:r>
            <a:r>
              <a:rPr lang="en-CA" altLang="en-US" sz="1600" dirty="0"/>
              <a:t>comments are resolved and ready for motion</a:t>
            </a:r>
          </a:p>
          <a:p>
            <a:r>
              <a:rPr lang="en-US" sz="2000" dirty="0"/>
              <a:t>6 sessions this week</a:t>
            </a:r>
          </a:p>
          <a:p>
            <a:pPr lvl="1"/>
            <a:r>
              <a:rPr lang="en-US" sz="1600" dirty="0"/>
              <a:t>Comment resolution against </a:t>
            </a:r>
            <a:r>
              <a:rPr lang="en-US" sz="1600" dirty="0"/>
              <a:t>LB231 (D2.0)</a:t>
            </a:r>
          </a:p>
          <a:p>
            <a:pPr lvl="1"/>
            <a:r>
              <a:rPr lang="en-CA" sz="1600" dirty="0"/>
              <a:t>Technical presentations</a:t>
            </a:r>
          </a:p>
          <a:p>
            <a:pPr lvl="1"/>
            <a:r>
              <a:rPr lang="en-CA" sz="1600" dirty="0"/>
              <a:t>Review </a:t>
            </a:r>
            <a:r>
              <a:rPr lang="en-CA" sz="1600" dirty="0"/>
              <a:t>and confirm the timeline</a:t>
            </a:r>
            <a:endParaRPr lang="en-CA" sz="1600" dirty="0"/>
          </a:p>
          <a:p>
            <a:r>
              <a:rPr lang="en-US" sz="2000" dirty="0"/>
              <a:t>Agenda for this meeting is available in document 11-18/1727r1</a:t>
            </a:r>
          </a:p>
        </p:txBody>
      </p:sp>
    </p:spTree>
    <p:extLst>
      <p:ext uri="{BB962C8B-B14F-4D97-AF65-F5344CB8AC3E}">
        <p14:creationId xmlns:p14="http://schemas.microsoft.com/office/powerpoint/2010/main" val="28871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(Next Gen Positioning)</a:t>
            </a: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8610600" cy="2734840"/>
          </a:xfrm>
        </p:spPr>
        <p:txBody>
          <a:bodyPr/>
          <a:lstStyle/>
          <a:p>
            <a:pPr marL="609600" indent="-609600"/>
            <a:endParaRPr lang="en-US" sz="300" dirty="0"/>
          </a:p>
          <a:p>
            <a:r>
              <a:rPr lang="en-US" dirty="0" smtClean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mtClean="0"/>
              <a:t>In comment resolution coming out of CC28.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mtClean="0"/>
              <a:t>During the meeting expect to focus on comments resolution and amendment text submission targeted at improving draft quality in preparation of Jan 2019 initial WG ballot milestone (projected).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mtClean="0"/>
              <a:t>D0.5 of P802.11az available on member’s area.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mtClean="0"/>
              <a:t>Open </a:t>
            </a:r>
            <a:r>
              <a:rPr lang="en-US" dirty="0" smtClean="0"/>
              <a:t>call volunteers for comment </a:t>
            </a:r>
            <a:r>
              <a:rPr lang="en-US" smtClean="0"/>
              <a:t>resolution.</a:t>
            </a:r>
          </a:p>
          <a:p>
            <a:pPr marL="400050" lvl="1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Internal comment resolution </a:t>
            </a:r>
            <a:r>
              <a:rPr lang="en-US"/>
              <a:t>during </a:t>
            </a:r>
            <a:r>
              <a:rPr lang="en-US" smtClean="0"/>
              <a:t>Nov</a:t>
            </a:r>
            <a:r>
              <a:rPr lang="en-US"/>
              <a:t>. </a:t>
            </a:r>
            <a:r>
              <a:rPr lang="en-US" smtClean="0"/>
              <a:t>and Jan. meetings.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Initial </a:t>
            </a:r>
            <a:r>
              <a:rPr lang="en-US" dirty="0"/>
              <a:t>WG ballot coming out of </a:t>
            </a:r>
            <a:r>
              <a:rPr lang="en-US"/>
              <a:t>the </a:t>
            </a:r>
            <a:r>
              <a:rPr lang="en-US" smtClean="0"/>
              <a:t>Jan. 2019 </a:t>
            </a:r>
            <a:r>
              <a:rPr lang="en-US" dirty="0"/>
              <a:t>meeting.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(Next Gen Positioning) </a:t>
            </a: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524000"/>
            <a:ext cx="8784600" cy="2887240"/>
          </a:xfrm>
        </p:spPr>
        <p:txBody>
          <a:bodyPr/>
          <a:lstStyle/>
          <a:p>
            <a:pPr marL="609600" indent="-609600"/>
            <a:endParaRPr lang="en-US" sz="400" dirty="0"/>
          </a:p>
          <a:p>
            <a:endParaRPr lang="en-US" smtClean="0"/>
          </a:p>
          <a:p>
            <a:r>
              <a:rPr lang="en-US" smtClean="0"/>
              <a:t>Nov. </a:t>
            </a:r>
            <a:r>
              <a:rPr lang="en-US" dirty="0" smtClean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mtClean="0"/>
              <a:t>Comment </a:t>
            </a:r>
            <a:r>
              <a:rPr lang="en-US" altLang="en-US"/>
              <a:t>collection resolution for CC28.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mtClean="0"/>
              <a:t>Amendment </a:t>
            </a:r>
            <a:r>
              <a:rPr lang="en-US" altLang="en-US"/>
              <a:t>text targeted at improving draft quality.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Agenda</a:t>
            </a:r>
            <a:r>
              <a:rPr lang="en-US" dirty="0"/>
              <a:t>: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refer </a:t>
            </a:r>
            <a:r>
              <a:rPr lang="en-US" dirty="0"/>
              <a:t>to </a:t>
            </a:r>
            <a:r>
              <a:rPr lang="en-US"/>
              <a:t>submission </a:t>
            </a:r>
            <a:r>
              <a:rPr lang="en-US" smtClean="0"/>
              <a:t>11-18/1667.</a:t>
            </a:r>
            <a:endParaRPr lang="en-US" dirty="0"/>
          </a:p>
          <a:p>
            <a:pPr marL="457200" lvl="1" indent="0"/>
            <a:endParaRPr lang="en-US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66534"/>
              </p:ext>
            </p:extLst>
          </p:nvPr>
        </p:nvGraphicFramePr>
        <p:xfrm>
          <a:off x="6388328" y="4411240"/>
          <a:ext cx="4214185" cy="20119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3836"/>
                <a:gridCol w="760893"/>
                <a:gridCol w="702364"/>
                <a:gridCol w="702364"/>
                <a:gridCol w="702364"/>
                <a:gridCol w="702364"/>
              </a:tblGrid>
              <a:tr h="25913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MON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WED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THU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FRI</a:t>
                      </a:r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AZ*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AZ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259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(Wake-up Radio)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3601"/>
            <a:ext cx="9753600" cy="4341813"/>
          </a:xfrm>
        </p:spPr>
        <p:txBody>
          <a:bodyPr/>
          <a:lstStyle/>
          <a:p>
            <a:r>
              <a:rPr lang="en-US" altLang="en-US" dirty="0"/>
              <a:t>From the last F2F meeting</a:t>
            </a:r>
          </a:p>
          <a:p>
            <a:pPr lvl="1"/>
            <a:r>
              <a:rPr lang="en-US" altLang="en-US" dirty="0" err="1" smtClean="0">
                <a:ea typeface="MS PGothic" charset="-128"/>
              </a:rPr>
              <a:t>TGba</a:t>
            </a:r>
            <a:r>
              <a:rPr lang="en-US" altLang="en-US" dirty="0" smtClean="0">
                <a:ea typeface="MS PGothic" charset="-128"/>
              </a:rPr>
              <a:t> Draft 1.0 complete </a:t>
            </a:r>
            <a:r>
              <a:rPr lang="en-US" altLang="en-US" dirty="0">
                <a:ea typeface="MS PGothic" charset="-128"/>
              </a:rPr>
              <a:t>and </a:t>
            </a:r>
            <a:r>
              <a:rPr lang="en-US" altLang="en-US" dirty="0" smtClean="0">
                <a:ea typeface="MS PGothic" charset="-128"/>
              </a:rPr>
              <a:t>started </a:t>
            </a:r>
            <a:r>
              <a:rPr lang="en-US" altLang="en-US" dirty="0">
                <a:ea typeface="MS PGothic" charset="-128"/>
              </a:rPr>
              <a:t>a 30-day WG letter </a:t>
            </a:r>
            <a:r>
              <a:rPr lang="en-US" altLang="en-US" dirty="0" smtClean="0">
                <a:ea typeface="MS PGothic" charset="-128"/>
              </a:rPr>
              <a:t>Ballot</a:t>
            </a:r>
          </a:p>
          <a:p>
            <a:pPr lvl="1"/>
            <a:r>
              <a:rPr lang="en-US" altLang="en-US" dirty="0">
                <a:ea typeface="MS PGothic" charset="-128"/>
              </a:rPr>
              <a:t>	</a:t>
            </a:r>
            <a:r>
              <a:rPr lang="en-US" altLang="en-US" dirty="0" smtClean="0">
                <a:ea typeface="MS PGothic" charset="-128"/>
              </a:rPr>
              <a:t>Letter ballot closed on Oct. 24</a:t>
            </a:r>
            <a:r>
              <a:rPr lang="en-US" altLang="en-US" baseline="30000" dirty="0" smtClean="0">
                <a:ea typeface="MS PGothic" charset="-128"/>
              </a:rPr>
              <a:t>th</a:t>
            </a:r>
            <a:r>
              <a:rPr lang="en-US" altLang="en-US" dirty="0" smtClean="0">
                <a:ea typeface="MS PGothic" charset="-128"/>
              </a:rPr>
              <a:t> </a:t>
            </a:r>
          </a:p>
          <a:p>
            <a:pPr lvl="1"/>
            <a:r>
              <a:rPr lang="en-US" altLang="en-US" dirty="0" smtClean="0">
                <a:ea typeface="MS PGothic" charset="-128"/>
              </a:rPr>
              <a:t>	Result: approval rate: 71.95% (did not pass), received 1253 comments (887 technical)</a:t>
            </a:r>
            <a:endParaRPr lang="en-US" altLang="en-US" dirty="0">
              <a:ea typeface="MS PGothic" charset="-128"/>
            </a:endParaRPr>
          </a:p>
          <a:p>
            <a:pPr lvl="1"/>
            <a:r>
              <a:rPr lang="en-US" altLang="en-US" dirty="0">
                <a:ea typeface="MS PGothic" charset="-128"/>
              </a:rPr>
              <a:t>The TG approved </a:t>
            </a:r>
            <a:r>
              <a:rPr lang="en-US" altLang="en-US" dirty="0" err="1">
                <a:ea typeface="MS PGothic" charset="-128"/>
              </a:rPr>
              <a:t>TGba</a:t>
            </a:r>
            <a:r>
              <a:rPr lang="en-US" altLang="en-US" dirty="0">
                <a:ea typeface="MS PGothic" charset="-128"/>
              </a:rPr>
              <a:t> Coexistence Assurance document (11-18/1069r0)</a:t>
            </a:r>
          </a:p>
          <a:p>
            <a:pPr lvl="1"/>
            <a:r>
              <a:rPr lang="en-US" altLang="en-US" dirty="0" smtClean="0">
                <a:ea typeface="MS PGothic" charset="-128"/>
              </a:rPr>
              <a:t>Gave an overview on the </a:t>
            </a:r>
            <a:r>
              <a:rPr lang="en-US" altLang="en-US" dirty="0" err="1" smtClean="0">
                <a:ea typeface="MS PGothic" charset="-128"/>
              </a:rPr>
              <a:t>TGba</a:t>
            </a:r>
            <a:r>
              <a:rPr lang="en-US" altLang="en-US" dirty="0" smtClean="0">
                <a:ea typeface="MS PGothic" charset="-128"/>
              </a:rPr>
              <a:t> </a:t>
            </a:r>
            <a:r>
              <a:rPr lang="en-US" altLang="en-US" dirty="0">
                <a:ea typeface="MS PGothic" charset="-128"/>
              </a:rPr>
              <a:t>power management </a:t>
            </a:r>
            <a:r>
              <a:rPr lang="en-US" altLang="en-US" dirty="0" smtClean="0">
                <a:ea typeface="MS PGothic" charset="-128"/>
              </a:rPr>
              <a:t>procedure to </a:t>
            </a:r>
            <a:r>
              <a:rPr lang="en-US" altLang="en-US" dirty="0">
                <a:ea typeface="MS PGothic" charset="-128"/>
              </a:rPr>
              <a:t>ARC</a:t>
            </a:r>
          </a:p>
          <a:p>
            <a:pPr lvl="1"/>
            <a:r>
              <a:rPr lang="en-US" altLang="en-US" dirty="0">
                <a:ea typeface="MS PGothic" charset="-128"/>
              </a:rPr>
              <a:t>Reviewed TG timeline</a:t>
            </a:r>
          </a:p>
          <a:p>
            <a:r>
              <a:rPr lang="en-US" altLang="en-US" dirty="0" smtClean="0"/>
              <a:t>Plan </a:t>
            </a:r>
            <a:r>
              <a:rPr lang="en-US" altLang="en-US" dirty="0"/>
              <a:t>for this meeting</a:t>
            </a:r>
          </a:p>
          <a:p>
            <a:pPr lvl="1"/>
            <a:r>
              <a:rPr lang="en-US" altLang="en-US" dirty="0" smtClean="0"/>
              <a:t>Comment resolution</a:t>
            </a:r>
            <a:endParaRPr lang="en-US" altLang="en-US" dirty="0"/>
          </a:p>
          <a:p>
            <a:pPr lvl="1"/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 </a:t>
            </a:r>
            <a:r>
              <a:rPr lang="en-US" altLang="en-US" dirty="0"/>
              <a:t>can be found in doc: IEEE </a:t>
            </a:r>
            <a:r>
              <a:rPr lang="en-US" altLang="en-US" dirty="0" smtClean="0"/>
              <a:t>802.11-18/1717</a:t>
            </a:r>
            <a:endParaRPr lang="en-US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r>
              <a:rPr lang="en-US" altLang="en-US" sz="3200" dirty="0" smtClean="0">
                <a:solidFill>
                  <a:schemeClr val="tx2"/>
                </a:solidFill>
              </a:rPr>
              <a:t> (Light Communications)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Simulation scenario comments and finalization</a:t>
            </a:r>
          </a:p>
          <a:p>
            <a:pPr lvl="1" algn="just"/>
            <a:r>
              <a:rPr lang="en-GB" altLang="en-US" dirty="0"/>
              <a:t>Channel model finalization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Call for proposals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Six (6) meeting slots for the Nov. 2018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AM1, PM1 ; </a:t>
            </a:r>
            <a:r>
              <a:rPr lang="en-GB" altLang="en-US" b="1" dirty="0"/>
              <a:t>Tue – </a:t>
            </a:r>
            <a:r>
              <a:rPr lang="en-GB" altLang="en-US" dirty="0"/>
              <a:t>PM2, PM3 ; </a:t>
            </a:r>
            <a:r>
              <a:rPr lang="en-GB" altLang="en-US" b="1" dirty="0"/>
              <a:t>Wed – </a:t>
            </a:r>
            <a:r>
              <a:rPr lang="en-GB" altLang="en-US" dirty="0"/>
              <a:t>AM1 , PM2; </a:t>
            </a:r>
            <a:br>
              <a:rPr lang="en-GB" altLang="en-US" dirty="0"/>
            </a:br>
            <a:endParaRPr lang="en-GB" altLang="en-US" dirty="0"/>
          </a:p>
          <a:p>
            <a:pPr lvl="1" algn="just"/>
            <a:endParaRPr lang="en-GB" altLang="en-US" dirty="0"/>
          </a:p>
          <a:p>
            <a:pPr algn="just"/>
            <a:r>
              <a:rPr lang="en-GB" altLang="en-US" dirty="0"/>
              <a:t>Proposed Agenda in doc. </a:t>
            </a:r>
            <a:r>
              <a:rPr lang="en-GB" altLang="en-US" dirty="0" smtClean="0"/>
              <a:t>11-18/1719</a:t>
            </a:r>
            <a:endParaRPr lang="en-GB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Nikola Serafimovski (pureLiFi)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BCS </a:t>
            </a:r>
            <a:r>
              <a:rPr lang="en-US" altLang="en-US" dirty="0" smtClean="0"/>
              <a:t>SG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EHT TIG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FD </a:t>
            </a:r>
            <a:r>
              <a:rPr lang="en-US" altLang="en-US" dirty="0"/>
              <a:t>TIG (Full Duplex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NGV SG 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RTA TIG (Real-time Applications)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November 2018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BCS SG (Broadcast Services)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September 2018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PAR &amp; CSD added to EC and </a:t>
            </a:r>
            <a:r>
              <a:rPr lang="en-US" dirty="0" err="1"/>
              <a:t>NesCOM</a:t>
            </a:r>
            <a:r>
              <a:rPr lang="en-US" dirty="0"/>
              <a:t> agenda</a:t>
            </a:r>
          </a:p>
          <a:p>
            <a:pPr lvl="1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November Goals:</a:t>
            </a:r>
          </a:p>
          <a:p>
            <a:pPr lvl="1">
              <a:buFont typeface="Arial"/>
              <a:buChar char="•"/>
            </a:pPr>
            <a:r>
              <a:rPr lang="en-US" dirty="0"/>
              <a:t>Receive and respond to comments from other WGs</a:t>
            </a:r>
          </a:p>
          <a:p>
            <a:pPr marL="0" indent="0"/>
            <a:r>
              <a:rPr lang="en-US" dirty="0"/>
              <a:t>	</a:t>
            </a:r>
          </a:p>
          <a:p>
            <a:pPr>
              <a:buFont typeface="Arial"/>
              <a:buChar char="•"/>
            </a:pPr>
            <a:r>
              <a:rPr lang="en-US" dirty="0"/>
              <a:t>3 Meeting slots:  Tue EVE; Wed AM1;  Thurs PM2</a:t>
            </a:r>
          </a:p>
          <a:p>
            <a:pPr>
              <a:buFont typeface="Arial"/>
              <a:buChar char="•"/>
            </a:pPr>
            <a:r>
              <a:rPr lang="en-US" dirty="0"/>
              <a:t>Agenda: 11-18/1737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11-18/1738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EHT </a:t>
            </a:r>
            <a:r>
              <a:rPr lang="en-US" altLang="en-US" dirty="0" smtClean="0"/>
              <a:t>SG (Extremely High Throughput)</a:t>
            </a:r>
            <a:endParaRPr lang="en-US" altLang="en-US" dirty="0" smtClean="0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xmlns="" id="{D53D31C7-F2B7-F74E-A077-04B585104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8686800" cy="4267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dirty="0" smtClean="0">
                <a:ea typeface="ＭＳ Ｐゴシック" panose="020B0600070205080204" pitchFamily="34" charset="-128"/>
              </a:rPr>
              <a:t>	September meeting was </a:t>
            </a:r>
            <a:r>
              <a:rPr lang="en-US" altLang="en-US" dirty="0">
                <a:ea typeface="ＭＳ Ｐゴシック" panose="020B0600070205080204" pitchFamily="34" charset="-128"/>
              </a:rPr>
              <a:t>focused on technical presentations</a:t>
            </a:r>
          </a:p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dirty="0" smtClean="0">
                <a:ea typeface="ＭＳ Ｐゴシック" panose="020B0600070205080204" pitchFamily="34" charset="-128"/>
              </a:rPr>
              <a:t>	Produce </a:t>
            </a:r>
            <a:r>
              <a:rPr lang="en-US" altLang="en-US" dirty="0">
                <a:ea typeface="ＭＳ Ｐゴシック" panose="020B0600070205080204" pitchFamily="34" charset="-128"/>
              </a:rPr>
              <a:t>initial draft of PAR and CSD submissions.</a:t>
            </a:r>
          </a:p>
          <a:p>
            <a:pPr marL="0" indent="0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dirty="0" smtClean="0">
                <a:ea typeface="ＭＳ Ｐゴシック" panose="020B0600070205080204" pitchFamily="34" charset="-128"/>
              </a:rPr>
              <a:t>	Monday </a:t>
            </a:r>
            <a:r>
              <a:rPr lang="en-US" altLang="en-US" dirty="0">
                <a:ea typeface="ＭＳ Ｐゴシック" panose="020B0600070205080204" pitchFamily="34" charset="-128"/>
              </a:rPr>
              <a:t>PM1, Thursday PM1 &amp; PM2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John Doe, Some Company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320" cy="12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FD TIG (Full Duplex)</a:t>
            </a:r>
            <a:endParaRPr lang="en-US" sz="1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3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November Goals: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Arial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Present progress at EHT meeting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Arial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Discuss future steps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Develop WG recommendations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November Agenda: See 11-18/1743r0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James Gilb, GA-ASI, USD, Gilb Consulting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NGV SG (Next Gen V2X)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just"/>
            <a:r>
              <a:rPr lang="en-GB" altLang="en-US" dirty="0" smtClean="0"/>
              <a:t>Since the Sep meeting</a:t>
            </a:r>
          </a:p>
          <a:p>
            <a:pPr lvl="1" algn="just"/>
            <a:r>
              <a:rPr lang="en-GB" altLang="en-US" dirty="0" smtClean="0"/>
              <a:t>PAR/CSD have been submitted to EC for comment</a:t>
            </a:r>
          </a:p>
          <a:p>
            <a:pPr lvl="1" algn="just"/>
            <a:r>
              <a:rPr lang="en-GB" altLang="en-US" sz="1900" dirty="0"/>
              <a:t>2 liaison feedback received from Car-2-Car Consortium and ETSI ITS ISG respectively</a:t>
            </a:r>
          </a:p>
          <a:p>
            <a:pPr algn="just"/>
            <a:r>
              <a:rPr lang="en-GB" altLang="en-US" dirty="0" smtClean="0"/>
              <a:t>Goal of Nov meeting</a:t>
            </a:r>
          </a:p>
          <a:p>
            <a:pPr lvl="1" algn="just"/>
            <a:r>
              <a:rPr lang="en-US" altLang="en-US" dirty="0" smtClean="0"/>
              <a:t>4 sessions scheduled for NGV SG during Nov meeting</a:t>
            </a:r>
          </a:p>
          <a:p>
            <a:pPr lvl="1" algn="just"/>
            <a:r>
              <a:rPr lang="en-US" altLang="en-US" dirty="0" smtClean="0"/>
              <a:t>Processing comments to PAR/CSD from EC</a:t>
            </a:r>
          </a:p>
          <a:p>
            <a:pPr lvl="1" algn="just"/>
            <a:r>
              <a:rPr lang="en-US" altLang="en-US" dirty="0" smtClean="0"/>
              <a:t>Review liaison feedbacks</a:t>
            </a:r>
          </a:p>
          <a:p>
            <a:pPr lvl="1" algn="just"/>
            <a:r>
              <a:rPr lang="en-US" altLang="en-US" dirty="0" smtClean="0"/>
              <a:t>Complete presentations for use case, channel model and functional requirements. </a:t>
            </a:r>
          </a:p>
          <a:p>
            <a:pPr algn="just"/>
            <a:r>
              <a:rPr lang="en-US" altLang="en-US" dirty="0" smtClean="0"/>
              <a:t>Agenda for NGV-SG Nov meeting is available as in the latest revision of 11-18/1731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Bo Sun (ZTE Corporation))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4965"/>
            <a:ext cx="2274889" cy="274636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November 2018</a:t>
            </a:r>
            <a:endParaRPr lang="en-US" dirty="0">
              <a:ea typeface="MS PGothic" pitchFamily="34" charset="-128"/>
            </a:endParaRP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923176" y="6475413"/>
            <a:ext cx="1506824" cy="184666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Allan Jones (Activision)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C395558-550E-4EBC-AAB7-BFABA5ABC9B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RTA TIG (Real-Time Applications)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Held two teleconferences covering several submissions on October 10</a:t>
            </a:r>
            <a:r>
              <a:rPr lang="en-CA" sz="2200" baseline="30000" dirty="0"/>
              <a:t>th</a:t>
            </a:r>
            <a:r>
              <a:rPr lang="en-CA" sz="2200" dirty="0"/>
              <a:t> and October 24</a:t>
            </a:r>
            <a:r>
              <a:rPr lang="en-CA" sz="2200" baseline="30000" dirty="0"/>
              <a:t>th</a:t>
            </a:r>
            <a:endParaRPr lang="en-CA" sz="2200" dirty="0"/>
          </a:p>
          <a:p>
            <a:r>
              <a:rPr lang="en-CA" sz="2200" dirty="0"/>
              <a:t>Goals for November meeting</a:t>
            </a:r>
          </a:p>
          <a:p>
            <a:pPr lvl="1"/>
            <a:r>
              <a:rPr lang="en-CA" sz="1800" dirty="0"/>
              <a:t>Working on a preliminary draft of the RTA TIG report to submit to the working group</a:t>
            </a:r>
          </a:p>
          <a:p>
            <a:pPr lvl="1"/>
            <a:r>
              <a:rPr lang="en-CA" sz="1800" dirty="0"/>
              <a:t>Request an extension of the RTA TIG in order to accommodate new submissions with </a:t>
            </a:r>
            <a:r>
              <a:rPr lang="en-CA" sz="1800"/>
              <a:t>industrial automation</a:t>
            </a:r>
            <a:endParaRPr lang="en-CA" sz="1800" dirty="0"/>
          </a:p>
          <a:p>
            <a:pPr lvl="1"/>
            <a:r>
              <a:rPr lang="en-CA" sz="1800" dirty="0"/>
              <a:t>2 sessions scheduled for the RTA TIG during the November meeting</a:t>
            </a:r>
          </a:p>
          <a:p>
            <a:pPr lvl="2"/>
            <a:r>
              <a:rPr lang="en-CA" sz="2200" dirty="0"/>
              <a:t>Tuesday PM1</a:t>
            </a:r>
          </a:p>
          <a:p>
            <a:pPr lvl="2"/>
            <a:r>
              <a:rPr lang="en-CA" sz="2200" dirty="0"/>
              <a:t>Thursday PM2</a:t>
            </a:r>
          </a:p>
          <a:p>
            <a:r>
              <a:rPr lang="en-US" sz="2200" dirty="0"/>
              <a:t>Agenda for this meeting is available  in document 11-17/1722r0.</a:t>
            </a:r>
          </a:p>
        </p:txBody>
      </p:sp>
    </p:spTree>
    <p:extLst>
      <p:ext uri="{BB962C8B-B14F-4D97-AF65-F5344CB8AC3E}">
        <p14:creationId xmlns:p14="http://schemas.microsoft.com/office/powerpoint/2010/main" val="27686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Meeting: Agenda </a:t>
            </a:r>
            <a:r>
              <a:rPr lang="en-US" dirty="0"/>
              <a:t>for </a:t>
            </a:r>
            <a:r>
              <a:rPr lang="en-US" dirty="0" smtClean="0"/>
              <a:t>2018-11-13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ANA </a:t>
            </a:r>
            <a:r>
              <a:rPr lang="en-US" dirty="0"/>
              <a:t>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 smtClean="0"/>
              <a:t>Review WG Style 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Peter Ecclesine (Cisco Systems)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11-11/0270r43 (November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Allocations for </a:t>
            </a:r>
            <a:r>
              <a:rPr lang="en-US" altLang="en-US" dirty="0" err="1" smtClean="0"/>
              <a:t>TGmd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 smtClean="0"/>
              <a:t>AANI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14427"/>
            <a:ext cx="9029702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Report on Nendica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Review 11-18/1573 “</a:t>
            </a:r>
            <a:r>
              <a:rPr lang="en-US" dirty="0"/>
              <a:t>Summary of 802.11ax Self Evaluation for IMT-2020 EMBB Indoor Hotspot and Dense Urban Test Environments</a:t>
            </a:r>
            <a:r>
              <a:rPr lang="en-US" altLang="en-US" dirty="0"/>
              <a:t>”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Agree and send Liaison Statement on 802.11 ax IMT-2020 capabilities: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11-18/1340 “</a:t>
            </a:r>
            <a:r>
              <a:rPr lang="en-US" dirty="0"/>
              <a:t>Proposed LS to 3GPP/WFA/WBA/WifiForward on the studies done regarding benchmarking of 802.11ax capabilities”</a:t>
            </a:r>
            <a:r>
              <a:rPr lang="en-US" altLang="en-US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Call for AANI Vice Chair – this position is currently open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11-18/1721r1</a:t>
            </a:r>
            <a:r>
              <a:rPr lang="en-US" altLang="en-US" sz="2000" b="0" dirty="0"/>
              <a:t> 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2 session: </a:t>
            </a:r>
            <a:r>
              <a:rPr lang="en-US" altLang="en-US" b="1" dirty="0"/>
              <a:t>Mon: </a:t>
            </a:r>
            <a:r>
              <a:rPr lang="en-US" altLang="en-US" dirty="0"/>
              <a:t>PM2 and </a:t>
            </a:r>
            <a:r>
              <a:rPr lang="en-US" altLang="en-US" b="1" dirty="0"/>
              <a:t>Thu:</a:t>
            </a:r>
            <a:r>
              <a:rPr lang="en-US" altLang="en-US" dirty="0"/>
              <a:t> AM1 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1800" i="1" dirty="0"/>
              <a:t>Note: Nendica: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scheduled to Tuesday Eve 1.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ARC SC (Architecture)</a:t>
            </a:r>
            <a:endParaRPr lang="en-US" altLang="en-US" dirty="0" smtClean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Thursday AM2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Tuesday: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IEEE 802 activities relevant to 802.11/ARC: </a:t>
            </a:r>
            <a:r>
              <a:rPr lang="en-US" altLang="en-US" b="1" dirty="0"/>
              <a:t>802.1CQ</a:t>
            </a:r>
            <a:endParaRPr lang="en-US" altLang="en-US" b="1" dirty="0">
              <a:solidFill>
                <a:srgbClr val="00B050"/>
              </a:solidFill>
            </a:endParaRP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b="1" dirty="0"/>
              <a:t>IETF/802 coordination – </a:t>
            </a:r>
            <a:r>
              <a:rPr lang="en-US" altLang="en-US" b="1" dirty="0">
                <a:solidFill>
                  <a:srgbClr val="00B050"/>
                </a:solidFill>
              </a:rPr>
              <a:t>Note WNG presentation</a:t>
            </a:r>
            <a:endParaRPr lang="en-US" altLang="en-US" b="1" dirty="0"/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WBA liaison on MAC Address randomization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Wednesday: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 err="1"/>
              <a:t>TGba</a:t>
            </a:r>
            <a:r>
              <a:rPr lang="en-US" sz="1600" b="1" dirty="0"/>
              <a:t> (WUR) continued discussion: </a:t>
            </a:r>
            <a:r>
              <a:rPr lang="en-US" sz="1600" dirty="0">
                <a:hlinkClick r:id="rId3"/>
              </a:rPr>
              <a:t>11-18/1017r0</a:t>
            </a:r>
            <a:r>
              <a:rPr lang="en-US" sz="1600" dirty="0"/>
              <a:t>, </a:t>
            </a:r>
            <a:r>
              <a:rPr lang="en-US" sz="1600" dirty="0">
                <a:hlinkClick r:id="rId4"/>
              </a:rPr>
              <a:t>11-18/1020r5</a:t>
            </a:r>
            <a:r>
              <a:rPr lang="en-US" sz="1600" dirty="0"/>
              <a:t>, </a:t>
            </a:r>
            <a:r>
              <a:rPr lang="en-US" sz="1600" dirty="0">
                <a:hlinkClick r:id="rId5"/>
              </a:rPr>
              <a:t>11-18/1494r2</a:t>
            </a:r>
            <a:r>
              <a:rPr lang="en-US" sz="1600" dirty="0"/>
              <a:t>, </a:t>
            </a:r>
            <a:r>
              <a:rPr lang="en-US" sz="1600" dirty="0">
                <a:hlinkClick r:id="rId6"/>
              </a:rPr>
              <a:t>11-18/1641r0</a:t>
            </a:r>
            <a:endParaRPr lang="en-US" sz="1600" dirty="0"/>
          </a:p>
          <a:p>
            <a:pPr marL="684213">
              <a:lnSpc>
                <a:spcPct val="90000"/>
              </a:lnSpc>
              <a:defRPr/>
            </a:pPr>
            <a:r>
              <a:rPr lang="en-US" sz="1600" dirty="0"/>
              <a:t>Multiple MAC Addresses (and IPv6), “Multiple radios”</a:t>
            </a:r>
          </a:p>
          <a:p>
            <a:pPr marL="684213">
              <a:lnSpc>
                <a:spcPct val="90000"/>
              </a:lnSpc>
              <a:defRPr/>
            </a:pPr>
            <a:r>
              <a:rPr lang="en-US" sz="1600" dirty="0"/>
              <a:t>System architecture views for common use scenarios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Thursday: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Finalize response to WBA on MAC Address randomization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Consider IETF </a:t>
            </a:r>
            <a:r>
              <a:rPr lang="en-US" sz="1600" b="1" dirty="0" err="1"/>
              <a:t>DetNet</a:t>
            </a:r>
            <a:r>
              <a:rPr lang="en-US" sz="1600" b="1" dirty="0"/>
              <a:t>/time-sensitive networking input (potential relationship to RTA TIG?) – </a:t>
            </a:r>
            <a:r>
              <a:rPr lang="en-US" sz="1600" b="1" dirty="0">
                <a:solidFill>
                  <a:srgbClr val="00B050"/>
                </a:solidFill>
              </a:rPr>
              <a:t>Note presentation(s) during Wednesday’s mid-week plenary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“What is an ESS?”: </a:t>
            </a:r>
            <a:r>
              <a:rPr lang="en-US" sz="1600" dirty="0">
                <a:hlinkClick r:id="rId7"/>
              </a:rPr>
              <a:t>11-18/1051r3</a:t>
            </a:r>
            <a:endParaRPr lang="en-US" sz="1600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Does </a:t>
            </a:r>
            <a:r>
              <a:rPr lang="en-US" sz="1600" b="1" dirty="0" err="1"/>
              <a:t>TGba</a:t>
            </a:r>
            <a:r>
              <a:rPr lang="en-US" sz="1600" b="1" dirty="0"/>
              <a:t> discussion lead into other “split” PHYs (LC, 28 GHz (</a:t>
            </a:r>
            <a:r>
              <a:rPr lang="en-US" sz="1600" b="1" dirty="0" err="1"/>
              <a:t>Phazr</a:t>
            </a:r>
            <a:r>
              <a:rPr lang="en-US" sz="1600" b="1" dirty="0"/>
              <a:t>))?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MLME-RESET, versus MLME-JOIN and MLME-START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Coexistence SC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Coexistence SC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4478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(11-18-1729) to be addressed include: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meeting results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response from 3GPP RAN to workshop invitation</a:t>
            </a:r>
          </a:p>
          <a:p>
            <a:pPr lvl="1">
              <a:defRPr/>
            </a:pPr>
            <a:r>
              <a:rPr lang="en-AU" dirty="0"/>
              <a:t>Discuss response from 3GPP </a:t>
            </a:r>
            <a:r>
              <a:rPr lang="en-AU" dirty="0" smtClean="0"/>
              <a:t>RAN4 </a:t>
            </a:r>
            <a:r>
              <a:rPr lang="en-AU" dirty="0"/>
              <a:t>to </a:t>
            </a:r>
            <a:r>
              <a:rPr lang="en-AU" dirty="0" smtClean="0"/>
              <a:t>LS</a:t>
            </a:r>
          </a:p>
          <a:p>
            <a:pPr lvl="1">
              <a:defRPr/>
            </a:pPr>
            <a:r>
              <a:rPr lang="en-AU" dirty="0"/>
              <a:t>Review recent 3GPP RAN1 </a:t>
            </a:r>
            <a:r>
              <a:rPr lang="en-AU" dirty="0" smtClean="0"/>
              <a:t>activities</a:t>
            </a:r>
            <a:endParaRPr lang="en-AU" dirty="0"/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1">
              <a:defRPr/>
            </a:pPr>
            <a:r>
              <a:rPr lang="en-AU" dirty="0" smtClean="0"/>
              <a:t>LBT for management/control in NR-U</a:t>
            </a:r>
          </a:p>
          <a:p>
            <a:pPr lvl="1">
              <a:defRPr/>
            </a:pPr>
            <a:r>
              <a:rPr lang="en-AU" dirty="0" smtClean="0"/>
              <a:t>Use of preambles in NR-U</a:t>
            </a:r>
          </a:p>
          <a:p>
            <a:pPr lvl="1">
              <a:defRPr/>
            </a:pPr>
            <a:r>
              <a:rPr lang="en-AU" dirty="0" smtClean="0"/>
              <a:t>Coexistence workshop technical topics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motions to 3GPP RAN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2" y="685803"/>
            <a:ext cx="7696199" cy="609597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PAR Review </a:t>
            </a:r>
            <a:r>
              <a:rPr lang="en-US" altLang="en-US" sz="2800" dirty="0" smtClean="0"/>
              <a:t>SC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233682" y="1819622"/>
            <a:ext cx="210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36947"/>
            <a:r>
              <a:rPr lang="en-US" sz="1800" dirty="0">
                <a:solidFill>
                  <a:srgbClr val="FFFFFF"/>
                </a:solidFill>
              </a:rPr>
              <a:t>Draft Agenda: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C092F45D-949C-4BAC-A20C-EE62854EE0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29217" y="1620001"/>
            <a:ext cx="1046056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r>
              <a:rPr kumimoji="0" lang="en-US" altLang="en-US" sz="280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10 PARs to review this week, see agenda in 11-18/1707:</a:t>
            </a: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80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802.1CMde - Amendment: Enhancements for Fronthaul Interface, Synchronization, and Synchronization Standards,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3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CSD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802.1DF - Standard: Time-Sensitive Networking Profile for Service Provider Networks,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5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6"/>
              </a:rPr>
              <a:t>CSD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802.1DG - Standard: Time-Sensitive Networking Profile for Automotive In-Vehicle Ethernet Communications,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7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8"/>
              </a:rPr>
              <a:t>CSD 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802.3ca - Amendment: 25 Gb/s and 50 Gb/s Passive Optical Networks, PAR Modification &amp; Extension,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9"/>
              </a:rPr>
              <a:t>PAR Modification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0"/>
              </a:rPr>
              <a:t>PAR Extension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1"/>
              </a:rPr>
              <a:t>CSD Modification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802.3cp - Amendment: Bidirectional 10 Gb/s, 25 Gb/s, and 50 Gb/s Optical Access PHYs 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2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3"/>
              </a:rPr>
              <a:t>CSD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802.3cs – Amendment: Increased-reach Ethernet optical subscriber access (Super-PON) 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4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5"/>
              </a:rPr>
              <a:t>CSD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802.3 Industry Connections: New Ethernet Applications,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6"/>
              </a:rPr>
              <a:t>ICAID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7"/>
              </a:rPr>
              <a:t>Background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802.19 -Recommended Practice -  Coexistence Methods for Sub-1 GHz Frequency Bands,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8"/>
              </a:rPr>
              <a:t>PAR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 and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19"/>
              </a:rPr>
              <a:t>CSD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802.22 - Standard - Revision Project,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20"/>
              </a:rPr>
              <a:t>PAR Extension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hangingPunct="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</a:rPr>
              <a:t>802.22.3 - Standard - Spectrum Characterization and Occupancy Sensing, </a:t>
            </a:r>
            <a:r>
              <a:rPr lang="en-US" altLang="en-US" sz="1600" b="0" dirty="0" bmk="">
                <a:solidFill>
                  <a:schemeClr val="tx1"/>
                </a:solidFill>
                <a:latin typeface="Arial" panose="020B0604020202020204" pitchFamily="34" charset="0"/>
                <a:hlinkClick r:id="rId21"/>
              </a:rPr>
              <a:t>PAR Extension</a:t>
            </a:r>
            <a:endParaRPr lang="en-US" altLang="en-US" sz="16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endParaRPr lang="en-US" altLang="en-US" sz="800" b="0" dirty="0" bmk="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2800" dirty="0"/>
              <a:t>Meeting times: Monday PM2, Tuesday AM2, Thursday AM2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 from Jon Rosdahl (Qualcomm)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6293</TotalTime>
  <Words>2070</Words>
  <Application>Microsoft Office PowerPoint</Application>
  <PresentationFormat>Widescreen</PresentationFormat>
  <Paragraphs>470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 Unicode MS</vt:lpstr>
      <vt:lpstr>MS Gothic</vt:lpstr>
      <vt:lpstr>MS PGothic</vt:lpstr>
      <vt:lpstr>MS PGothic</vt:lpstr>
      <vt:lpstr>Arial</vt:lpstr>
      <vt:lpstr>DejaVu Sans</vt:lpstr>
      <vt:lpstr>Times New Roman</vt:lpstr>
      <vt:lpstr>Wingdings</vt:lpstr>
      <vt:lpstr>Office Theme</vt:lpstr>
      <vt:lpstr>Document</vt:lpstr>
      <vt:lpstr>WG11 Opening Report Snapshot slides 2018-11</vt:lpstr>
      <vt:lpstr>Abstract</vt:lpstr>
      <vt:lpstr>Editors Meeting: Agenda for 2018-11-13</vt:lpstr>
      <vt:lpstr>ANA Status</vt:lpstr>
      <vt:lpstr>AANI SC</vt:lpstr>
      <vt:lpstr>ARC SC (Architecture)</vt:lpstr>
      <vt:lpstr>Coexistence SC</vt:lpstr>
      <vt:lpstr>Coexistence SC</vt:lpstr>
      <vt:lpstr>PAR Review SC</vt:lpstr>
      <vt:lpstr>WNG</vt:lpstr>
      <vt:lpstr>IEEE 802 JTC1 SC</vt:lpstr>
      <vt:lpstr>IEEE 802 has 83 standards in or through the PSDO pipeline</vt:lpstr>
      <vt:lpstr>TGmd</vt:lpstr>
      <vt:lpstr>TGax (High Efficiency WLAN)</vt:lpstr>
      <vt:lpstr>TGay (Next Gen 60 GHz)</vt:lpstr>
      <vt:lpstr>TGaz (Next Gen Positioning)</vt:lpstr>
      <vt:lpstr>TGaz (Next Gen Positioning) </vt:lpstr>
      <vt:lpstr>TGba (Wake-up Radio)</vt:lpstr>
      <vt:lpstr>PowerPoint Presentation</vt:lpstr>
      <vt:lpstr>BCS SG (Broadcast Services)</vt:lpstr>
      <vt:lpstr>EHT SG (Extremely High Throughput)</vt:lpstr>
      <vt:lpstr>PowerPoint Presentation</vt:lpstr>
      <vt:lpstr>NGV SG (Next Gen V2X)</vt:lpstr>
      <vt:lpstr>RTA TIG (Real-Time Applications)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163</cp:revision>
  <cp:lastPrinted>1601-01-01T00:00:00Z</cp:lastPrinted>
  <dcterms:created xsi:type="dcterms:W3CDTF">2018-05-02T19:26:26Z</dcterms:created>
  <dcterms:modified xsi:type="dcterms:W3CDTF">2018-11-12T01:24:31Z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2018-11-12 01:24:30Z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