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81" r:id="rId6"/>
    <p:sldId id="282" r:id="rId7"/>
    <p:sldId id="283" r:id="rId8"/>
    <p:sldId id="284" r:id="rId9"/>
    <p:sldId id="285" r:id="rId10"/>
    <p:sldId id="260" r:id="rId11"/>
    <p:sldId id="262" r:id="rId12"/>
    <p:sldId id="276" r:id="rId13"/>
    <p:sldId id="277" r:id="rId14"/>
    <p:sldId id="291" r:id="rId15"/>
    <p:sldId id="288" r:id="rId16"/>
    <p:sldId id="289" r:id="rId17"/>
    <p:sldId id="290" r:id="rId18"/>
    <p:sldId id="286" r:id="rId19"/>
    <p:sldId id="287" r:id="rId20"/>
    <p:sldId id="292" r:id="rId21"/>
    <p:sldId id="293" r:id="rId22"/>
    <p:sldId id="295" r:id="rId23"/>
    <p:sldId id="297" r:id="rId24"/>
    <p:sldId id="298" r:id="rId25"/>
    <p:sldId id="299" r:id="rId26"/>
    <p:sldId id="304" r:id="rId27"/>
    <p:sldId id="300" r:id="rId28"/>
    <p:sldId id="301" r:id="rId29"/>
    <p:sldId id="302"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42" autoAdjust="0"/>
    <p:restoredTop sz="94660"/>
  </p:normalViewPr>
  <p:slideViewPr>
    <p:cSldViewPr>
      <p:cViewPr varScale="1">
        <p:scale>
          <a:sx n="100" d="100"/>
          <a:sy n="100" d="100"/>
        </p:scale>
        <p:origin x="154"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802.11-18/0303r5</a:t>
            </a:r>
            <a:endParaRPr lang="en-US"/>
          </a:p>
        </p:txBody>
      </p:sp>
      <p:sp>
        <p:nvSpPr>
          <p:cNvPr id="5" name="Date Placeholder 4"/>
          <p:cNvSpPr>
            <a:spLocks noGrp="1"/>
          </p:cNvSpPr>
          <p:nvPr>
            <p:ph type="dt" idx="11"/>
          </p:nvPr>
        </p:nvSpPr>
        <p:spPr/>
        <p:txBody>
          <a:bodyPr/>
          <a:lstStyle/>
          <a:p>
            <a:pPr>
              <a:defRPr/>
            </a:pPr>
            <a:r>
              <a:rPr lang="en-US" smtClean="0"/>
              <a:t>March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11</a:t>
            </a:fld>
            <a:endParaRPr lang="en-US"/>
          </a:p>
        </p:txBody>
      </p:sp>
    </p:spTree>
    <p:extLst>
      <p:ext uri="{BB962C8B-B14F-4D97-AF65-F5344CB8AC3E}">
        <p14:creationId xmlns:p14="http://schemas.microsoft.com/office/powerpoint/2010/main" val="100526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802.11-18/1746r5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826-09-0bcs-a-csd-proposal-for-bcs.docx" TargetMode="External"/><Relationship Id="rId2" Type="http://schemas.openxmlformats.org/officeDocument/2006/relationships/hyperlink" Target="https://mentor.ieee.org/802.11/dcn/18/11-18-0825-09-0bcs-a-par-proposal-for-bc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0862-03-0ngv-ieee-802-11-ngv-sg-proposed-csd.docx" TargetMode="External"/><Relationship Id="rId2" Type="http://schemas.openxmlformats.org/officeDocument/2006/relationships/hyperlink" Target="https://mentor.ieee.org/802.11/dcn/18/11-18-0861-09-0ngv-ieee-802-11-ngv-sg-proposed-pa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861-09-0ngv-ieee-802-11-ngv-sg-proposed-par.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a:t>
            </a:r>
            <a:r>
              <a:rPr lang="en-US" dirty="0" smtClean="0"/>
              <a:t>November 2018 </a:t>
            </a:r>
            <a:r>
              <a:rPr lang="en-US" dirty="0"/>
              <a:t>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2018-11-16</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202"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512769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Teleconferences</a:t>
            </a:r>
            <a:endParaRPr lang="en-US" dirty="0"/>
          </a:p>
        </p:txBody>
      </p:sp>
      <p:sp>
        <p:nvSpPr>
          <p:cNvPr id="5" name="Slide Number Placeholder 4"/>
          <p:cNvSpPr>
            <a:spLocks noGrp="1"/>
          </p:cNvSpPr>
          <p:nvPr>
            <p:ph type="sldNum" idx="12"/>
          </p:nvPr>
        </p:nvSpPr>
        <p:spPr/>
        <p:txBody>
          <a:bodyPr/>
          <a:lstStyle/>
          <a:p>
            <a:pPr>
              <a:defRPr/>
            </a:pPr>
            <a:r>
              <a:rPr lang="en-US" smtClean="0"/>
              <a:t>Slide </a:t>
            </a:r>
            <a:fld id="{EA664691-56C7-4D38-BFF3-A32E09E0A67B}" type="slidenum">
              <a:rPr lang="en-US" smtClean="0"/>
              <a:pPr>
                <a:defRPr/>
              </a:pPr>
              <a:t>11</a:t>
            </a:fld>
            <a:endParaRPr lang="en-US"/>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
        <p:nvSpPr>
          <p:cNvPr id="2" name="TextBox 1"/>
          <p:cNvSpPr txBox="1"/>
          <p:nvPr/>
        </p:nvSpPr>
        <p:spPr>
          <a:xfrm>
            <a:off x="838200" y="6076890"/>
            <a:ext cx="9753600" cy="400110"/>
          </a:xfrm>
          <a:prstGeom prst="rect">
            <a:avLst/>
          </a:prstGeom>
          <a:noFill/>
        </p:spPr>
        <p:txBody>
          <a:bodyPr wrap="square" rtlCol="0">
            <a:spAutoFit/>
          </a:bodyPr>
          <a:lstStyle/>
          <a:p>
            <a:r>
              <a:rPr lang="en-US" sz="2000" dirty="0" smtClean="0">
                <a:solidFill>
                  <a:schemeClr val="tx1"/>
                </a:solidFill>
              </a:rPr>
              <a:t>Moved: Mark Hamilton Seconded: Allan Jones Result: unanimous</a:t>
            </a:r>
            <a:endParaRPr lang="en-US" sz="2000" dirty="0">
              <a:solidFill>
                <a:schemeClr val="tx1"/>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666057483"/>
              </p:ext>
            </p:extLst>
          </p:nvPr>
        </p:nvGraphicFramePr>
        <p:xfrm>
          <a:off x="914402" y="1524000"/>
          <a:ext cx="10439397" cy="4291238"/>
        </p:xfrm>
        <a:graphic>
          <a:graphicData uri="http://schemas.openxmlformats.org/drawingml/2006/table">
            <a:tbl>
              <a:tblPr/>
              <a:tblGrid>
                <a:gridCol w="1066798"/>
                <a:gridCol w="6492764"/>
                <a:gridCol w="1279636"/>
                <a:gridCol w="1600199"/>
              </a:tblGrid>
              <a:tr h="292219">
                <a:tc>
                  <a:txBody>
                    <a:bodyPr/>
                    <a:lstStyle/>
                    <a:p>
                      <a:pPr algn="l" fontAlgn="b"/>
                      <a:r>
                        <a:rPr lang="en-GB" sz="16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1600" b="1" i="0" u="none" strike="noStrike" dirty="0">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6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6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283513">
                <a:tc>
                  <a:txBody>
                    <a:bodyPr/>
                    <a:lstStyle/>
                    <a:p>
                      <a:pPr algn="l" fontAlgn="b"/>
                      <a:r>
                        <a:rPr lang="en-GB" sz="12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fr-FR" sz="1200" b="0" i="0" u="none" strike="noStrike" dirty="0" err="1" smtClean="0">
                          <a:solidFill>
                            <a:srgbClr val="000000"/>
                          </a:solidFill>
                          <a:effectLst/>
                          <a:latin typeface="Calibri" panose="020F0502020204030204" pitchFamily="34" charset="0"/>
                        </a:rPr>
                        <a:t>Monday</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December</a:t>
                      </a:r>
                      <a:r>
                        <a:rPr lang="fr-FR" sz="1200" b="0" i="0" u="none" strike="noStrike" dirty="0" smtClean="0">
                          <a:solidFill>
                            <a:srgbClr val="000000"/>
                          </a:solidFill>
                          <a:effectLst/>
                          <a:latin typeface="Calibri" panose="020F0502020204030204" pitchFamily="34" charset="0"/>
                        </a:rPr>
                        <a:t> 10, </a:t>
                      </a:r>
                      <a:r>
                        <a:rPr lang="fr-FR" sz="1200" b="0" i="0" u="none" strike="noStrike" dirty="0" err="1" smtClean="0">
                          <a:solidFill>
                            <a:srgbClr val="000000"/>
                          </a:solidFill>
                          <a:effectLst/>
                          <a:latin typeface="Calibri" panose="020F0502020204030204" pitchFamily="34" charset="0"/>
                        </a:rPr>
                        <a:t>Monday</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January</a:t>
                      </a:r>
                      <a:r>
                        <a:rPr lang="fr-FR" sz="1200" b="0" i="0" u="none" strike="noStrike" baseline="0" dirty="0" smtClean="0">
                          <a:solidFill>
                            <a:srgbClr val="000000"/>
                          </a:solidFill>
                          <a:effectLst/>
                          <a:latin typeface="Calibri" panose="020F0502020204030204" pitchFamily="34" charset="0"/>
                        </a:rPr>
                        <a:t> 7</a:t>
                      </a:r>
                      <a:endParaRPr lang="fr-FR"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Noon ET</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a:solidFill>
                            <a:srgbClr val="000000"/>
                          </a:solidFill>
                          <a:effectLst/>
                          <a:latin typeface="Calibri" panose="020F0502020204030204" pitchFamily="34" charset="0"/>
                        </a:rPr>
                        <a:t>1 </a:t>
                      </a:r>
                      <a:r>
                        <a:rPr lang="en-GB" sz="1200" b="0" i="0" u="none" strike="noStrike" dirty="0" smtClean="0">
                          <a:solidFill>
                            <a:srgbClr val="000000"/>
                          </a:solidFill>
                          <a:effectLst/>
                          <a:latin typeface="Calibri" panose="020F0502020204030204" pitchFamily="34" charset="0"/>
                        </a:rPr>
                        <a:t>hr</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77163">
                <a:tc>
                  <a:txBody>
                    <a:bodyPr/>
                    <a:lstStyle/>
                    <a:p>
                      <a:pPr algn="l" fontAlgn="b"/>
                      <a:r>
                        <a:rPr lang="en-GB" sz="1200" b="0" i="0" u="none" strike="noStrike" dirty="0" err="1" smtClean="0">
                          <a:solidFill>
                            <a:schemeClr val="tx1"/>
                          </a:solidFill>
                          <a:effectLst/>
                          <a:latin typeface="Calibri" panose="020F0502020204030204" pitchFamily="34" charset="0"/>
                        </a:rPr>
                        <a:t>TGmd</a:t>
                      </a:r>
                      <a:endParaRPr lang="en-GB" sz="1200" b="0" i="0" u="none" strike="noStrike" dirty="0">
                        <a:solidFill>
                          <a:schemeClr val="tx1"/>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200" b="0" i="0" u="none" strike="noStrike" baseline="0" dirty="0" smtClean="0">
                          <a:solidFill>
                            <a:srgbClr val="000000"/>
                          </a:solidFill>
                          <a:effectLst/>
                          <a:latin typeface="Calibri" panose="020F0502020204030204" pitchFamily="34" charset="0"/>
                        </a:rPr>
                        <a:t>None</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228600">
                <a:tc>
                  <a:txBody>
                    <a:bodyPr/>
                    <a:lstStyle/>
                    <a:p>
                      <a:pPr algn="l" fontAlgn="b"/>
                      <a:r>
                        <a:rPr lang="en-GB" sz="1200" b="0" i="0" u="none" strike="noStrike" dirty="0" smtClean="0">
                          <a:solidFill>
                            <a:srgbClr val="000000"/>
                          </a:solidFill>
                          <a:effectLst/>
                          <a:latin typeface="Calibri" panose="020F0502020204030204" pitchFamily="34" charset="0"/>
                        </a:rPr>
                        <a:t>ARC</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None</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28600">
                <a:tc>
                  <a:txBody>
                    <a:bodyPr/>
                    <a:lstStyle/>
                    <a:p>
                      <a:pPr algn="l" fontAlgn="b"/>
                      <a:r>
                        <a:rPr lang="en-GB" sz="1200" b="0" i="0" u="none" strike="noStrike" dirty="0" smtClean="0">
                          <a:solidFill>
                            <a:srgbClr val="000000"/>
                          </a:solidFill>
                          <a:effectLst/>
                          <a:latin typeface="Calibri" panose="020F0502020204030204" pitchFamily="34" charset="0"/>
                        </a:rPr>
                        <a:t>AANI</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dirty="0" smtClean="0">
                          <a:solidFill>
                            <a:srgbClr val="000000"/>
                          </a:solidFill>
                          <a:effectLst/>
                          <a:latin typeface="Calibri" panose="020F0502020204030204" pitchFamily="34" charset="0"/>
                        </a:rPr>
                        <a:t>None</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81000">
                <a:tc>
                  <a:txBody>
                    <a:bodyPr/>
                    <a:lstStyle/>
                    <a:p>
                      <a:pPr algn="l" fontAlgn="b"/>
                      <a:r>
                        <a:rPr lang="en-GB" sz="1200" b="0" i="0" u="none" strike="noStrike" dirty="0" err="1" smtClean="0">
                          <a:solidFill>
                            <a:srgbClr val="000000"/>
                          </a:solidFill>
                          <a:effectLst/>
                          <a:latin typeface="Calibri" panose="020F0502020204030204" pitchFamily="34" charset="0"/>
                        </a:rPr>
                        <a:t>TGax</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200" b="0" i="0" u="none" strike="noStrike" kern="1200" baseline="0" dirty="0" smtClean="0">
                          <a:solidFill>
                            <a:schemeClr val="tx1"/>
                          </a:solidFill>
                          <a:effectLst/>
                          <a:latin typeface="Calibri" panose="020F0502020204030204" pitchFamily="34" charset="0"/>
                          <a:ea typeface="+mn-ea"/>
                          <a:cs typeface="+mn-cs"/>
                        </a:rPr>
                        <a:t>Thursdays: Nov 29, Dec 13, Jan 3</a:t>
                      </a:r>
                    </a:p>
                    <a:p>
                      <a:pPr algn="l" fontAlgn="b"/>
                      <a:r>
                        <a:rPr lang="en-US" sz="1200" b="0" i="0" u="none" strike="noStrike" kern="1200" baseline="0" dirty="0" smtClean="0">
                          <a:solidFill>
                            <a:schemeClr val="tx1"/>
                          </a:solidFill>
                          <a:effectLst/>
                          <a:latin typeface="Calibri" panose="020F0502020204030204" pitchFamily="34" charset="0"/>
                          <a:ea typeface="+mn-ea"/>
                          <a:cs typeface="+mn-cs"/>
                        </a:rPr>
                        <a:t>Thursdays: Dec 6, 20</a:t>
                      </a:r>
                      <a:endParaRPr lang="en-CA" sz="1200" b="0" i="0" u="none" strike="noStrike" kern="1200" baseline="0" dirty="0" smtClean="0">
                        <a:solidFill>
                          <a:schemeClr val="tx1"/>
                        </a:solidFill>
                        <a:effectLst/>
                        <a:latin typeface="Calibri" panose="020F0502020204030204" pitchFamily="34" charset="0"/>
                        <a:ea typeface="+mn-ea"/>
                        <a:cs typeface="+mn-cs"/>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18:00 ET</a:t>
                      </a:r>
                    </a:p>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2 hr</a:t>
                      </a:r>
                    </a:p>
                    <a:p>
                      <a:pPr algn="ctr" fontAlgn="b"/>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28600">
                <a:tc>
                  <a:txBody>
                    <a:bodyPr/>
                    <a:lstStyle/>
                    <a:p>
                      <a:pPr algn="l" fontAlgn="b"/>
                      <a:r>
                        <a:rPr lang="en-GB" sz="1200" b="0" i="0" u="none" strike="noStrike" dirty="0" err="1" smtClean="0">
                          <a:solidFill>
                            <a:srgbClr val="000000"/>
                          </a:solidFill>
                          <a:effectLst/>
                          <a:latin typeface="Calibri" panose="020F0502020204030204" pitchFamily="34" charset="0"/>
                        </a:rPr>
                        <a:t>TGay</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baseline="0" dirty="0" smtClean="0">
                          <a:solidFill>
                            <a:srgbClr val="000000"/>
                          </a:solidFill>
                          <a:effectLst/>
                          <a:latin typeface="Calibri" panose="020F0502020204030204" pitchFamily="34" charset="0"/>
                        </a:rPr>
                        <a:t>Wednesdays: Nov 28, Dec 5, 12, 19, Jan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02657">
                <a:tc>
                  <a:txBody>
                    <a:bodyPr/>
                    <a:lstStyle/>
                    <a:p>
                      <a:pPr algn="l" fontAlgn="b"/>
                      <a:r>
                        <a:rPr lang="en-GB" sz="1200" b="0" i="0" u="none" strike="noStrike" dirty="0" err="1" smtClean="0">
                          <a:solidFill>
                            <a:srgbClr val="000000"/>
                          </a:solidFill>
                          <a:effectLst/>
                          <a:latin typeface="Calibri" panose="020F0502020204030204" pitchFamily="34" charset="0"/>
                        </a:rPr>
                        <a:t>TGaz</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Wednesdays:</a:t>
                      </a:r>
                      <a:r>
                        <a:rPr lang="en-GB" sz="1200" b="0" i="0" u="none" strike="noStrike" baseline="0" dirty="0" smtClean="0">
                          <a:solidFill>
                            <a:srgbClr val="000000"/>
                          </a:solidFill>
                          <a:effectLst/>
                          <a:latin typeface="Calibri" panose="020F0502020204030204" pitchFamily="34" charset="0"/>
                        </a:rPr>
                        <a:t> </a:t>
                      </a:r>
                      <a:r>
                        <a:rPr lang="en-GB" sz="1200" b="0" i="0" u="none" strike="noStrike" dirty="0" smtClean="0">
                          <a:solidFill>
                            <a:srgbClr val="000000"/>
                          </a:solidFill>
                          <a:effectLst/>
                          <a:latin typeface="Calibri" panose="020F0502020204030204" pitchFamily="34" charset="0"/>
                        </a:rPr>
                        <a:t>Dec 12, 19</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44866">
                <a:tc>
                  <a:txBody>
                    <a:bodyPr/>
                    <a:lstStyle/>
                    <a:p>
                      <a:pPr algn="l" fontAlgn="b"/>
                      <a:r>
                        <a:rPr lang="en-GB" sz="1200" b="0" i="0" u="none" strike="noStrike" dirty="0" err="1" smtClean="0">
                          <a:solidFill>
                            <a:srgbClr val="000000"/>
                          </a:solidFill>
                          <a:effectLst/>
                          <a:latin typeface="Calibri" panose="020F0502020204030204" pitchFamily="34" charset="0"/>
                        </a:rPr>
                        <a:t>TGba</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dirty="0" smtClean="0">
                          <a:solidFill>
                            <a:srgbClr val="000000"/>
                          </a:solidFill>
                          <a:effectLst/>
                          <a:latin typeface="Calibri" panose="020F0502020204030204" pitchFamily="34" charset="0"/>
                        </a:rPr>
                        <a:t>Monday: Nov 26, Dec 3</a:t>
                      </a:r>
                    </a:p>
                    <a:p>
                      <a:pPr algn="l" fontAlgn="b"/>
                      <a:r>
                        <a:rPr lang="en-GB" sz="1200" b="0" i="0" u="none" strike="noStrike" dirty="0" smtClean="0">
                          <a:solidFill>
                            <a:srgbClr val="000000"/>
                          </a:solidFill>
                          <a:effectLst/>
                          <a:latin typeface="Calibri" panose="020F0502020204030204" pitchFamily="34" charset="0"/>
                        </a:rPr>
                        <a:t>Monday:</a:t>
                      </a:r>
                      <a:r>
                        <a:rPr lang="en-GB" sz="1200" b="0" i="0" u="none" strike="noStrike" baseline="0" dirty="0" smtClean="0">
                          <a:solidFill>
                            <a:srgbClr val="000000"/>
                          </a:solidFill>
                          <a:effectLst/>
                          <a:latin typeface="Calibri" panose="020F0502020204030204" pitchFamily="34" charset="0"/>
                        </a:rPr>
                        <a:t> Dec 10, 17</a:t>
                      </a:r>
                    </a:p>
                    <a:p>
                      <a:pPr algn="l" fontAlgn="b"/>
                      <a:r>
                        <a:rPr lang="en-GB" sz="1200" b="0" i="0" u="none" strike="noStrike" baseline="0" dirty="0" smtClean="0">
                          <a:solidFill>
                            <a:srgbClr val="000000"/>
                          </a:solidFill>
                          <a:effectLst/>
                          <a:latin typeface="Calibri" panose="020F0502020204030204" pitchFamily="34" charset="0"/>
                        </a:rPr>
                        <a:t>Monday: Jan 7</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p>
                      <a:pPr algn="ctr" fontAlgn="b"/>
                      <a:r>
                        <a:rPr lang="en-GB" sz="1200" b="0" i="0" u="none" strike="noStrike" dirty="0" smtClean="0">
                          <a:solidFill>
                            <a:srgbClr val="000000"/>
                          </a:solidFill>
                          <a:effectLst/>
                          <a:latin typeface="Calibri" panose="020F0502020204030204" pitchFamily="34" charset="0"/>
                        </a:rPr>
                        <a:t>17:00 ET</a:t>
                      </a:r>
                    </a:p>
                    <a:p>
                      <a:pPr algn="ctr" fontAlgn="b"/>
                      <a:r>
                        <a:rPr lang="en-GB" sz="1200" b="0" i="0" u="none" strike="noStrike" dirty="0" smtClean="0">
                          <a:solidFill>
                            <a:srgbClr val="000000"/>
                          </a:solidFill>
                          <a:effectLst/>
                          <a:latin typeface="Calibri" panose="020F0502020204030204" pitchFamily="34" charset="0"/>
                        </a:rPr>
                        <a:t>23:00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US" sz="1200" b="0" i="0" u="none" strike="noStrike" baseline="0" dirty="0" smtClean="0">
                        <a:solidFill>
                          <a:srgbClr val="000000"/>
                        </a:solidFill>
                        <a:effectLst/>
                        <a:latin typeface="Calibri" panose="020F0502020204030204" pitchFamily="34" charset="0"/>
                      </a:endParaRPr>
                    </a:p>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US" sz="1200" b="0" i="0" u="none" strike="noStrike" baseline="0" dirty="0" smtClean="0">
                        <a:solidFill>
                          <a:srgbClr val="000000"/>
                        </a:solidFill>
                        <a:effectLst/>
                        <a:latin typeface="Calibri" panose="020F0502020204030204" pitchFamily="34" charset="0"/>
                      </a:endParaRPr>
                    </a:p>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err="1" smtClean="0">
                          <a:solidFill>
                            <a:srgbClr val="000000"/>
                          </a:solidFill>
                          <a:effectLst/>
                          <a:latin typeface="Calibri" panose="020F0502020204030204" pitchFamily="34" charset="0"/>
                        </a:rPr>
                        <a:t>TGbb</a:t>
                      </a:r>
                      <a:endParaRPr lang="en-US"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Wednesdays: Dec 5, 19, Jan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8:30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NGV</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200" b="0" i="0" u="none" strike="noStrike" dirty="0" smtClean="0">
                          <a:solidFill>
                            <a:srgbClr val="000000"/>
                          </a:solidFill>
                          <a:effectLst/>
                          <a:latin typeface="Calibri" panose="020F0502020204030204" pitchFamily="34" charset="0"/>
                        </a:rPr>
                        <a:t>Tuesday: Dec 11</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10:00</a:t>
                      </a:r>
                      <a:r>
                        <a:rPr lang="en-US" sz="1200" b="0" i="0" u="none" strike="noStrike" baseline="0" dirty="0" smtClean="0">
                          <a:solidFill>
                            <a:srgbClr val="000000"/>
                          </a:solidFill>
                          <a:effectLst/>
                          <a:latin typeface="Calibri" panose="020F0502020204030204" pitchFamily="34" charset="0"/>
                        </a:rPr>
                        <a:t>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BCS</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200" b="0" i="0" u="none" strike="noStrike" dirty="0" smtClean="0">
                          <a:solidFill>
                            <a:srgbClr val="000000"/>
                          </a:solidFill>
                          <a:effectLst/>
                          <a:latin typeface="Calibri" panose="020F0502020204030204" pitchFamily="34" charset="0"/>
                        </a:rPr>
                        <a:t>Tuesdays: Nov 20,</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27, Dec</a:t>
                      </a:r>
                      <a:r>
                        <a:rPr lang="en-US" sz="1200" b="0" i="0" u="none" strike="noStrike" baseline="0" dirty="0" smtClean="0">
                          <a:solidFill>
                            <a:srgbClr val="000000"/>
                          </a:solidFill>
                          <a:effectLst/>
                          <a:latin typeface="Calibri" panose="020F0502020204030204" pitchFamily="34" charset="0"/>
                        </a:rPr>
                        <a:t> 4</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10:00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1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FD</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200" b="0" i="0" u="none" strike="noStrike" dirty="0" smtClean="0">
                          <a:solidFill>
                            <a:srgbClr val="000000"/>
                          </a:solidFill>
                          <a:effectLst/>
                          <a:latin typeface="Calibri" panose="020F0502020204030204" pitchFamily="34" charset="0"/>
                        </a:rPr>
                        <a:t>None</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RTA</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Wednesday:</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November 28,</a:t>
                      </a:r>
                      <a:r>
                        <a:rPr lang="en-US" sz="1200" b="0" i="0" u="none" strike="noStrike" baseline="0" dirty="0" smtClean="0">
                          <a:solidFill>
                            <a:srgbClr val="000000"/>
                          </a:solidFill>
                          <a:effectLst/>
                          <a:latin typeface="Calibri" panose="020F0502020204030204" pitchFamily="34" charset="0"/>
                        </a:rPr>
                        <a:t> December 12</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18:00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EHT</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Thursday: November 29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552229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EHT SG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a:t>
            </a:r>
            <a:r>
              <a:rPr lang="en-GB" dirty="0"/>
              <a:t>IEEE 802 LMSC </a:t>
            </a:r>
            <a:r>
              <a:rPr lang="en-GB" dirty="0" smtClean="0"/>
              <a:t>grant </a:t>
            </a:r>
            <a:r>
              <a:rPr lang="en-GB" dirty="0"/>
              <a:t>the first Study Group </a:t>
            </a:r>
            <a:r>
              <a:rPr lang="en-GB" dirty="0" err="1"/>
              <a:t>recharter</a:t>
            </a:r>
            <a:r>
              <a:rPr lang="en-GB" dirty="0"/>
              <a:t> of the 802.11 Extremely High Throughput Study Group.</a:t>
            </a:r>
            <a:endParaRPr lang="en-US" dirty="0"/>
          </a:p>
          <a:p>
            <a:endParaRPr lang="en-US" dirty="0"/>
          </a:p>
          <a:p>
            <a:r>
              <a:rPr lang="en-US" dirty="0" smtClean="0"/>
              <a:t>Moved: Joe Levy</a:t>
            </a:r>
          </a:p>
          <a:p>
            <a:r>
              <a:rPr lang="en-US" dirty="0" smtClean="0"/>
              <a:t>Seconded: Rolf </a:t>
            </a:r>
            <a:r>
              <a:rPr lang="en-US" dirty="0" err="1" smtClean="0"/>
              <a:t>DeVegt</a:t>
            </a:r>
            <a:endParaRPr lang="en-US" dirty="0" smtClean="0"/>
          </a:p>
          <a:p>
            <a:r>
              <a:rPr lang="en-US" dirty="0" smtClean="0"/>
              <a:t>Result: 63/0/1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6136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IEEE 802 LMSC grant </a:t>
            </a:r>
            <a:r>
              <a:rPr lang="en-GB" dirty="0"/>
              <a:t>the second Study Group </a:t>
            </a:r>
            <a:r>
              <a:rPr lang="en-GB" dirty="0" err="1"/>
              <a:t>recharter</a:t>
            </a:r>
            <a:r>
              <a:rPr lang="en-GB" dirty="0"/>
              <a:t> of the 802.11 Broadcast Services (BCS) Study </a:t>
            </a:r>
            <a:r>
              <a:rPr lang="en-GB" dirty="0" smtClean="0"/>
              <a:t>Group</a:t>
            </a:r>
          </a:p>
          <a:p>
            <a:endParaRPr lang="en-GB" dirty="0"/>
          </a:p>
          <a:p>
            <a:r>
              <a:rPr lang="en-US" dirty="0"/>
              <a:t>Moved: </a:t>
            </a:r>
            <a:r>
              <a:rPr lang="en-US" dirty="0" smtClean="0"/>
              <a:t>Stephen McCann</a:t>
            </a:r>
            <a:endParaRPr lang="en-US" dirty="0"/>
          </a:p>
          <a:p>
            <a:r>
              <a:rPr lang="en-US" dirty="0"/>
              <a:t>Seconded</a:t>
            </a:r>
            <a:r>
              <a:rPr lang="en-US" dirty="0" smtClean="0"/>
              <a:t>: Hiroshi Mano</a:t>
            </a:r>
            <a:endParaRPr lang="en-US" dirty="0"/>
          </a:p>
          <a:p>
            <a:r>
              <a:rPr lang="en-US" dirty="0"/>
              <a:t>Result</a:t>
            </a:r>
            <a:r>
              <a:rPr lang="en-US" dirty="0" smtClean="0"/>
              <a:t>: 47/0/0</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67768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IEEE 802 LMSC grant </a:t>
            </a:r>
            <a:r>
              <a:rPr lang="en-GB" dirty="0"/>
              <a:t>the second Study Group </a:t>
            </a:r>
            <a:r>
              <a:rPr lang="en-GB" dirty="0" err="1"/>
              <a:t>recharter</a:t>
            </a:r>
            <a:r>
              <a:rPr lang="en-GB" dirty="0"/>
              <a:t> of the 802.11 </a:t>
            </a:r>
            <a:r>
              <a:rPr lang="en-GB" dirty="0" smtClean="0"/>
              <a:t>Next Generation V2X (NGV) </a:t>
            </a:r>
            <a:r>
              <a:rPr lang="en-GB" dirty="0"/>
              <a:t>Study </a:t>
            </a:r>
            <a:r>
              <a:rPr lang="en-GB" dirty="0" smtClean="0"/>
              <a:t>Group</a:t>
            </a:r>
          </a:p>
          <a:p>
            <a:endParaRPr lang="en-GB" dirty="0"/>
          </a:p>
          <a:p>
            <a:r>
              <a:rPr lang="en-US" dirty="0"/>
              <a:t>Moved: </a:t>
            </a:r>
            <a:r>
              <a:rPr lang="en-US" dirty="0" smtClean="0"/>
              <a:t>Al </a:t>
            </a:r>
            <a:r>
              <a:rPr lang="en-US" dirty="0" err="1" smtClean="0"/>
              <a:t>Petrick</a:t>
            </a:r>
            <a:endParaRPr lang="en-US" dirty="0"/>
          </a:p>
          <a:p>
            <a:r>
              <a:rPr lang="en-US" dirty="0"/>
              <a:t>Seconded</a:t>
            </a:r>
            <a:r>
              <a:rPr lang="en-US" dirty="0" smtClean="0"/>
              <a:t>: Bo Sun</a:t>
            </a:r>
            <a:endParaRPr lang="en-US" dirty="0"/>
          </a:p>
          <a:p>
            <a:r>
              <a:rPr lang="en-US" dirty="0"/>
              <a:t>Result</a:t>
            </a:r>
            <a:r>
              <a:rPr lang="en-US" dirty="0" smtClean="0"/>
              <a:t>: 49/0/1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9333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a:t>
            </a:r>
            <a:endParaRPr lang="en-US" dirty="0"/>
          </a:p>
        </p:txBody>
      </p:sp>
      <p:sp>
        <p:nvSpPr>
          <p:cNvPr id="3" name="Content Placeholder 2"/>
          <p:cNvSpPr>
            <a:spLocks noGrp="1"/>
          </p:cNvSpPr>
          <p:nvPr>
            <p:ph idx="1"/>
          </p:nvPr>
        </p:nvSpPr>
        <p:spPr/>
        <p:txBody>
          <a:bodyPr/>
          <a:lstStyle/>
          <a:p>
            <a:r>
              <a:rPr lang="en-US" sz="2000" dirty="0"/>
              <a:t>Approve the liaison statement in 11-18/1988r2 from IEEE 802.11 to Wireless Broadband </a:t>
            </a:r>
            <a:r>
              <a:rPr lang="en-US" sz="2000" dirty="0" smtClean="0"/>
              <a:t>Alliance and copied to Wi-Fi Alliance and GSMA providing </a:t>
            </a:r>
            <a:r>
              <a:rPr lang="en-US" sz="2000" dirty="0"/>
              <a:t>the 802.11 response to Wireless Broadband Alliance to their LS in 11-18/1579r1, granting the WG chair editorial license.</a:t>
            </a:r>
          </a:p>
          <a:p>
            <a:r>
              <a:rPr lang="en-US" sz="2000" dirty="0"/>
              <a:t> </a:t>
            </a:r>
          </a:p>
          <a:p>
            <a:r>
              <a:rPr lang="en-US" sz="2000" dirty="0"/>
              <a:t>Moved</a:t>
            </a:r>
            <a:r>
              <a:rPr lang="en-US" sz="2000" dirty="0" smtClean="0"/>
              <a:t>: Mark Hamilton</a:t>
            </a:r>
            <a:endParaRPr lang="en-US" sz="2000" dirty="0"/>
          </a:p>
          <a:p>
            <a:r>
              <a:rPr lang="en-US" sz="2000" dirty="0"/>
              <a:t>Seconded</a:t>
            </a:r>
            <a:r>
              <a:rPr lang="en-US" sz="2000" dirty="0" smtClean="0"/>
              <a:t>: Allen </a:t>
            </a:r>
            <a:r>
              <a:rPr lang="en-US" sz="2000" dirty="0" err="1" smtClean="0"/>
              <a:t>Berkema</a:t>
            </a:r>
            <a:endParaRPr lang="en-US" sz="2000" dirty="0"/>
          </a:p>
          <a:p>
            <a:r>
              <a:rPr lang="en-US" sz="2000" dirty="0"/>
              <a:t>Results: </a:t>
            </a:r>
            <a:r>
              <a:rPr lang="en-US" sz="2000" dirty="0" smtClean="0"/>
              <a:t> 48/0/1</a:t>
            </a:r>
            <a:endParaRPr lang="en-US" sz="2000" dirty="0"/>
          </a:p>
          <a:p>
            <a:endParaRPr lang="en-US" sz="2000" dirty="0"/>
          </a:p>
          <a:p>
            <a:r>
              <a:rPr lang="en-US" sz="2000" dirty="0"/>
              <a:t>Results in ARC </a:t>
            </a:r>
            <a:r>
              <a:rPr lang="en-US" sz="2000" dirty="0" smtClean="0"/>
              <a:t>SC (similar motion):</a:t>
            </a:r>
          </a:p>
          <a:p>
            <a:r>
              <a:rPr lang="en-US" sz="2000" dirty="0"/>
              <a:t>	</a:t>
            </a:r>
            <a:r>
              <a:rPr lang="en-US" sz="2000" dirty="0" smtClean="0"/>
              <a:t>Moved</a:t>
            </a:r>
            <a:r>
              <a:rPr lang="en-US" sz="2000" dirty="0"/>
              <a:t>: Dan Harkins; Seconded: Guido Hiertz; Result: 17/0/0</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2799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JTC1</a:t>
            </a:r>
            <a:endParaRPr lang="en-US" dirty="0"/>
          </a:p>
        </p:txBody>
      </p:sp>
      <p:sp>
        <p:nvSpPr>
          <p:cNvPr id="3" name="Content Placeholder 2"/>
          <p:cNvSpPr>
            <a:spLocks noGrp="1"/>
          </p:cNvSpPr>
          <p:nvPr>
            <p:ph idx="1"/>
          </p:nvPr>
        </p:nvSpPr>
        <p:spPr/>
        <p:txBody>
          <a:bodyPr/>
          <a:lstStyle/>
          <a:p>
            <a:r>
              <a:rPr lang="en-US" dirty="0" smtClean="0"/>
              <a:t>Request </a:t>
            </a:r>
            <a:r>
              <a:rPr lang="en-US" dirty="0"/>
              <a:t>IEEE 802 EC approval to forward IEEE </a:t>
            </a:r>
            <a:r>
              <a:rPr lang="en-US" dirty="0" err="1"/>
              <a:t>Std</a:t>
            </a:r>
            <a:r>
              <a:rPr lang="en-US" dirty="0"/>
              <a:t> 802.11ak-2018, IEEE </a:t>
            </a:r>
            <a:r>
              <a:rPr lang="en-US" dirty="0" err="1"/>
              <a:t>Std</a:t>
            </a:r>
            <a:r>
              <a:rPr lang="en-US" dirty="0"/>
              <a:t> 802.11aq-2018 and IEEE </a:t>
            </a:r>
            <a:r>
              <a:rPr lang="en-US" dirty="0" err="1"/>
              <a:t>Std</a:t>
            </a:r>
            <a:r>
              <a:rPr lang="en-US" dirty="0"/>
              <a:t> 802.11aj-2018 to ISO/IEC JTC1/SC6 for adoption as </a:t>
            </a:r>
            <a:r>
              <a:rPr lang="en-US" dirty="0" smtClean="0"/>
              <a:t>ISO/IEC/IEEE standards </a:t>
            </a:r>
            <a:r>
              <a:rPr lang="en-US" dirty="0"/>
              <a:t>under the PSDO </a:t>
            </a:r>
            <a:r>
              <a:rPr lang="en-US" dirty="0" smtClean="0"/>
              <a:t>agreement</a:t>
            </a:r>
          </a:p>
          <a:p>
            <a:endParaRPr lang="en-US" dirty="0"/>
          </a:p>
          <a:p>
            <a:r>
              <a:rPr lang="en-US" dirty="0" smtClean="0"/>
              <a:t>Moved: Andrew Myles</a:t>
            </a:r>
          </a:p>
          <a:p>
            <a:r>
              <a:rPr lang="en-US" dirty="0" smtClean="0"/>
              <a:t>Seconded: Amelia Andersdotter</a:t>
            </a:r>
          </a:p>
          <a:p>
            <a:r>
              <a:rPr lang="en-US" dirty="0" smtClean="0"/>
              <a:t>Result: 48/0/0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0679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endParaRPr lang="en-US" dirty="0"/>
          </a:p>
        </p:txBody>
      </p:sp>
      <p:sp>
        <p:nvSpPr>
          <p:cNvPr id="3" name="Content Placeholder 2"/>
          <p:cNvSpPr>
            <a:spLocks noGrp="1"/>
          </p:cNvSpPr>
          <p:nvPr>
            <p:ph idx="1"/>
          </p:nvPr>
        </p:nvSpPr>
        <p:spPr/>
        <p:txBody>
          <a:bodyPr/>
          <a:lstStyle/>
          <a:p>
            <a:pPr marL="0" indent="0"/>
            <a:r>
              <a:rPr lang="en-US" sz="2000" dirty="0" smtClean="0"/>
              <a:t>Having </a:t>
            </a:r>
            <a:r>
              <a:rPr lang="en-US" sz="2000" dirty="0"/>
              <a:t>approved comment resolutions for all of the comments received from LB232 on P802.11REVmd D1.0,</a:t>
            </a:r>
          </a:p>
          <a:p>
            <a:pPr marL="0" indent="0"/>
            <a:r>
              <a:rPr lang="en-US" sz="2000" dirty="0" smtClean="0"/>
              <a:t>Approve </a:t>
            </a:r>
            <a:r>
              <a:rPr lang="en-US" sz="2000" dirty="0"/>
              <a:t>a 30 day Working Group Technical Letter Ballot asking the question “Should P802.11REVmd D2.0 be forwarded to Sponsor Ballot?”</a:t>
            </a:r>
          </a:p>
          <a:p>
            <a:pPr marL="0" indent="0"/>
            <a:endParaRPr lang="en-US" sz="2000" dirty="0"/>
          </a:p>
          <a:p>
            <a:pPr marL="0" indent="0"/>
            <a:r>
              <a:rPr lang="en-US" sz="2000" dirty="0" smtClean="0"/>
              <a:t>Moved</a:t>
            </a:r>
            <a:r>
              <a:rPr lang="en-US" sz="2000" dirty="0"/>
              <a:t>: </a:t>
            </a:r>
            <a:r>
              <a:rPr lang="en-US" sz="2000" dirty="0" smtClean="0"/>
              <a:t>Rolf </a:t>
            </a:r>
            <a:r>
              <a:rPr lang="en-US" sz="2000" dirty="0" err="1" smtClean="0"/>
              <a:t>DeVegt</a:t>
            </a:r>
            <a:endParaRPr lang="en-US" sz="2000" dirty="0"/>
          </a:p>
          <a:p>
            <a:pPr marL="0" indent="0"/>
            <a:r>
              <a:rPr lang="en-US" sz="2000" dirty="0" smtClean="0"/>
              <a:t>Seconded: Ian Sherlock</a:t>
            </a:r>
          </a:p>
          <a:p>
            <a:pPr marL="0" indent="0"/>
            <a:r>
              <a:rPr lang="en-US" sz="2000" dirty="0" smtClean="0"/>
              <a:t>Result: 56/0/1</a:t>
            </a:r>
            <a:endParaRPr lang="en-US" sz="2000" dirty="0"/>
          </a:p>
          <a:p>
            <a:endParaRPr lang="en-US" sz="2000" dirty="0"/>
          </a:p>
          <a:p>
            <a:r>
              <a:rPr lang="en-US" sz="2000" dirty="0"/>
              <a:t>WG result</a:t>
            </a:r>
            <a:r>
              <a:rPr lang="en-US" sz="2000" dirty="0" smtClean="0"/>
              <a:t>: Moved</a:t>
            </a:r>
            <a:r>
              <a:rPr lang="en-US" sz="2000" dirty="0"/>
              <a:t>: Graham </a:t>
            </a:r>
            <a:r>
              <a:rPr lang="en-US" sz="2000" dirty="0" smtClean="0"/>
              <a:t>Smith, Seconded</a:t>
            </a:r>
            <a:r>
              <a:rPr lang="en-US" sz="2000" dirty="0"/>
              <a:t>: Mark </a:t>
            </a:r>
            <a:r>
              <a:rPr lang="en-US" sz="2000" dirty="0" smtClean="0"/>
              <a:t>Rison, Result</a:t>
            </a:r>
            <a:r>
              <a:rPr lang="en-US" sz="2000" dirty="0"/>
              <a:t>: 14-0-0</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5629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a:t>
            </a:r>
            <a:endParaRPr lang="en-US" dirty="0"/>
          </a:p>
        </p:txBody>
      </p:sp>
      <p:sp>
        <p:nvSpPr>
          <p:cNvPr id="3" name="Content Placeholder 2"/>
          <p:cNvSpPr>
            <a:spLocks noGrp="1"/>
          </p:cNvSpPr>
          <p:nvPr>
            <p:ph idx="1"/>
          </p:nvPr>
        </p:nvSpPr>
        <p:spPr/>
        <p:txBody>
          <a:bodyPr/>
          <a:lstStyle/>
          <a:p>
            <a:r>
              <a:rPr lang="en-US" dirty="0"/>
              <a:t>Approve the liaison statement in 11-18/1950r2 from IEEE 802.11 to ETSI TC ITS and copied to </a:t>
            </a:r>
            <a:r>
              <a:rPr lang="en-US" dirty="0" smtClean="0"/>
              <a:t>Wi-Fi </a:t>
            </a:r>
            <a:r>
              <a:rPr lang="en-US" dirty="0"/>
              <a:t>Alliance, ETSI ERM TG37, Car 2 Car Communication </a:t>
            </a:r>
            <a:r>
              <a:rPr lang="en-US" dirty="0" smtClean="0"/>
              <a:t>Consortium and </a:t>
            </a:r>
            <a:r>
              <a:rPr lang="en-US" dirty="0"/>
              <a:t>IEEE 1609 </a:t>
            </a:r>
            <a:r>
              <a:rPr lang="en-US" dirty="0" smtClean="0"/>
              <a:t>WG, </a:t>
            </a:r>
            <a:r>
              <a:rPr lang="en-US" dirty="0"/>
              <a:t>providing the 802.11 response to ETSI TC ITS to their LS and the information they have provided in 11-18/1771r0, granting the WG chair editorial license.</a:t>
            </a:r>
          </a:p>
          <a:p>
            <a:endParaRPr lang="en-US" dirty="0" smtClean="0"/>
          </a:p>
          <a:p>
            <a:r>
              <a:rPr lang="en-US" dirty="0" smtClean="0"/>
              <a:t>Moved: Bo Sun</a:t>
            </a:r>
          </a:p>
          <a:p>
            <a:r>
              <a:rPr lang="en-US" dirty="0" smtClean="0"/>
              <a:t>Seconded: Michael Fischer</a:t>
            </a:r>
          </a:p>
          <a:p>
            <a:r>
              <a:rPr lang="en-US" dirty="0" smtClean="0"/>
              <a:t>Result: 45/0/1</a:t>
            </a:r>
            <a:endParaRPr lang="en-US" dirty="0"/>
          </a:p>
          <a:p>
            <a:endParaRPr lang="en-US" dirty="0"/>
          </a:p>
          <a:p>
            <a:r>
              <a:rPr lang="en-US" dirty="0" smtClean="0"/>
              <a:t>•SG vote: </a:t>
            </a:r>
            <a:r>
              <a:rPr lang="en-US" dirty="0"/>
              <a:t>Moved: Joseph </a:t>
            </a:r>
            <a:r>
              <a:rPr lang="en-US" dirty="0" smtClean="0"/>
              <a:t>Levy, Second</a:t>
            </a:r>
            <a:r>
              <a:rPr lang="en-US" dirty="0"/>
              <a:t>: Michael </a:t>
            </a:r>
            <a:r>
              <a:rPr lang="en-US" dirty="0" smtClean="0"/>
              <a:t>Fischer, Result: 37Y/0N/1A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51681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a:t>
            </a:r>
            <a:endParaRPr lang="en-US" dirty="0"/>
          </a:p>
        </p:txBody>
      </p:sp>
      <p:sp>
        <p:nvSpPr>
          <p:cNvPr id="3" name="Content Placeholder 2"/>
          <p:cNvSpPr>
            <a:spLocks noGrp="1"/>
          </p:cNvSpPr>
          <p:nvPr>
            <p:ph idx="1"/>
          </p:nvPr>
        </p:nvSpPr>
        <p:spPr>
          <a:xfrm>
            <a:off x="914401" y="1600201"/>
            <a:ext cx="10361084" cy="4494214"/>
          </a:xfrm>
        </p:spPr>
        <p:txBody>
          <a:bodyPr/>
          <a:lstStyle/>
          <a:p>
            <a:r>
              <a:rPr lang="en-US" dirty="0"/>
              <a:t>Approve the liaison statement in 11-18/1952r2 from IEEE 802.11 to Car 2 Car Communication Consortium and copied to </a:t>
            </a:r>
            <a:r>
              <a:rPr lang="en-US" dirty="0" smtClean="0"/>
              <a:t>Wi-Fi </a:t>
            </a:r>
            <a:r>
              <a:rPr lang="en-US" dirty="0"/>
              <a:t>Alliance, ETSI ERM TG37, ETSI TC </a:t>
            </a:r>
            <a:r>
              <a:rPr lang="en-US" dirty="0" smtClean="0"/>
              <a:t>ITS and </a:t>
            </a:r>
            <a:r>
              <a:rPr lang="en-US" dirty="0"/>
              <a:t>IEEE 1609 WG, </a:t>
            </a:r>
            <a:r>
              <a:rPr lang="en-US" dirty="0" smtClean="0"/>
              <a:t>providing </a:t>
            </a:r>
            <a:r>
              <a:rPr lang="en-US" dirty="0"/>
              <a:t>the 802.11 response to Car 2 Car Communication Consortium to their LS and the information they have provided in 11-18/1764r0, granting the WG chair editorial license.</a:t>
            </a:r>
          </a:p>
          <a:p>
            <a:endParaRPr lang="en-US" dirty="0" smtClean="0"/>
          </a:p>
          <a:p>
            <a:r>
              <a:rPr lang="en-US" dirty="0" smtClean="0"/>
              <a:t>Moved: Bo Sun</a:t>
            </a:r>
          </a:p>
          <a:p>
            <a:r>
              <a:rPr lang="en-US" dirty="0" smtClean="0"/>
              <a:t>Seconded: Amelia Andersdotter</a:t>
            </a:r>
          </a:p>
          <a:p>
            <a:r>
              <a:rPr lang="en-US" dirty="0" smtClean="0"/>
              <a:t>Result: 47/0/1</a:t>
            </a:r>
          </a:p>
          <a:p>
            <a:endParaRPr lang="en-US" dirty="0"/>
          </a:p>
          <a:p>
            <a:r>
              <a:rPr lang="en-US" dirty="0" smtClean="0"/>
              <a:t>SG vote</a:t>
            </a:r>
            <a:r>
              <a:rPr lang="en-US" dirty="0"/>
              <a:t>: Moved: Joseph </a:t>
            </a:r>
            <a:r>
              <a:rPr lang="en-US" dirty="0" smtClean="0"/>
              <a:t>Levy, Second</a:t>
            </a:r>
            <a:r>
              <a:rPr lang="en-US" dirty="0"/>
              <a:t>: Michael </a:t>
            </a:r>
            <a:r>
              <a:rPr lang="en-US" dirty="0" smtClean="0"/>
              <a:t>Fischer, Result: 31Y/0N/0A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8106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802.11 sub-group motions that are brought to the </a:t>
            </a:r>
            <a:r>
              <a:rPr lang="en-US" b="0" dirty="0" smtClean="0"/>
              <a:t>November 2018 </a:t>
            </a:r>
            <a:r>
              <a:rPr lang="en-US" b="0" dirty="0"/>
              <a:t>802.11 WG plenary meetings and EC meetings.</a:t>
            </a:r>
          </a:p>
          <a:p>
            <a:endParaRPr lang="en-US" b="0" dirty="0" smtClean="0"/>
          </a:p>
          <a:p>
            <a:r>
              <a:rPr lang="en-US" b="0" dirty="0" smtClean="0"/>
              <a:t>Revisions</a:t>
            </a:r>
          </a:p>
          <a:p>
            <a:r>
              <a:rPr lang="en-US" b="0" dirty="0" smtClean="0"/>
              <a:t>R0 initial</a:t>
            </a:r>
          </a:p>
          <a:p>
            <a:r>
              <a:rPr lang="en-US" b="0" dirty="0" smtClean="0"/>
              <a:t>R1 Updated mid-week motions</a:t>
            </a:r>
          </a:p>
          <a:p>
            <a:r>
              <a:rPr lang="en-US" b="0" dirty="0" smtClean="0"/>
              <a:t>R2 Added NGV CSD motion (unchanged since September motion)</a:t>
            </a:r>
          </a:p>
          <a:p>
            <a:r>
              <a:rPr lang="en-US" b="0" dirty="0" smtClean="0"/>
              <a:t>R3 Closing plenary motions</a:t>
            </a:r>
          </a:p>
          <a:p>
            <a:r>
              <a:rPr lang="en-US" b="0" dirty="0" smtClean="0"/>
              <a:t>R4 Updates during the </a:t>
            </a:r>
            <a:r>
              <a:rPr lang="en-US" b="0" dirty="0" smtClean="0"/>
              <a:t>meeting</a:t>
            </a:r>
          </a:p>
          <a:p>
            <a:r>
              <a:rPr lang="en-US" b="0" dirty="0" smtClean="0"/>
              <a:t>R5 EC motions</a:t>
            </a:r>
            <a:endParaRPr lang="en-US" b="0" dirty="0" smtClean="0"/>
          </a:p>
          <a:p>
            <a:endParaRPr lang="en-US" b="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EC Motions</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173694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5.031 </a:t>
            </a:r>
            <a:r>
              <a:rPr lang="en-US" dirty="0" err="1" smtClean="0"/>
              <a:t>bc</a:t>
            </a:r>
            <a:r>
              <a:rPr lang="en-US" dirty="0" smtClean="0"/>
              <a:t> PAR to </a:t>
            </a:r>
            <a:r>
              <a:rPr lang="en-US" dirty="0" err="1" smtClean="0"/>
              <a:t>NesCom</a:t>
            </a:r>
            <a:r>
              <a:rPr lang="en-US" dirty="0" smtClean="0"/>
              <a:t> (consent agenda)</a:t>
            </a:r>
            <a:endParaRPr lang="en-US" dirty="0"/>
          </a:p>
        </p:txBody>
      </p:sp>
      <p:sp>
        <p:nvSpPr>
          <p:cNvPr id="8" name="Content Placeholder 7"/>
          <p:cNvSpPr>
            <a:spLocks noGrp="1"/>
          </p:cNvSpPr>
          <p:nvPr>
            <p:ph idx="1"/>
          </p:nvPr>
        </p:nvSpPr>
        <p:spPr/>
        <p:txBody>
          <a:bodyPr/>
          <a:lstStyle/>
          <a:p>
            <a:r>
              <a:rPr lang="en-GB" dirty="0" smtClean="0"/>
              <a:t>Approve </a:t>
            </a:r>
            <a:r>
              <a:rPr lang="en-GB" dirty="0"/>
              <a:t>forwarding P802.11bc PAR documentation in </a:t>
            </a:r>
            <a:r>
              <a:rPr lang="en-GB" u="sng" dirty="0">
                <a:hlinkClick r:id="rId2"/>
              </a:rPr>
              <a:t>https://mentor.ieee.org/802.11/dcn/18/11-18-0825-09-0bcs-a-par-proposal-for-bcs.docx</a:t>
            </a:r>
            <a:r>
              <a:rPr lang="en-GB" dirty="0"/>
              <a:t> </a:t>
            </a:r>
            <a:r>
              <a:rPr lang="en-GB" dirty="0" smtClean="0"/>
              <a:t>to </a:t>
            </a:r>
            <a:r>
              <a:rPr lang="en-GB" dirty="0" err="1" smtClean="0"/>
              <a:t>NesCom</a:t>
            </a:r>
            <a:endParaRPr lang="en-GB" dirty="0" smtClean="0"/>
          </a:p>
          <a:p>
            <a:r>
              <a:rPr lang="en-GB" dirty="0"/>
              <a:t>Approve P802.11bc CSD documentation in </a:t>
            </a:r>
            <a:r>
              <a:rPr lang="en-GB" u="sng" dirty="0">
                <a:hlinkClick r:id="rId3"/>
              </a:rPr>
              <a:t>https://mentor.ieee.org/802.11/dcn/18/11-18-0826-09-0bcs-a-csd-proposal-for-bcs.docx</a:t>
            </a:r>
            <a:r>
              <a:rPr lang="en-GB" dirty="0"/>
              <a:t> </a:t>
            </a:r>
            <a:endParaRPr lang="en-US" dirty="0"/>
          </a:p>
          <a:p>
            <a:r>
              <a:rPr lang="en-GB" dirty="0"/>
              <a:t>WG: </a:t>
            </a:r>
            <a:r>
              <a:rPr lang="en-GB" dirty="0" smtClean="0"/>
              <a:t>PAR Y/N/A 77-0-17, CSD Y/N/A 74-0-8</a:t>
            </a:r>
            <a:endParaRPr lang="en-US" dirty="0"/>
          </a:p>
          <a:p>
            <a:endParaRPr lang="en-US" dirty="0"/>
          </a:p>
          <a:p>
            <a:r>
              <a:rPr lang="en-GB" dirty="0"/>
              <a:t>Moved: Stanley, Second: Rosdahl</a:t>
            </a:r>
            <a:br>
              <a:rPr lang="en-GB" dirty="0"/>
            </a:br>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009049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5.032 </a:t>
            </a:r>
            <a:r>
              <a:rPr lang="en-US" dirty="0" err="1" smtClean="0"/>
              <a:t>bd</a:t>
            </a:r>
            <a:r>
              <a:rPr lang="en-US" dirty="0" smtClean="0"/>
              <a:t> PAR to </a:t>
            </a:r>
            <a:r>
              <a:rPr lang="en-US" dirty="0" err="1" smtClean="0"/>
              <a:t>NesCom</a:t>
            </a:r>
            <a:r>
              <a:rPr lang="en-US" dirty="0" smtClean="0"/>
              <a:t> (consent agenda)</a:t>
            </a:r>
            <a:endParaRPr lang="en-US" dirty="0"/>
          </a:p>
        </p:txBody>
      </p:sp>
      <p:sp>
        <p:nvSpPr>
          <p:cNvPr id="3" name="Content Placeholder 2"/>
          <p:cNvSpPr>
            <a:spLocks noGrp="1"/>
          </p:cNvSpPr>
          <p:nvPr>
            <p:ph idx="1"/>
          </p:nvPr>
        </p:nvSpPr>
        <p:spPr/>
        <p:txBody>
          <a:bodyPr/>
          <a:lstStyle/>
          <a:p>
            <a:r>
              <a:rPr lang="en-GB" dirty="0"/>
              <a:t>Approve forwarding P802.11bd PAR documentation in </a:t>
            </a:r>
            <a:r>
              <a:rPr lang="en-US" u="sng" dirty="0">
                <a:hlinkClick r:id="rId2"/>
              </a:rPr>
              <a:t>https://mentor.ieee.org/802.11/dcn/18/11-18-0861-09-0ngv-ieee-802-11-ngv-sg-proposed-par.docx</a:t>
            </a:r>
            <a:r>
              <a:rPr lang="en-US" dirty="0"/>
              <a:t> </a:t>
            </a:r>
            <a:r>
              <a:rPr lang="en-GB" dirty="0" smtClean="0"/>
              <a:t>to </a:t>
            </a:r>
            <a:r>
              <a:rPr lang="en-GB" dirty="0" err="1"/>
              <a:t>NesCom</a:t>
            </a:r>
            <a:endParaRPr lang="en-US" dirty="0"/>
          </a:p>
          <a:p>
            <a:r>
              <a:rPr lang="en-GB" dirty="0"/>
              <a:t>Approve P802.11bd CSD documentation in </a:t>
            </a:r>
            <a:r>
              <a:rPr lang="en-GB" u="sng" dirty="0">
                <a:hlinkClick r:id="rId3"/>
              </a:rPr>
              <a:t>https://mentor.ieee.org/802.11/dcn/18/11-18-0862-03-0ngv-ieee-802-11-ngv-sg-proposed-csd.docx</a:t>
            </a:r>
            <a:r>
              <a:rPr lang="en-GB" dirty="0"/>
              <a:t>  </a:t>
            </a:r>
            <a:endParaRPr lang="en-US" dirty="0"/>
          </a:p>
          <a:p>
            <a:r>
              <a:rPr lang="en-GB" dirty="0" smtClean="0"/>
              <a:t>WG</a:t>
            </a:r>
            <a:r>
              <a:rPr lang="en-GB" dirty="0"/>
              <a:t>: </a:t>
            </a:r>
            <a:r>
              <a:rPr lang="en-GB" dirty="0" smtClean="0"/>
              <a:t>PAR Y/N/A 105-0-5, CSD Y/N/A 100-0-5</a:t>
            </a:r>
            <a:endParaRPr lang="en-US" dirty="0"/>
          </a:p>
          <a:p>
            <a:endParaRPr lang="en-GB" dirty="0" smtClean="0"/>
          </a:p>
          <a:p>
            <a:r>
              <a:rPr lang="en-GB" dirty="0" smtClean="0"/>
              <a:t>Moved</a:t>
            </a:r>
            <a:r>
              <a:rPr lang="en-GB" dirty="0"/>
              <a:t>: Stanley, Second: </a:t>
            </a:r>
            <a:r>
              <a:rPr lang="en-GB" dirty="0" smtClean="0"/>
              <a:t>Rosdahl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503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6.031 EHT SG first </a:t>
            </a:r>
            <a:r>
              <a:rPr lang="en-US" dirty="0" err="1" smtClean="0"/>
              <a:t>recharter</a:t>
            </a:r>
            <a:r>
              <a:rPr lang="en-US" dirty="0" smtClean="0"/>
              <a:t> (consent agenda)</a:t>
            </a:r>
            <a:endParaRPr lang="en-US" dirty="0"/>
          </a:p>
        </p:txBody>
      </p:sp>
      <p:sp>
        <p:nvSpPr>
          <p:cNvPr id="3" name="Content Placeholder 2"/>
          <p:cNvSpPr>
            <a:spLocks noGrp="1"/>
          </p:cNvSpPr>
          <p:nvPr>
            <p:ph idx="1"/>
          </p:nvPr>
        </p:nvSpPr>
        <p:spPr/>
        <p:txBody>
          <a:bodyPr/>
          <a:lstStyle/>
          <a:p>
            <a:r>
              <a:rPr lang="en-GB" dirty="0"/>
              <a:t>Grant the first Study Group </a:t>
            </a:r>
            <a:r>
              <a:rPr lang="en-GB" dirty="0" err="1"/>
              <a:t>recharter</a:t>
            </a:r>
            <a:r>
              <a:rPr lang="en-GB" dirty="0"/>
              <a:t> of the 802.11 Extremely High Throughput Study Group.</a:t>
            </a:r>
            <a:endParaRPr lang="en-US" dirty="0"/>
          </a:p>
          <a:p>
            <a:r>
              <a:rPr lang="en-GB" dirty="0" smtClean="0"/>
              <a:t>Vote in WG</a:t>
            </a:r>
            <a:r>
              <a:rPr lang="en-GB" dirty="0"/>
              <a:t>: </a:t>
            </a:r>
            <a:r>
              <a:rPr lang="en-GB" dirty="0" smtClean="0"/>
              <a:t>Y/N/A 63-0-1</a:t>
            </a:r>
            <a:endParaRPr lang="en-US" dirty="0"/>
          </a:p>
          <a:p>
            <a:endParaRPr lang="en-GB" dirty="0" smtClean="0"/>
          </a:p>
          <a:p>
            <a:r>
              <a:rPr lang="en-GB" dirty="0" smtClean="0"/>
              <a:t>Moved</a:t>
            </a:r>
            <a:r>
              <a:rPr lang="en-GB" dirty="0"/>
              <a:t>: Stanley, Second: Rosdahl</a:t>
            </a:r>
            <a:br>
              <a:rPr lang="en-GB"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10972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6.032 BCS SG second </a:t>
            </a:r>
            <a:r>
              <a:rPr lang="en-US" dirty="0" err="1" smtClean="0"/>
              <a:t>recharter</a:t>
            </a:r>
            <a:endParaRPr lang="en-US" dirty="0"/>
          </a:p>
        </p:txBody>
      </p:sp>
      <p:sp>
        <p:nvSpPr>
          <p:cNvPr id="3" name="Content Placeholder 2"/>
          <p:cNvSpPr>
            <a:spLocks noGrp="1"/>
          </p:cNvSpPr>
          <p:nvPr>
            <p:ph idx="1"/>
          </p:nvPr>
        </p:nvSpPr>
        <p:spPr/>
        <p:txBody>
          <a:bodyPr/>
          <a:lstStyle/>
          <a:p>
            <a:r>
              <a:rPr lang="en-GB" dirty="0"/>
              <a:t>Grant the second Study Group </a:t>
            </a:r>
            <a:r>
              <a:rPr lang="en-GB" dirty="0" err="1"/>
              <a:t>recharter</a:t>
            </a:r>
            <a:r>
              <a:rPr lang="en-GB" dirty="0"/>
              <a:t> of the 802.11 Broadcast Services (BCS) Study Group</a:t>
            </a:r>
            <a:endParaRPr lang="en-US" dirty="0"/>
          </a:p>
          <a:p>
            <a:r>
              <a:rPr lang="en-GB" dirty="0" smtClean="0"/>
              <a:t>Vote in WG</a:t>
            </a:r>
            <a:r>
              <a:rPr lang="en-GB" dirty="0"/>
              <a:t>: </a:t>
            </a:r>
            <a:r>
              <a:rPr lang="en-GB" dirty="0" smtClean="0"/>
              <a:t>Y/N/A </a:t>
            </a:r>
            <a:r>
              <a:rPr lang="en-GB" dirty="0"/>
              <a:t>47-0-0</a:t>
            </a:r>
            <a:endParaRPr lang="en-US" dirty="0"/>
          </a:p>
          <a:p>
            <a:endParaRPr lang="en-GB" dirty="0" smtClean="0"/>
          </a:p>
          <a:p>
            <a:r>
              <a:rPr lang="en-GB" dirty="0" smtClean="0"/>
              <a:t>Moved</a:t>
            </a:r>
            <a:r>
              <a:rPr lang="en-GB" dirty="0"/>
              <a:t>: Stanley, Second: Rosdahl</a:t>
            </a:r>
            <a:br>
              <a:rPr lang="en-GB"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80507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6.033 NGV SG second </a:t>
            </a:r>
            <a:r>
              <a:rPr lang="en-US" dirty="0" err="1" smtClean="0"/>
              <a:t>recharter</a:t>
            </a:r>
            <a:endParaRPr lang="en-US" dirty="0"/>
          </a:p>
        </p:txBody>
      </p:sp>
      <p:sp>
        <p:nvSpPr>
          <p:cNvPr id="3" name="Content Placeholder 2"/>
          <p:cNvSpPr>
            <a:spLocks noGrp="1"/>
          </p:cNvSpPr>
          <p:nvPr>
            <p:ph idx="1"/>
          </p:nvPr>
        </p:nvSpPr>
        <p:spPr/>
        <p:txBody>
          <a:bodyPr/>
          <a:lstStyle/>
          <a:p>
            <a:r>
              <a:rPr lang="en-GB" dirty="0"/>
              <a:t>Grant the second Study Group </a:t>
            </a:r>
            <a:r>
              <a:rPr lang="en-GB" dirty="0" err="1"/>
              <a:t>recharter</a:t>
            </a:r>
            <a:r>
              <a:rPr lang="en-GB" dirty="0"/>
              <a:t> of the 802.11 Next Generation V2X (NGV) Study Group</a:t>
            </a:r>
            <a:endParaRPr lang="en-US" dirty="0"/>
          </a:p>
          <a:p>
            <a:r>
              <a:rPr lang="en-GB" dirty="0" smtClean="0"/>
              <a:t>Vote in WG</a:t>
            </a:r>
            <a:r>
              <a:rPr lang="en-GB" dirty="0"/>
              <a:t>: </a:t>
            </a:r>
            <a:r>
              <a:rPr lang="en-GB" dirty="0" smtClean="0"/>
              <a:t>Y/N/A </a:t>
            </a:r>
            <a:r>
              <a:rPr lang="en-GB" dirty="0"/>
              <a:t>49-0-1</a:t>
            </a:r>
            <a:endParaRPr lang="en-US" dirty="0"/>
          </a:p>
          <a:p>
            <a:endParaRPr lang="en-GB" dirty="0" smtClean="0"/>
          </a:p>
          <a:p>
            <a:r>
              <a:rPr lang="en-GB" dirty="0" smtClean="0"/>
              <a:t>Moved</a:t>
            </a:r>
            <a:r>
              <a:rPr lang="en-GB" dirty="0"/>
              <a:t>: Stanley, Second: Rosdahl</a:t>
            </a:r>
            <a:br>
              <a:rPr lang="en-GB"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7495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7.041 </a:t>
            </a:r>
            <a:r>
              <a:rPr lang="en-GB" dirty="0"/>
              <a:t>II – Liaison to </a:t>
            </a:r>
            <a:r>
              <a:rPr lang="en-GB" dirty="0" smtClean="0"/>
              <a:t>3GPP/3GPPSA (consent agenda)</a:t>
            </a:r>
            <a:endParaRPr lang="en-US" dirty="0"/>
          </a:p>
        </p:txBody>
      </p:sp>
      <p:sp>
        <p:nvSpPr>
          <p:cNvPr id="3" name="Content Placeholder 2"/>
          <p:cNvSpPr>
            <a:spLocks noGrp="1"/>
          </p:cNvSpPr>
          <p:nvPr>
            <p:ph idx="1"/>
          </p:nvPr>
        </p:nvSpPr>
        <p:spPr/>
        <p:txBody>
          <a:bodyPr/>
          <a:lstStyle/>
          <a:p>
            <a:r>
              <a:rPr lang="en-US" dirty="0" smtClean="0"/>
              <a:t>Approve </a:t>
            </a:r>
            <a:r>
              <a:rPr lang="en-US" dirty="0"/>
              <a:t>the liaison statement in 11/18/1340r6 from IEEE 802.11 to 3GPP and 3GPP SA TSG and copied to the 802 EC, 802.1, WFA, and WBA, providing the 802.11 study results benchmarking 802.11ax capabilities to meet some performance requirements of IMT-2020, granting the WG chair editorial license.</a:t>
            </a:r>
          </a:p>
          <a:p>
            <a:r>
              <a:rPr lang="en-GB" dirty="0" smtClean="0"/>
              <a:t>Vote in WG</a:t>
            </a:r>
            <a:r>
              <a:rPr lang="en-GB" dirty="0"/>
              <a:t>: </a:t>
            </a:r>
            <a:r>
              <a:rPr lang="en-GB" dirty="0" smtClean="0"/>
              <a:t>Y/N/A 92-0-12</a:t>
            </a:r>
          </a:p>
          <a:p>
            <a:endParaRPr lang="en-GB" dirty="0"/>
          </a:p>
          <a:p>
            <a:r>
              <a:rPr lang="en-GB" dirty="0" smtClean="0"/>
              <a:t>Moved</a:t>
            </a:r>
            <a:r>
              <a:rPr lang="en-GB" dirty="0"/>
              <a:t>: Stanley, Second: Rosdahl</a:t>
            </a:r>
            <a:br>
              <a:rPr lang="en-GB" dirty="0"/>
            </a:b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563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7.042 </a:t>
            </a:r>
            <a:r>
              <a:rPr lang="en-GB" dirty="0"/>
              <a:t>ME: </a:t>
            </a:r>
            <a:r>
              <a:rPr lang="en-GB" dirty="0" smtClean="0"/>
              <a:t>ISO/IEC/JTC1/SC6 (consent agenda)</a:t>
            </a:r>
            <a:endParaRPr lang="en-US" dirty="0"/>
          </a:p>
        </p:txBody>
      </p:sp>
      <p:sp>
        <p:nvSpPr>
          <p:cNvPr id="3" name="Content Placeholder 2"/>
          <p:cNvSpPr>
            <a:spLocks noGrp="1"/>
          </p:cNvSpPr>
          <p:nvPr>
            <p:ph idx="1"/>
          </p:nvPr>
        </p:nvSpPr>
        <p:spPr/>
        <p:txBody>
          <a:bodyPr/>
          <a:lstStyle/>
          <a:p>
            <a:r>
              <a:rPr lang="en-US" dirty="0" smtClean="0"/>
              <a:t>Request </a:t>
            </a:r>
            <a:r>
              <a:rPr lang="en-US" dirty="0"/>
              <a:t>IEEE 802 EC approval to forward IEEE </a:t>
            </a:r>
            <a:r>
              <a:rPr lang="en-US" dirty="0" err="1"/>
              <a:t>Std</a:t>
            </a:r>
            <a:r>
              <a:rPr lang="en-US" dirty="0"/>
              <a:t> 802.11ak-2018, IEEE </a:t>
            </a:r>
            <a:r>
              <a:rPr lang="en-US" dirty="0" err="1"/>
              <a:t>Std</a:t>
            </a:r>
            <a:r>
              <a:rPr lang="en-US" dirty="0"/>
              <a:t> 802.11aq-2018 and IEEE </a:t>
            </a:r>
            <a:r>
              <a:rPr lang="en-US" dirty="0" err="1"/>
              <a:t>Std</a:t>
            </a:r>
            <a:r>
              <a:rPr lang="en-US" dirty="0"/>
              <a:t> 802.11aj-2018 to ISO/IEC JTC1/SC6 for adoption as ISO/IEC/IEEE standards under the PSDO agreement</a:t>
            </a:r>
          </a:p>
          <a:p>
            <a:r>
              <a:rPr lang="en-US" dirty="0" smtClean="0"/>
              <a:t>Vote in WG: Y/N/A 48-0-0</a:t>
            </a:r>
            <a:endParaRPr lang="en-US" dirty="0"/>
          </a:p>
          <a:p>
            <a:endParaRPr lang="en-US" dirty="0" smtClean="0"/>
          </a:p>
          <a:p>
            <a:r>
              <a:rPr lang="en-US" dirty="0" smtClean="0"/>
              <a:t>Moved</a:t>
            </a:r>
            <a:r>
              <a:rPr lang="en-US" dirty="0"/>
              <a:t>: Stanley Second: Rosdahl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4371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7.043 </a:t>
            </a:r>
            <a:r>
              <a:rPr lang="en-GB" dirty="0"/>
              <a:t>II </a:t>
            </a:r>
            <a:r>
              <a:rPr lang="en-GB" dirty="0" smtClean="0"/>
              <a:t>- Liaison </a:t>
            </a:r>
            <a:r>
              <a:rPr lang="en-GB" dirty="0"/>
              <a:t>to </a:t>
            </a:r>
            <a:r>
              <a:rPr lang="en-GB" dirty="0" smtClean="0"/>
              <a:t>WBA</a:t>
            </a:r>
            <a:r>
              <a:rPr lang="en-US" dirty="0" smtClean="0"/>
              <a:t> </a:t>
            </a:r>
            <a:endParaRPr lang="en-US" dirty="0"/>
          </a:p>
        </p:txBody>
      </p:sp>
      <p:sp>
        <p:nvSpPr>
          <p:cNvPr id="3" name="Content Placeholder 2"/>
          <p:cNvSpPr>
            <a:spLocks noGrp="1"/>
          </p:cNvSpPr>
          <p:nvPr>
            <p:ph idx="1"/>
          </p:nvPr>
        </p:nvSpPr>
        <p:spPr/>
        <p:txBody>
          <a:bodyPr/>
          <a:lstStyle/>
          <a:p>
            <a:r>
              <a:rPr lang="en-US" dirty="0" smtClean="0"/>
              <a:t>Approve </a:t>
            </a:r>
            <a:r>
              <a:rPr lang="en-US" dirty="0"/>
              <a:t>the liaison statement in 11-18/1988r2 from IEEE 802.11 to Wireless Broadband Alliance and copied to Wi-Fi Alliance and GSMA providing the 802.11 response to Wireless Broadband Alliance to their LS in 11-18/1579r1, granting the WG chair editorial license.</a:t>
            </a:r>
          </a:p>
          <a:p>
            <a:r>
              <a:rPr lang="en-US" dirty="0" smtClean="0"/>
              <a:t>Vote in WG: Y/N/A 48/0/1</a:t>
            </a: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71360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7.044 </a:t>
            </a:r>
            <a:r>
              <a:rPr lang="en-GB" dirty="0"/>
              <a:t>II </a:t>
            </a:r>
            <a:r>
              <a:rPr lang="en-GB" dirty="0" smtClean="0"/>
              <a:t>- Liaison </a:t>
            </a:r>
            <a:r>
              <a:rPr lang="en-GB" dirty="0"/>
              <a:t>to ETSI TC </a:t>
            </a:r>
            <a:r>
              <a:rPr lang="en-GB" dirty="0" smtClean="0"/>
              <a:t>ITS</a:t>
            </a:r>
            <a:endParaRPr lang="en-US" dirty="0"/>
          </a:p>
        </p:txBody>
      </p:sp>
      <p:sp>
        <p:nvSpPr>
          <p:cNvPr id="3" name="Content Placeholder 2"/>
          <p:cNvSpPr>
            <a:spLocks noGrp="1"/>
          </p:cNvSpPr>
          <p:nvPr>
            <p:ph idx="1"/>
          </p:nvPr>
        </p:nvSpPr>
        <p:spPr/>
        <p:txBody>
          <a:bodyPr/>
          <a:lstStyle/>
          <a:p>
            <a:r>
              <a:rPr lang="en-US" dirty="0" smtClean="0"/>
              <a:t>Approve </a:t>
            </a:r>
            <a:r>
              <a:rPr lang="en-US" dirty="0"/>
              <a:t>the liaison statement in 11-18/1950r2 from IEEE 802.11 to ETSI TC ITS and copied to Wi-Fi Alliance, ETSI ERM TG37, Car 2 Car Communication Consortium and IEEE 1609 WG, providing the 802.11 response to ETSI TC ITS to their LS and the information they have provided in 11-18/1771r0, granting the WG chair editorial license.</a:t>
            </a:r>
          </a:p>
          <a:p>
            <a:r>
              <a:rPr lang="en-US" dirty="0" smtClean="0"/>
              <a:t>Vote in WG: Y/N/A </a:t>
            </a:r>
            <a:r>
              <a:rPr lang="en-US" dirty="0"/>
              <a:t>45/0/1</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46393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Monday</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65544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Tree>
    <p:extLst>
      <p:ext uri="{BB962C8B-B14F-4D97-AF65-F5344CB8AC3E}">
        <p14:creationId xmlns:p14="http://schemas.microsoft.com/office/powerpoint/2010/main" val="2305777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AANI SC</a:t>
            </a:r>
            <a:endParaRPr lang="en-US" dirty="0"/>
          </a:p>
        </p:txBody>
      </p:sp>
      <p:sp>
        <p:nvSpPr>
          <p:cNvPr id="8" name="Content Placeholder 7"/>
          <p:cNvSpPr>
            <a:spLocks noGrp="1"/>
          </p:cNvSpPr>
          <p:nvPr>
            <p:ph idx="1"/>
          </p:nvPr>
        </p:nvSpPr>
        <p:spPr/>
        <p:txBody>
          <a:bodyPr/>
          <a:lstStyle/>
          <a:p>
            <a:r>
              <a:rPr lang="en-US" sz="2000" dirty="0"/>
              <a:t>Approve the liaison statement in </a:t>
            </a:r>
            <a:r>
              <a:rPr lang="en-US" sz="2000" dirty="0" smtClean="0"/>
              <a:t>11/18/1340r8 </a:t>
            </a:r>
            <a:r>
              <a:rPr lang="en-US" sz="2000" dirty="0"/>
              <a:t>from IEEE 802.11 to 3GPP and 3GPP SA TSG and copied to the 802 EC, 802.1, WFA, and WBA, providing the 802.11 study results benchmarking 802.11ax capabilities to meet some performance requirements of IMT-2020, granting the WG chair editorial license.</a:t>
            </a:r>
          </a:p>
          <a:p>
            <a:r>
              <a:rPr lang="en-US" sz="2000" dirty="0"/>
              <a:t> </a:t>
            </a:r>
          </a:p>
          <a:p>
            <a:pPr marL="0" indent="0"/>
            <a:r>
              <a:rPr lang="en-US" sz="2000" dirty="0" smtClean="0"/>
              <a:t>Moved </a:t>
            </a:r>
            <a:r>
              <a:rPr lang="en-US" sz="2000" dirty="0"/>
              <a:t>by Joseph Levy on behalf of AANI </a:t>
            </a:r>
            <a:r>
              <a:rPr lang="en-US" sz="2000" dirty="0" smtClean="0"/>
              <a:t>SC</a:t>
            </a:r>
          </a:p>
          <a:p>
            <a:pPr marL="0" indent="0"/>
            <a:r>
              <a:rPr lang="en-US" sz="2000" dirty="0" smtClean="0"/>
              <a:t>Seconded: Mark Hamilton</a:t>
            </a:r>
            <a:endParaRPr lang="en-US" sz="2000" dirty="0"/>
          </a:p>
          <a:p>
            <a:r>
              <a:rPr lang="en-US" sz="2000" dirty="0" smtClean="0"/>
              <a:t>Result: </a:t>
            </a:r>
            <a:r>
              <a:rPr lang="en-US" sz="2000" dirty="0"/>
              <a:t>	</a:t>
            </a:r>
            <a:r>
              <a:rPr lang="en-US" sz="2000" dirty="0" smtClean="0"/>
              <a:t>92/0/12</a:t>
            </a:r>
          </a:p>
          <a:p>
            <a:endParaRPr lang="en-US" sz="2000" dirty="0" smtClean="0"/>
          </a:p>
          <a:p>
            <a:r>
              <a:rPr lang="en-US" sz="2000" dirty="0" smtClean="0"/>
              <a:t>Result </a:t>
            </a:r>
            <a:r>
              <a:rPr lang="en-US" sz="2000" dirty="0"/>
              <a:t>in the AANI SC: Y/N/A  19/0/0</a:t>
            </a:r>
          </a:p>
          <a:p>
            <a:r>
              <a:rPr lang="en-US" sz="2000" dirty="0" smtClean="0"/>
              <a:t>Results</a:t>
            </a:r>
            <a:r>
              <a:rPr lang="en-US" sz="2000" dirty="0"/>
              <a:t>: </a:t>
            </a:r>
            <a:r>
              <a:rPr lang="en-US" sz="2000" dirty="0" smtClean="0"/>
              <a:t>Note</a:t>
            </a:r>
            <a:r>
              <a:rPr lang="en-US" sz="2000" dirty="0"/>
              <a:t>: the red lined version of the LS, as modified during the AANI SC session (Monday PM2),  is available in: 11-18/1340r5 </a:t>
            </a:r>
          </a:p>
          <a:p>
            <a:endParaRPr lang="en-US" sz="2000"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200500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PAR</a:t>
            </a:r>
            <a:endParaRPr lang="en-US" dirty="0"/>
          </a:p>
        </p:txBody>
      </p:sp>
      <p:sp>
        <p:nvSpPr>
          <p:cNvPr id="3" name="Content Placeholder 2"/>
          <p:cNvSpPr>
            <a:spLocks noGrp="1"/>
          </p:cNvSpPr>
          <p:nvPr>
            <p:ph idx="1"/>
          </p:nvPr>
        </p:nvSpPr>
        <p:spPr>
          <a:xfrm>
            <a:off x="914401" y="1751014"/>
            <a:ext cx="10361084" cy="4343401"/>
          </a:xfrm>
        </p:spPr>
        <p:txBody>
          <a:bodyPr/>
          <a:lstStyle/>
          <a:p>
            <a:r>
              <a:rPr lang="en-US" dirty="0"/>
              <a:t>Believing that the PAR contained in the document referenced below meets IEEE-SA guidelines,</a:t>
            </a:r>
          </a:p>
          <a:p>
            <a:r>
              <a:rPr lang="en-US" dirty="0"/>
              <a:t>request that the PAR contained in </a:t>
            </a:r>
            <a:r>
              <a:rPr lang="en-US" dirty="0" smtClean="0">
                <a:solidFill>
                  <a:schemeClr val="tx1"/>
                </a:solidFill>
              </a:rPr>
              <a:t>11-18/0825r9</a:t>
            </a:r>
            <a:r>
              <a:rPr lang="en-US" dirty="0" smtClean="0"/>
              <a:t> </a:t>
            </a:r>
            <a:r>
              <a:rPr lang="en-US" dirty="0"/>
              <a:t>be posted to the IEEE 802 Executive Committee (EC) agenda for WG 802 preview and EC approval to submit to </a:t>
            </a:r>
            <a:r>
              <a:rPr lang="en-US" dirty="0" err="1"/>
              <a:t>NesCom</a:t>
            </a:r>
            <a:r>
              <a:rPr lang="en-US" dirty="0"/>
              <a:t>.</a:t>
            </a:r>
          </a:p>
          <a:p>
            <a:endParaRPr lang="en-US" dirty="0"/>
          </a:p>
          <a:p>
            <a:r>
              <a:rPr lang="en-US" dirty="0" smtClean="0"/>
              <a:t>Moved on </a:t>
            </a:r>
            <a:r>
              <a:rPr lang="en-US" dirty="0"/>
              <a:t>behalf of the SG by </a:t>
            </a:r>
            <a:r>
              <a:rPr lang="en-US" dirty="0" smtClean="0"/>
              <a:t>Stephen McCann</a:t>
            </a:r>
          </a:p>
          <a:p>
            <a:r>
              <a:rPr lang="en-US" dirty="0" smtClean="0"/>
              <a:t>Seconded: Xiaofei Wang</a:t>
            </a:r>
          </a:p>
          <a:p>
            <a:r>
              <a:rPr lang="en-US" dirty="0" smtClean="0"/>
              <a:t>Result: 77/0/17</a:t>
            </a:r>
          </a:p>
          <a:p>
            <a:endParaRPr lang="en-US" dirty="0" smtClean="0"/>
          </a:p>
          <a:p>
            <a:r>
              <a:rPr lang="en-US" dirty="0" smtClean="0"/>
              <a:t>BCS SG vote: 6/0/0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2151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11-18/0826r9</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a:t>Moved on behalf of the SG by </a:t>
            </a:r>
            <a:r>
              <a:rPr lang="en-US" dirty="0" smtClean="0"/>
              <a:t>Stephen McCann</a:t>
            </a:r>
            <a:endParaRPr lang="en-US" dirty="0"/>
          </a:p>
          <a:p>
            <a:r>
              <a:rPr lang="en-US" dirty="0"/>
              <a:t>Seconded</a:t>
            </a:r>
            <a:r>
              <a:rPr lang="en-US" dirty="0" smtClean="0"/>
              <a:t>: Hiroshi Mano</a:t>
            </a:r>
            <a:endParaRPr lang="en-US" dirty="0"/>
          </a:p>
          <a:p>
            <a:r>
              <a:rPr lang="en-US" dirty="0"/>
              <a:t>Result</a:t>
            </a:r>
            <a:r>
              <a:rPr lang="en-US" dirty="0" smtClean="0"/>
              <a:t>: 74/0/8</a:t>
            </a:r>
          </a:p>
          <a:p>
            <a:endParaRPr lang="en-US" dirty="0"/>
          </a:p>
          <a:p>
            <a:r>
              <a:rPr lang="en-US" dirty="0" smtClean="0"/>
              <a:t>BCS SG vote: 6/0/0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1970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PAR</a:t>
            </a:r>
            <a:endParaRPr lang="en-US" dirty="0"/>
          </a:p>
        </p:txBody>
      </p:sp>
      <p:sp>
        <p:nvSpPr>
          <p:cNvPr id="3" name="Content Placeholder 2"/>
          <p:cNvSpPr>
            <a:spLocks noGrp="1"/>
          </p:cNvSpPr>
          <p:nvPr>
            <p:ph idx="1"/>
          </p:nvPr>
        </p:nvSpPr>
        <p:spPr>
          <a:xfrm>
            <a:off x="914401" y="1830391"/>
            <a:ext cx="10361084" cy="4264024"/>
          </a:xfrm>
        </p:spPr>
        <p:txBody>
          <a:bodyPr/>
          <a:lstStyle/>
          <a:p>
            <a:r>
              <a:rPr lang="en-US" dirty="0" smtClean="0"/>
              <a:t>Believing that </a:t>
            </a:r>
            <a:r>
              <a:rPr lang="en-US" dirty="0"/>
              <a:t>the PAR contained in the document referenced below meets IEEE-SA guidelines, </a:t>
            </a:r>
            <a:endParaRPr lang="en-US" dirty="0" smtClean="0"/>
          </a:p>
          <a:p>
            <a:r>
              <a:rPr lang="en-US" dirty="0" smtClean="0"/>
              <a:t>request </a:t>
            </a:r>
            <a:r>
              <a:rPr lang="en-US" dirty="0"/>
              <a:t>that the PAR contained in </a:t>
            </a:r>
            <a:r>
              <a:rPr lang="en-US" dirty="0">
                <a:hlinkClick r:id="rId2"/>
              </a:rPr>
              <a:t>https://</a:t>
            </a:r>
            <a:r>
              <a:rPr lang="en-US" dirty="0" smtClean="0">
                <a:hlinkClick r:id="rId2"/>
              </a:rPr>
              <a:t>mentor.ieee.org/802.11/dcn/18/11-18-0861-09-0ngv-ieee-802-11-ngv-sg-proposed-par.docx</a:t>
            </a:r>
            <a:r>
              <a:rPr lang="en-US" dirty="0" smtClean="0"/>
              <a:t> be </a:t>
            </a:r>
            <a:r>
              <a:rPr lang="en-US" dirty="0"/>
              <a:t>posted to the IEEE 802 Executive Committee (EC) agenda for EC approval to submit to </a:t>
            </a:r>
            <a:r>
              <a:rPr lang="en-US" dirty="0" err="1"/>
              <a:t>NesCom</a:t>
            </a:r>
            <a:r>
              <a:rPr lang="en-US" dirty="0"/>
              <a:t>.</a:t>
            </a:r>
          </a:p>
          <a:p>
            <a:r>
              <a:rPr lang="en-US" dirty="0" smtClean="0"/>
              <a:t>Moved on behalf of the SG by Bo Sun</a:t>
            </a:r>
          </a:p>
          <a:p>
            <a:r>
              <a:rPr lang="en-US" dirty="0" smtClean="0"/>
              <a:t>Seconded: Michael Fischer</a:t>
            </a:r>
          </a:p>
          <a:p>
            <a:r>
              <a:rPr lang="en-US" dirty="0" smtClean="0"/>
              <a:t>Result: 105/0/5</a:t>
            </a:r>
          </a:p>
          <a:p>
            <a:endParaRPr lang="en-US" dirty="0"/>
          </a:p>
          <a:p>
            <a:r>
              <a:rPr lang="en-US" dirty="0" smtClean="0"/>
              <a:t>NGV SG vote: Moved: Qinghua Li; Seconded: Rui Yang; Result</a:t>
            </a:r>
            <a:r>
              <a:rPr lang="en-US" dirty="0"/>
              <a:t>: </a:t>
            </a:r>
            <a:r>
              <a:rPr lang="en-US" dirty="0" smtClean="0"/>
              <a:t>35Y/0N/2A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5891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11-18/0862r3</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smtClean="0"/>
              <a:t>Moved: Bo Sun</a:t>
            </a:r>
          </a:p>
          <a:p>
            <a:r>
              <a:rPr lang="en-US" dirty="0" smtClean="0"/>
              <a:t>Seconded: James </a:t>
            </a:r>
            <a:r>
              <a:rPr lang="en-US" dirty="0" err="1" smtClean="0"/>
              <a:t>Lepp</a:t>
            </a:r>
            <a:endParaRPr lang="en-US" dirty="0" smtClean="0"/>
          </a:p>
          <a:p>
            <a:r>
              <a:rPr lang="en-US" dirty="0" smtClean="0"/>
              <a:t>Result: 100/0/5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46714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11924</TotalTime>
  <Words>1777</Words>
  <Application>Microsoft Office PowerPoint</Application>
  <PresentationFormat>Widescreen</PresentationFormat>
  <Paragraphs>330</Paragraphs>
  <Slides>29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 Unicode MS</vt:lpstr>
      <vt:lpstr>MS Gothic</vt:lpstr>
      <vt:lpstr>Calibri</vt:lpstr>
      <vt:lpstr>Times New Roman</vt:lpstr>
      <vt:lpstr>Office Theme</vt:lpstr>
      <vt:lpstr>Document</vt:lpstr>
      <vt:lpstr>802.11 November 2018 WG Motions</vt:lpstr>
      <vt:lpstr>Abstract</vt:lpstr>
      <vt:lpstr>Monday</vt:lpstr>
      <vt:lpstr>Wednesday</vt:lpstr>
      <vt:lpstr>AANI SC</vt:lpstr>
      <vt:lpstr>BCS PAR</vt:lpstr>
      <vt:lpstr>BCS CSD</vt:lpstr>
      <vt:lpstr>NGV PAR</vt:lpstr>
      <vt:lpstr>NGV CSD</vt:lpstr>
      <vt:lpstr>Friday</vt:lpstr>
      <vt:lpstr>Teleconferences</vt:lpstr>
      <vt:lpstr>EHT SG recharter</vt:lpstr>
      <vt:lpstr>BCS recharter</vt:lpstr>
      <vt:lpstr>NGV recharter</vt:lpstr>
      <vt:lpstr>ARC</vt:lpstr>
      <vt:lpstr>JTC1</vt:lpstr>
      <vt:lpstr>TGmd</vt:lpstr>
      <vt:lpstr>NGV</vt:lpstr>
      <vt:lpstr>NGV</vt:lpstr>
      <vt:lpstr>EC Motions</vt:lpstr>
      <vt:lpstr>5.031 bc PAR to NesCom (consent agenda)</vt:lpstr>
      <vt:lpstr>5.032 bd PAR to NesCom (consent agenda)</vt:lpstr>
      <vt:lpstr>6.031 EHT SG first recharter (consent agenda)</vt:lpstr>
      <vt:lpstr>6.032 BCS SG second recharter</vt:lpstr>
      <vt:lpstr>6.033 NGV SG second recharter</vt:lpstr>
      <vt:lpstr>7.041 II – Liaison to 3GPP/3GPPSA (consent agenda)</vt:lpstr>
      <vt:lpstr>7.042 ME: ISO/IEC/JTC1/SC6 (consent agenda)</vt:lpstr>
      <vt:lpstr>7.043 II - Liaison to WBA </vt:lpstr>
      <vt:lpstr>7.044 II - Liaison to ETSI TC ITS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March 2018 WG Motions</dc:title>
  <dc:creator>Stacey, Robert</dc:creator>
  <cp:keywords>CTPClassification=CTP_PUBLIC:VisualMarkings=, CTPClassification=CTP_NT</cp:keywords>
  <cp:lastModifiedBy>Stacey, Robert</cp:lastModifiedBy>
  <cp:revision>228</cp:revision>
  <cp:lastPrinted>1601-01-01T00:00:00Z</cp:lastPrinted>
  <dcterms:created xsi:type="dcterms:W3CDTF">2018-05-10T16:45:22Z</dcterms:created>
  <dcterms:modified xsi:type="dcterms:W3CDTF">2018-11-16T04:32:31Z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2018-11-16 04:32:30Z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