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58" r:id="rId4"/>
    <p:sldId id="259" r:id="rId5"/>
    <p:sldId id="281" r:id="rId6"/>
    <p:sldId id="282" r:id="rId7"/>
    <p:sldId id="283" r:id="rId8"/>
    <p:sldId id="284" r:id="rId9"/>
    <p:sldId id="285" r:id="rId10"/>
    <p:sldId id="260" r:id="rId11"/>
    <p:sldId id="262" r:id="rId12"/>
    <p:sldId id="276" r:id="rId13"/>
    <p:sldId id="277" r:id="rId14"/>
    <p:sldId id="278" r:id="rId15"/>
    <p:sldId id="280" r:id="rId16"/>
    <p:sldId id="279"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52" autoAdjust="0"/>
    <p:restoredTop sz="94660"/>
  </p:normalViewPr>
  <p:slideViewPr>
    <p:cSldViewPr>
      <p:cViewPr varScale="1">
        <p:scale>
          <a:sx n="98" d="100"/>
          <a:sy n="98" d="100"/>
        </p:scale>
        <p:origin x="106" y="125"/>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802.11-18/0303r5</a:t>
            </a:r>
            <a:endParaRPr lang="en-US"/>
          </a:p>
        </p:txBody>
      </p:sp>
      <p:sp>
        <p:nvSpPr>
          <p:cNvPr id="5" name="Date Placeholder 4"/>
          <p:cNvSpPr>
            <a:spLocks noGrp="1"/>
          </p:cNvSpPr>
          <p:nvPr>
            <p:ph type="dt" idx="11"/>
          </p:nvPr>
        </p:nvSpPr>
        <p:spPr/>
        <p:txBody>
          <a:bodyPr/>
          <a:lstStyle/>
          <a:p>
            <a:pPr>
              <a:defRPr/>
            </a:pPr>
            <a:r>
              <a:rPr lang="en-US" smtClean="0"/>
              <a:t>March 2018</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11</a:t>
            </a:fld>
            <a:endParaRPr lang="en-US"/>
          </a:p>
        </p:txBody>
      </p:sp>
    </p:spTree>
    <p:extLst>
      <p:ext uri="{BB962C8B-B14F-4D97-AF65-F5344CB8AC3E}">
        <p14:creationId xmlns:p14="http://schemas.microsoft.com/office/powerpoint/2010/main" val="1005265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2018</a:t>
            </a:r>
            <a:endParaRPr lang="en-GB"/>
          </a:p>
        </p:txBody>
      </p:sp>
      <p:sp>
        <p:nvSpPr>
          <p:cNvPr id="6" name="Footer Placeholder 5"/>
          <p:cNvSpPr>
            <a:spLocks noGrp="1"/>
          </p:cNvSpPr>
          <p:nvPr>
            <p:ph type="ftr" idx="11"/>
          </p:nvPr>
        </p:nvSpPr>
        <p:spPr/>
        <p:txBody>
          <a:bodyPr/>
          <a:lstStyle>
            <a:lvl1pPr>
              <a:defRPr/>
            </a:lvl1pPr>
          </a:lstStyle>
          <a:p>
            <a:r>
              <a:rPr lang="en-GB" smtClean="0"/>
              <a:t>Robert Stacey,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2018</a:t>
            </a:r>
            <a:endParaRPr lang="en-GB"/>
          </a:p>
        </p:txBody>
      </p:sp>
      <p:sp>
        <p:nvSpPr>
          <p:cNvPr id="4" name="Footer Placeholder 3"/>
          <p:cNvSpPr>
            <a:spLocks noGrp="1"/>
          </p:cNvSpPr>
          <p:nvPr>
            <p:ph type="ftr" idx="11"/>
          </p:nvPr>
        </p:nvSpPr>
        <p:spPr/>
        <p:txBody>
          <a:bodyPr/>
          <a:lstStyle>
            <a:lvl1pPr>
              <a:defRPr/>
            </a:lvl1pPr>
          </a:lstStyle>
          <a:p>
            <a:r>
              <a:rPr lang="en-GB" smtClean="0"/>
              <a:t>Robert Stacey,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2018</a:t>
            </a:r>
            <a:endParaRPr lang="en-GB"/>
          </a:p>
        </p:txBody>
      </p:sp>
      <p:sp>
        <p:nvSpPr>
          <p:cNvPr id="3" name="Footer Placeholder 2"/>
          <p:cNvSpPr>
            <a:spLocks noGrp="1"/>
          </p:cNvSpPr>
          <p:nvPr>
            <p:ph type="ftr" idx="11"/>
          </p:nvPr>
        </p:nvSpPr>
        <p:spPr/>
        <p:txBody>
          <a:bodyPr/>
          <a:lstStyle>
            <a:lvl1pPr>
              <a:defRPr/>
            </a:lvl1pPr>
          </a:lstStyle>
          <a:p>
            <a:r>
              <a:rPr lang="en-GB" smtClean="0"/>
              <a:t>Robert Stacey,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802.11-18/1746r2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8/11-18-0861-09-0ngv-ieee-802-11-ngv-sg-proposed-par.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a:t>
            </a:r>
            <a:r>
              <a:rPr lang="en-US" dirty="0" smtClean="0"/>
              <a:t>November 2018 </a:t>
            </a:r>
            <a:r>
              <a:rPr lang="en-US" dirty="0"/>
              <a:t>WG Motions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2018-11-13</a:t>
            </a:r>
            <a:endParaRPr lang="en-GB" sz="2000" b="0" dirty="0"/>
          </a:p>
        </p:txBody>
      </p:sp>
      <p:sp>
        <p:nvSpPr>
          <p:cNvPr id="6" name="Date Placeholder 3"/>
          <p:cNvSpPr>
            <a:spLocks noGrp="1"/>
          </p:cNvSpPr>
          <p:nvPr>
            <p:ph type="dt" idx="10"/>
          </p:nvPr>
        </p:nvSpPr>
        <p:spPr/>
        <p:txBody>
          <a:bodyPr/>
          <a:lstStyle/>
          <a:p>
            <a:r>
              <a:rPr lang="en-US" smtClean="0"/>
              <a:t>November 2018</a:t>
            </a:r>
            <a:endParaRPr lang="en-GB" dirty="0"/>
          </a:p>
        </p:txBody>
      </p:sp>
      <p:sp>
        <p:nvSpPr>
          <p:cNvPr id="7" name="Footer Placeholder 4"/>
          <p:cNvSpPr>
            <a:spLocks noGrp="1"/>
          </p:cNvSpPr>
          <p:nvPr>
            <p:ph type="ftr" idx="11"/>
          </p:nvPr>
        </p:nvSpPr>
        <p:spPr/>
        <p:txBody>
          <a:bodyPr/>
          <a:lstStyle/>
          <a:p>
            <a:r>
              <a:rPr lang="en-GB" smtClean="0"/>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3185"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0600" y="2413000"/>
                        <a:ext cx="10210800" cy="2481263"/>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Friday</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November 2018</a:t>
            </a:r>
            <a:endParaRPr lang="en-GB"/>
          </a:p>
        </p:txBody>
      </p:sp>
      <p:sp>
        <p:nvSpPr>
          <p:cNvPr id="5" name="Footer Placeholder 4"/>
          <p:cNvSpPr>
            <a:spLocks noGrp="1"/>
          </p:cNvSpPr>
          <p:nvPr>
            <p:ph type="ftr" idx="11"/>
          </p:nvPr>
        </p:nvSpPr>
        <p:spPr/>
        <p:txBody>
          <a:bodyPr/>
          <a:lstStyle/>
          <a:p>
            <a:r>
              <a:rPr lang="en-GB" smtClean="0"/>
              <a:t>Robert Stacey, Intel</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10</a:t>
            </a:fld>
            <a:endParaRPr lang="en-GB"/>
          </a:p>
        </p:txBody>
      </p:sp>
    </p:spTree>
    <p:extLst>
      <p:ext uri="{BB962C8B-B14F-4D97-AF65-F5344CB8AC3E}">
        <p14:creationId xmlns:p14="http://schemas.microsoft.com/office/powerpoint/2010/main" val="5127698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Teleconferences</a:t>
            </a:r>
            <a:endParaRPr lang="en-US" dirty="0"/>
          </a:p>
        </p:txBody>
      </p:sp>
      <p:sp>
        <p:nvSpPr>
          <p:cNvPr id="5" name="Slide Number Placeholder 4"/>
          <p:cNvSpPr>
            <a:spLocks noGrp="1"/>
          </p:cNvSpPr>
          <p:nvPr>
            <p:ph type="sldNum" idx="12"/>
          </p:nvPr>
        </p:nvSpPr>
        <p:spPr/>
        <p:txBody>
          <a:bodyPr/>
          <a:lstStyle/>
          <a:p>
            <a:pPr>
              <a:defRPr/>
            </a:pPr>
            <a:r>
              <a:rPr lang="en-US" smtClean="0"/>
              <a:t>Slide </a:t>
            </a:r>
            <a:fld id="{EA664691-56C7-4D38-BFF3-A32E09E0A67B}" type="slidenum">
              <a:rPr lang="en-US" smtClean="0"/>
              <a:pPr>
                <a:defRPr/>
              </a:pPr>
              <a:t>11</a:t>
            </a:fld>
            <a:endParaRPr lang="en-US"/>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November 2018</a:t>
            </a:r>
            <a:endParaRPr lang="en-US" dirty="0"/>
          </a:p>
        </p:txBody>
      </p:sp>
      <p:sp>
        <p:nvSpPr>
          <p:cNvPr id="2" name="TextBox 1"/>
          <p:cNvSpPr txBox="1"/>
          <p:nvPr/>
        </p:nvSpPr>
        <p:spPr>
          <a:xfrm>
            <a:off x="838200" y="6076890"/>
            <a:ext cx="9753600" cy="400110"/>
          </a:xfrm>
          <a:prstGeom prst="rect">
            <a:avLst/>
          </a:prstGeom>
          <a:noFill/>
        </p:spPr>
        <p:txBody>
          <a:bodyPr wrap="square" rtlCol="0">
            <a:spAutoFit/>
          </a:bodyPr>
          <a:lstStyle/>
          <a:p>
            <a:r>
              <a:rPr lang="en-US" sz="2000" dirty="0" smtClean="0">
                <a:solidFill>
                  <a:schemeClr val="tx1"/>
                </a:solidFill>
              </a:rPr>
              <a:t>Moved: Mark Hamilton Seconded: Allan Jones Result: unanimous</a:t>
            </a:r>
            <a:endParaRPr lang="en-US" sz="2000" dirty="0">
              <a:solidFill>
                <a:schemeClr val="tx1"/>
              </a:solidFill>
            </a:endParaRP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683284660"/>
              </p:ext>
            </p:extLst>
          </p:nvPr>
        </p:nvGraphicFramePr>
        <p:xfrm>
          <a:off x="914402" y="1433105"/>
          <a:ext cx="10439397" cy="4719818"/>
        </p:xfrm>
        <a:graphic>
          <a:graphicData uri="http://schemas.openxmlformats.org/drawingml/2006/table">
            <a:tbl>
              <a:tblPr/>
              <a:tblGrid>
                <a:gridCol w="1066798"/>
                <a:gridCol w="6492764"/>
                <a:gridCol w="1279636"/>
                <a:gridCol w="1600199"/>
              </a:tblGrid>
              <a:tr h="292219">
                <a:tc>
                  <a:txBody>
                    <a:bodyPr/>
                    <a:lstStyle/>
                    <a:p>
                      <a:pPr algn="l" fontAlgn="b"/>
                      <a:r>
                        <a:rPr lang="en-GB" sz="2100" b="1" i="0" u="none" strike="noStrike" dirty="0">
                          <a:solidFill>
                            <a:srgbClr val="FFFFFF"/>
                          </a:solidFill>
                          <a:effectLst/>
                          <a:latin typeface="Calibri" panose="020F0502020204030204" pitchFamily="34" charset="0"/>
                        </a:rPr>
                        <a:t>Group</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l" fontAlgn="b"/>
                      <a:r>
                        <a:rPr lang="en-GB" sz="2100" b="1" i="0" u="none" strike="noStrike" dirty="0">
                          <a:solidFill>
                            <a:srgbClr val="FFFFFF"/>
                          </a:solidFill>
                          <a:effectLst/>
                          <a:latin typeface="Calibri" panose="020F0502020204030204" pitchFamily="34" charset="0"/>
                        </a:rPr>
                        <a:t>Date(s)</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Start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Duration</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r>
              <a:tr h="283513">
                <a:tc>
                  <a:txBody>
                    <a:bodyPr/>
                    <a:lstStyle/>
                    <a:p>
                      <a:pPr algn="l" fontAlgn="b"/>
                      <a:r>
                        <a:rPr lang="en-GB" sz="1800" b="0" i="0" u="none" strike="noStrike" dirty="0">
                          <a:solidFill>
                            <a:srgbClr val="000000"/>
                          </a:solidFill>
                          <a:effectLst/>
                          <a:latin typeface="Calibri" panose="020F0502020204030204" pitchFamily="34" charset="0"/>
                        </a:rPr>
                        <a:t>CAC</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fr-FR" sz="1800" b="0" i="0" u="none" strike="noStrike" dirty="0" smtClean="0">
                          <a:solidFill>
                            <a:srgbClr val="000000"/>
                          </a:solidFill>
                          <a:effectLst/>
                          <a:latin typeface="Calibri" panose="020F0502020204030204" pitchFamily="34" charset="0"/>
                        </a:rPr>
                        <a:t>Tuesday </a:t>
                      </a:r>
                      <a:r>
                        <a:rPr lang="fr-FR" sz="1800" b="0" i="0" u="none" strike="noStrike" dirty="0" err="1" smtClean="0">
                          <a:solidFill>
                            <a:srgbClr val="000000"/>
                          </a:solidFill>
                          <a:effectLst/>
                          <a:latin typeface="Calibri" panose="020F0502020204030204" pitchFamily="34" charset="0"/>
                        </a:rPr>
                        <a:t>October</a:t>
                      </a:r>
                      <a:r>
                        <a:rPr lang="fr-FR" sz="1800" b="0" i="0" u="none" strike="noStrike" dirty="0" smtClean="0">
                          <a:solidFill>
                            <a:srgbClr val="000000"/>
                          </a:solidFill>
                          <a:effectLst/>
                          <a:latin typeface="Calibri" panose="020F0502020204030204" pitchFamily="34" charset="0"/>
                        </a:rPr>
                        <a:t> 9, </a:t>
                      </a:r>
                      <a:r>
                        <a:rPr lang="fr-FR" sz="1800" b="0" i="0" u="none" strike="noStrike" dirty="0" err="1" smtClean="0">
                          <a:solidFill>
                            <a:srgbClr val="000000"/>
                          </a:solidFill>
                          <a:effectLst/>
                          <a:latin typeface="Calibri" panose="020F0502020204030204" pitchFamily="34" charset="0"/>
                        </a:rPr>
                        <a:t>Monday</a:t>
                      </a:r>
                      <a:r>
                        <a:rPr lang="fr-FR" sz="1800" b="0" i="0" u="none" strike="noStrike" dirty="0" smtClean="0">
                          <a:solidFill>
                            <a:srgbClr val="000000"/>
                          </a:solidFill>
                          <a:effectLst/>
                          <a:latin typeface="Calibri" panose="020F0502020204030204" pitchFamily="34" charset="0"/>
                        </a:rPr>
                        <a:t> </a:t>
                      </a:r>
                      <a:r>
                        <a:rPr lang="fr-FR" sz="1800" b="0" i="0" u="none" strike="noStrike" dirty="0" err="1" smtClean="0">
                          <a:solidFill>
                            <a:srgbClr val="000000"/>
                          </a:solidFill>
                          <a:effectLst/>
                          <a:latin typeface="Calibri" panose="020F0502020204030204" pitchFamily="34" charset="0"/>
                        </a:rPr>
                        <a:t>November</a:t>
                      </a:r>
                      <a:r>
                        <a:rPr lang="fr-FR" sz="1800" b="0" i="0" u="none" strike="noStrike" baseline="0" dirty="0" smtClean="0">
                          <a:solidFill>
                            <a:srgbClr val="000000"/>
                          </a:solidFill>
                          <a:effectLst/>
                          <a:latin typeface="Calibri" panose="020F0502020204030204" pitchFamily="34" charset="0"/>
                        </a:rPr>
                        <a:t> 5</a:t>
                      </a:r>
                      <a:endParaRPr lang="fr-FR"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800" b="0" i="0" u="none" strike="noStrike" dirty="0" smtClean="0">
                          <a:solidFill>
                            <a:srgbClr val="000000"/>
                          </a:solidFill>
                          <a:effectLst/>
                          <a:latin typeface="Calibri" panose="020F0502020204030204" pitchFamily="34" charset="0"/>
                        </a:rPr>
                        <a:t>Noon ET</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800" b="0" i="0" u="none" strike="noStrike" dirty="0">
                          <a:solidFill>
                            <a:srgbClr val="000000"/>
                          </a:solidFill>
                          <a:effectLst/>
                          <a:latin typeface="Calibri" panose="020F0502020204030204" pitchFamily="34" charset="0"/>
                        </a:rPr>
                        <a:t>1 </a:t>
                      </a:r>
                      <a:r>
                        <a:rPr lang="en-GB" sz="1800" b="0" i="0" u="none" strike="noStrike" dirty="0" smtClean="0">
                          <a:solidFill>
                            <a:srgbClr val="000000"/>
                          </a:solidFill>
                          <a:effectLst/>
                          <a:latin typeface="Calibri" panose="020F0502020204030204" pitchFamily="34" charset="0"/>
                        </a:rPr>
                        <a:t>hr</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337871">
                <a:tc>
                  <a:txBody>
                    <a:bodyPr/>
                    <a:lstStyle/>
                    <a:p>
                      <a:pPr algn="l" fontAlgn="b"/>
                      <a:r>
                        <a:rPr lang="en-GB" sz="1800" b="0" i="0" u="none" strike="noStrike" dirty="0" err="1" smtClean="0">
                          <a:solidFill>
                            <a:schemeClr val="tx1"/>
                          </a:solidFill>
                          <a:effectLst/>
                          <a:latin typeface="Calibri" panose="020F0502020204030204" pitchFamily="34" charset="0"/>
                        </a:rPr>
                        <a:t>TGmd</a:t>
                      </a:r>
                      <a:endParaRPr lang="en-GB" sz="1800" b="0" i="0" u="none" strike="noStrike" dirty="0">
                        <a:solidFill>
                          <a:schemeClr val="tx1"/>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US" sz="1800" b="0" i="0" u="none" strike="noStrike" baseline="0" dirty="0" smtClean="0">
                          <a:solidFill>
                            <a:srgbClr val="000000"/>
                          </a:solidFill>
                          <a:effectLst/>
                          <a:latin typeface="Calibri" panose="020F0502020204030204" pitchFamily="34" charset="0"/>
                        </a:rPr>
                        <a:t>Fridays: September 28, October 5, 12, 19, November 2</a:t>
                      </a:r>
                      <a:endParaRPr lang="en-GB" sz="1800" b="0" i="0" u="none" strike="noStrike" baseline="0"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2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286272">
                <a:tc>
                  <a:txBody>
                    <a:bodyPr/>
                    <a:lstStyle/>
                    <a:p>
                      <a:pPr algn="l" fontAlgn="b"/>
                      <a:r>
                        <a:rPr lang="en-GB" sz="1800" b="0" i="0" u="none" strike="noStrike" dirty="0" smtClean="0">
                          <a:solidFill>
                            <a:srgbClr val="000000"/>
                          </a:solidFill>
                          <a:effectLst/>
                          <a:latin typeface="Calibri" panose="020F0502020204030204" pitchFamily="34" charset="0"/>
                        </a:rPr>
                        <a:t>ARC</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GB" sz="1800" b="0" i="0" u="none" strike="noStrike" dirty="0" smtClean="0">
                          <a:solidFill>
                            <a:srgbClr val="000000"/>
                          </a:solidFill>
                          <a:effectLst/>
                          <a:latin typeface="Calibri" panose="020F0502020204030204" pitchFamily="34" charset="0"/>
                        </a:rPr>
                        <a:t>Thursday:</a:t>
                      </a:r>
                      <a:r>
                        <a:rPr lang="en-GB" sz="1800" b="0" i="0" u="none" strike="noStrike" baseline="0" dirty="0" smtClean="0">
                          <a:solidFill>
                            <a:srgbClr val="000000"/>
                          </a:solidFill>
                          <a:effectLst/>
                          <a:latin typeface="Calibri" panose="020F0502020204030204" pitchFamily="34" charset="0"/>
                        </a:rPr>
                        <a:t> October 11</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800" b="0" i="0" u="none" strike="noStrike" dirty="0" smtClean="0">
                          <a:solidFill>
                            <a:srgbClr val="000000"/>
                          </a:solidFill>
                          <a:effectLst/>
                          <a:latin typeface="Calibri" panose="020F0502020204030204" pitchFamily="34" charset="0"/>
                        </a:rPr>
                        <a:t>Noon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86272">
                <a:tc>
                  <a:txBody>
                    <a:bodyPr/>
                    <a:lstStyle/>
                    <a:p>
                      <a:pPr algn="l" fontAlgn="b"/>
                      <a:r>
                        <a:rPr lang="en-GB" sz="1800" b="0" i="0" u="none" strike="noStrike" dirty="0" smtClean="0">
                          <a:solidFill>
                            <a:srgbClr val="000000"/>
                          </a:solidFill>
                          <a:effectLst/>
                          <a:latin typeface="Calibri" panose="020F0502020204030204" pitchFamily="34" charset="0"/>
                        </a:rPr>
                        <a:t>AANI</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GB" sz="1800" b="0" i="0" u="none" strike="noStrike" dirty="0" smtClean="0">
                          <a:solidFill>
                            <a:srgbClr val="000000"/>
                          </a:solidFill>
                          <a:effectLst/>
                          <a:latin typeface="Calibri" panose="020F0502020204030204" pitchFamily="34" charset="0"/>
                        </a:rPr>
                        <a:t>Thursday: October 11</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494686">
                <a:tc>
                  <a:txBody>
                    <a:bodyPr/>
                    <a:lstStyle/>
                    <a:p>
                      <a:pPr algn="l" fontAlgn="b"/>
                      <a:r>
                        <a:rPr lang="en-GB" sz="1800" b="0" i="0" u="none" strike="noStrike" dirty="0" err="1" smtClean="0">
                          <a:solidFill>
                            <a:srgbClr val="000000"/>
                          </a:solidFill>
                          <a:effectLst/>
                          <a:latin typeface="Calibri" panose="020F0502020204030204" pitchFamily="34" charset="0"/>
                        </a:rPr>
                        <a:t>TGax</a:t>
                      </a:r>
                      <a:endParaRPr lang="en-GB" sz="18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US" sz="1800" b="0" i="0" u="none" strike="noStrike" kern="1200" baseline="0" dirty="0" smtClean="0">
                          <a:solidFill>
                            <a:schemeClr val="tx1"/>
                          </a:solidFill>
                          <a:effectLst/>
                          <a:latin typeface="Calibri" panose="020F0502020204030204" pitchFamily="34" charset="0"/>
                          <a:ea typeface="+mn-ea"/>
                          <a:cs typeface="+mn-cs"/>
                        </a:rPr>
                        <a:t>Thursdays: October 4, 18, November 1</a:t>
                      </a:r>
                    </a:p>
                    <a:p>
                      <a:pPr algn="l" fontAlgn="b"/>
                      <a:r>
                        <a:rPr lang="en-US" sz="1800" b="0" i="0" u="none" strike="noStrike" kern="1200" baseline="0" dirty="0" smtClean="0">
                          <a:solidFill>
                            <a:schemeClr val="tx1"/>
                          </a:solidFill>
                          <a:effectLst/>
                          <a:latin typeface="Calibri" panose="020F0502020204030204" pitchFamily="34" charset="0"/>
                          <a:ea typeface="+mn-ea"/>
                          <a:cs typeface="+mn-cs"/>
                        </a:rPr>
                        <a:t>Thursdays: September 27, October 11</a:t>
                      </a:r>
                      <a:endParaRPr lang="en-CA" sz="1800" b="0" i="0" u="none" strike="noStrike" kern="1200" baseline="0" dirty="0" smtClean="0">
                        <a:solidFill>
                          <a:schemeClr val="tx1"/>
                        </a:solidFill>
                        <a:effectLst/>
                        <a:latin typeface="Calibri" panose="020F0502020204030204" pitchFamily="34" charset="0"/>
                        <a:ea typeface="+mn-ea"/>
                        <a:cs typeface="+mn-cs"/>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p>
                      <a:pPr algn="ctr" fontAlgn="b"/>
                      <a:r>
                        <a:rPr lang="en-GB" sz="1800" b="0" i="0" u="none" strike="noStrike" dirty="0" smtClean="0">
                          <a:solidFill>
                            <a:srgbClr val="000000"/>
                          </a:solidFill>
                          <a:effectLst/>
                          <a:latin typeface="Calibri" panose="020F0502020204030204" pitchFamily="34" charset="0"/>
                        </a:rPr>
                        <a:t>20:00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2 hr</a:t>
                      </a:r>
                    </a:p>
                    <a:p>
                      <a:pPr algn="ctr" fontAlgn="b"/>
                      <a:r>
                        <a:rPr lang="en-GB" sz="1800" b="0" i="0" u="none" strike="noStrike" baseline="0" dirty="0" smtClean="0">
                          <a:solidFill>
                            <a:srgbClr val="000000"/>
                          </a:solidFill>
                          <a:effectLst/>
                          <a:latin typeface="Calibri" panose="020F0502020204030204" pitchFamily="34" charset="0"/>
                        </a:rPr>
                        <a:t>2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93792">
                <a:tc>
                  <a:txBody>
                    <a:bodyPr/>
                    <a:lstStyle/>
                    <a:p>
                      <a:pPr algn="l" fontAlgn="b"/>
                      <a:r>
                        <a:rPr lang="en-GB" sz="1800" b="0" i="0" u="none" strike="noStrike" dirty="0" err="1" smtClean="0">
                          <a:solidFill>
                            <a:srgbClr val="000000"/>
                          </a:solidFill>
                          <a:effectLst/>
                          <a:latin typeface="Calibri" panose="020F0502020204030204" pitchFamily="34" charset="0"/>
                        </a:rPr>
                        <a:t>TGay</a:t>
                      </a:r>
                      <a:endParaRPr lang="en-GB" sz="18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GB" sz="1800" b="0" i="0" u="none" strike="noStrike" baseline="0" dirty="0" smtClean="0">
                          <a:solidFill>
                            <a:srgbClr val="000000"/>
                          </a:solidFill>
                          <a:effectLst/>
                          <a:latin typeface="Calibri" panose="020F0502020204030204" pitchFamily="34" charset="0"/>
                        </a:rPr>
                        <a:t>Wednesdays: September 19, 26, October 3, 10, 17, 31, November 7</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302657">
                <a:tc>
                  <a:txBody>
                    <a:bodyPr/>
                    <a:lstStyle/>
                    <a:p>
                      <a:pPr algn="l" fontAlgn="b"/>
                      <a:r>
                        <a:rPr lang="en-GB" sz="1800" b="0" i="0" u="none" strike="noStrike" dirty="0" err="1" smtClean="0">
                          <a:solidFill>
                            <a:srgbClr val="000000"/>
                          </a:solidFill>
                          <a:effectLst/>
                          <a:latin typeface="Calibri" panose="020F0502020204030204" pitchFamily="34" charset="0"/>
                        </a:rPr>
                        <a:t>TGaz</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GB" sz="1800" b="0" i="0" u="none" strike="noStrike" dirty="0" smtClean="0">
                          <a:solidFill>
                            <a:srgbClr val="000000"/>
                          </a:solidFill>
                          <a:effectLst/>
                          <a:latin typeface="Calibri" panose="020F0502020204030204" pitchFamily="34" charset="0"/>
                        </a:rPr>
                        <a:t>Wednesdays:</a:t>
                      </a:r>
                      <a:r>
                        <a:rPr lang="en-GB" sz="1800" b="0" i="0" u="none" strike="noStrike" baseline="0" dirty="0" smtClean="0">
                          <a:solidFill>
                            <a:srgbClr val="000000"/>
                          </a:solidFill>
                          <a:effectLst/>
                          <a:latin typeface="Calibri" panose="020F0502020204030204" pitchFamily="34" charset="0"/>
                        </a:rPr>
                        <a:t> </a:t>
                      </a:r>
                      <a:r>
                        <a:rPr lang="en-GB" sz="1800" b="0" i="0" u="none" strike="noStrike" dirty="0" smtClean="0">
                          <a:solidFill>
                            <a:srgbClr val="000000"/>
                          </a:solidFill>
                          <a:effectLst/>
                          <a:latin typeface="Calibri" panose="020F0502020204030204" pitchFamily="34" charset="0"/>
                        </a:rPr>
                        <a:t>October 10, 31</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800" b="0" i="0" u="none" strike="noStrike" dirty="0" smtClean="0">
                          <a:solidFill>
                            <a:srgbClr val="000000"/>
                          </a:solidFill>
                          <a:effectLst/>
                          <a:latin typeface="Calibri" panose="020F0502020204030204" pitchFamily="34" charset="0"/>
                        </a:rPr>
                        <a:t>12:00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344866">
                <a:tc>
                  <a:txBody>
                    <a:bodyPr/>
                    <a:lstStyle/>
                    <a:p>
                      <a:pPr algn="l" fontAlgn="b"/>
                      <a:r>
                        <a:rPr lang="en-GB" sz="1800" b="0" i="0" u="none" strike="noStrike" dirty="0" err="1" smtClean="0">
                          <a:solidFill>
                            <a:srgbClr val="000000"/>
                          </a:solidFill>
                          <a:effectLst/>
                          <a:latin typeface="Calibri" panose="020F0502020204030204" pitchFamily="34" charset="0"/>
                        </a:rPr>
                        <a:t>TGba</a:t>
                      </a:r>
                      <a:endParaRPr lang="en-GB" sz="18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GB" sz="1800" b="0" i="0" u="none" strike="noStrike" dirty="0" smtClean="0">
                          <a:solidFill>
                            <a:srgbClr val="000000"/>
                          </a:solidFill>
                          <a:effectLst/>
                          <a:latin typeface="Calibri" panose="020F0502020204030204" pitchFamily="34" charset="0"/>
                        </a:rPr>
                        <a:t>Monday: November 5</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US" sz="1800" b="0" i="0" u="none" strike="noStrike" baseline="0" dirty="0" smtClean="0">
                          <a:solidFill>
                            <a:srgbClr val="000000"/>
                          </a:solidFill>
                          <a:effectLst/>
                          <a:latin typeface="Calibri" panose="020F0502020204030204" pitchFamily="34" charset="0"/>
                        </a:rPr>
                        <a:t>1.5 </a:t>
                      </a:r>
                      <a:r>
                        <a:rPr lang="en-US" sz="1800" b="0" i="0" u="none" strike="noStrike" baseline="0" dirty="0" err="1" smtClean="0">
                          <a:solidFill>
                            <a:srgbClr val="000000"/>
                          </a:solidFill>
                          <a:effectLst/>
                          <a:latin typeface="Calibri" panose="020F0502020204030204" pitchFamily="34" charset="0"/>
                        </a:rPr>
                        <a:t>hr</a:t>
                      </a:r>
                      <a:endParaRPr lang="en-GB" sz="18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251725">
                <a:tc>
                  <a:txBody>
                    <a:bodyPr/>
                    <a:lstStyle/>
                    <a:p>
                      <a:pPr algn="l" fontAlgn="b"/>
                      <a:r>
                        <a:rPr lang="en-US" sz="1800" b="0" i="0" u="none" strike="noStrike" dirty="0" err="1" smtClean="0">
                          <a:solidFill>
                            <a:srgbClr val="000000"/>
                          </a:solidFill>
                          <a:effectLst/>
                          <a:latin typeface="Calibri" panose="020F0502020204030204" pitchFamily="34" charset="0"/>
                        </a:rPr>
                        <a:t>TGbb</a:t>
                      </a:r>
                      <a:endParaRPr lang="en-US" sz="18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GB" sz="1800" b="0" i="0" u="none" strike="noStrike" dirty="0" smtClean="0">
                          <a:solidFill>
                            <a:srgbClr val="000000"/>
                          </a:solidFill>
                          <a:effectLst/>
                          <a:latin typeface="Calibri" panose="020F0502020204030204" pitchFamily="34" charset="0"/>
                        </a:rPr>
                        <a:t>October 5, 16, 30,</a:t>
                      </a:r>
                      <a:r>
                        <a:rPr lang="en-GB" sz="1800" b="0" i="0" u="none" strike="noStrike" baseline="0" dirty="0" smtClean="0">
                          <a:solidFill>
                            <a:srgbClr val="000000"/>
                          </a:solidFill>
                          <a:effectLst/>
                          <a:latin typeface="Calibri" panose="020F0502020204030204" pitchFamily="34" charset="0"/>
                        </a:rPr>
                        <a:t> November 6</a:t>
                      </a:r>
                      <a:endParaRPr lang="en-GB" sz="18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800" b="0" i="0" u="none" strike="noStrike" dirty="0" smtClean="0">
                          <a:solidFill>
                            <a:srgbClr val="000000"/>
                          </a:solidFill>
                          <a:effectLst/>
                          <a:latin typeface="Calibri" panose="020F0502020204030204" pitchFamily="34" charset="0"/>
                        </a:rPr>
                        <a:t>9:30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51725">
                <a:tc>
                  <a:txBody>
                    <a:bodyPr/>
                    <a:lstStyle/>
                    <a:p>
                      <a:pPr algn="l" fontAlgn="b"/>
                      <a:r>
                        <a:rPr lang="en-US" sz="1800" b="0" i="0" u="none" strike="noStrike" dirty="0" smtClean="0">
                          <a:solidFill>
                            <a:srgbClr val="000000"/>
                          </a:solidFill>
                          <a:effectLst/>
                          <a:latin typeface="Calibri" panose="020F0502020204030204" pitchFamily="34" charset="0"/>
                        </a:rPr>
                        <a:t>NGV</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US" sz="1800" b="0" i="0" u="none" strike="noStrike" dirty="0" smtClean="0">
                          <a:solidFill>
                            <a:srgbClr val="000000"/>
                          </a:solidFill>
                          <a:effectLst/>
                          <a:latin typeface="Calibri" panose="020F0502020204030204" pitchFamily="34" charset="0"/>
                        </a:rPr>
                        <a:t>October</a:t>
                      </a:r>
                      <a:r>
                        <a:rPr lang="en-US" sz="1800" b="0" i="0" u="none" strike="noStrike" baseline="0" dirty="0" smtClean="0">
                          <a:solidFill>
                            <a:srgbClr val="000000"/>
                          </a:solidFill>
                          <a:effectLst/>
                          <a:latin typeface="Calibri" panose="020F0502020204030204" pitchFamily="34" charset="0"/>
                        </a:rPr>
                        <a:t> 16</a:t>
                      </a:r>
                      <a:endParaRPr lang="en-US" sz="18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Calibri" panose="020F0502020204030204" pitchFamily="34" charset="0"/>
                        </a:rPr>
                        <a:t>10:00</a:t>
                      </a:r>
                      <a:r>
                        <a:rPr lang="en-US" sz="1800" b="0" i="0" u="none" strike="noStrike" baseline="0" dirty="0" smtClean="0">
                          <a:solidFill>
                            <a:srgbClr val="000000"/>
                          </a:solidFill>
                          <a:effectLst/>
                          <a:latin typeface="Calibri" panose="020F0502020204030204" pitchFamily="34" charset="0"/>
                        </a:rPr>
                        <a:t> ET</a:t>
                      </a:r>
                      <a:endParaRPr lang="en-GB" sz="18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0" i="0" u="none" strike="noStrike" baseline="0" dirty="0" smtClean="0">
                          <a:solidFill>
                            <a:srgbClr val="000000"/>
                          </a:solidFill>
                          <a:effectLst/>
                          <a:latin typeface="Calibri" panose="020F0502020204030204" pitchFamily="34" charset="0"/>
                        </a:rPr>
                        <a:t>2 </a:t>
                      </a:r>
                      <a:r>
                        <a:rPr lang="en-US" sz="1800" b="0" i="0" u="none" strike="noStrike" baseline="0" dirty="0" err="1" smtClean="0">
                          <a:solidFill>
                            <a:srgbClr val="000000"/>
                          </a:solidFill>
                          <a:effectLst/>
                          <a:latin typeface="Calibri" panose="020F0502020204030204" pitchFamily="34" charset="0"/>
                        </a:rPr>
                        <a:t>hr</a:t>
                      </a:r>
                      <a:endParaRPr lang="en-GB" sz="18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251725">
                <a:tc>
                  <a:txBody>
                    <a:bodyPr/>
                    <a:lstStyle/>
                    <a:p>
                      <a:pPr algn="l" fontAlgn="b"/>
                      <a:r>
                        <a:rPr lang="en-US" sz="1800" b="0" i="0" u="none" strike="noStrike" dirty="0" smtClean="0">
                          <a:solidFill>
                            <a:srgbClr val="000000"/>
                          </a:solidFill>
                          <a:effectLst/>
                          <a:latin typeface="Calibri" panose="020F0502020204030204" pitchFamily="34" charset="0"/>
                        </a:rPr>
                        <a:t>BCS</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US" sz="1800" b="0" i="0" u="none" strike="noStrike" dirty="0" smtClean="0">
                          <a:solidFill>
                            <a:srgbClr val="000000"/>
                          </a:solidFill>
                          <a:effectLst/>
                          <a:latin typeface="Calibri" panose="020F0502020204030204" pitchFamily="34" charset="0"/>
                        </a:rPr>
                        <a:t>Tuesdays: November 20,</a:t>
                      </a:r>
                      <a:r>
                        <a:rPr lang="en-US" sz="1800" b="0" i="0" u="none" strike="noStrike" baseline="0" dirty="0" smtClean="0">
                          <a:solidFill>
                            <a:srgbClr val="000000"/>
                          </a:solidFill>
                          <a:effectLst/>
                          <a:latin typeface="Calibri" panose="020F0502020204030204" pitchFamily="34" charset="0"/>
                        </a:rPr>
                        <a:t> </a:t>
                      </a:r>
                      <a:r>
                        <a:rPr lang="en-US" sz="1800" b="0" i="0" u="none" strike="noStrike" dirty="0" smtClean="0">
                          <a:solidFill>
                            <a:srgbClr val="000000"/>
                          </a:solidFill>
                          <a:effectLst/>
                          <a:latin typeface="Calibri" panose="020F0502020204030204" pitchFamily="34" charset="0"/>
                        </a:rPr>
                        <a:t>27 </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Calibri" panose="020F0502020204030204" pitchFamily="34" charset="0"/>
                        </a:rPr>
                        <a:t>10:00 ET</a:t>
                      </a:r>
                      <a:endParaRPr lang="en-GB" sz="18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0" i="0" u="none" strike="noStrike" baseline="0" dirty="0" smtClean="0">
                          <a:solidFill>
                            <a:srgbClr val="000000"/>
                          </a:solidFill>
                          <a:effectLst/>
                          <a:latin typeface="Calibri" panose="020F0502020204030204" pitchFamily="34" charset="0"/>
                        </a:rPr>
                        <a:t>1 </a:t>
                      </a:r>
                      <a:r>
                        <a:rPr lang="en-US" sz="1800" b="0" i="0" u="none" strike="noStrike" baseline="0" dirty="0" err="1" smtClean="0">
                          <a:solidFill>
                            <a:srgbClr val="000000"/>
                          </a:solidFill>
                          <a:effectLst/>
                          <a:latin typeface="Calibri" panose="020F0502020204030204" pitchFamily="34" charset="0"/>
                        </a:rPr>
                        <a:t>hr</a:t>
                      </a:r>
                      <a:endParaRPr lang="en-GB" sz="18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51725">
                <a:tc>
                  <a:txBody>
                    <a:bodyPr/>
                    <a:lstStyle/>
                    <a:p>
                      <a:pPr algn="l" fontAlgn="b"/>
                      <a:r>
                        <a:rPr lang="en-US" sz="1800" b="0" i="0" u="none" strike="noStrike" dirty="0" smtClean="0">
                          <a:solidFill>
                            <a:srgbClr val="000000"/>
                          </a:solidFill>
                          <a:effectLst/>
                          <a:latin typeface="Calibri" panose="020F0502020204030204" pitchFamily="34" charset="0"/>
                        </a:rPr>
                        <a:t>FD</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US" sz="1800" b="0" i="0" u="none" strike="noStrike" dirty="0" smtClean="0">
                          <a:solidFill>
                            <a:srgbClr val="000000"/>
                          </a:solidFill>
                          <a:effectLst/>
                          <a:latin typeface="Calibri" panose="020F0502020204030204" pitchFamily="34" charset="0"/>
                        </a:rPr>
                        <a:t>Tuesday: October 9</a:t>
                      </a:r>
                    </a:p>
                    <a:p>
                      <a:pPr marL="0" marR="0" lvl="0" indent="0" algn="l" defTabSz="914400" rtl="0" eaLnBrk="1" fontAlgn="b"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Calibri" panose="020F0502020204030204" pitchFamily="34" charset="0"/>
                        </a:rPr>
                        <a:t>Monday: October 29</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8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251725">
                <a:tc>
                  <a:txBody>
                    <a:bodyPr/>
                    <a:lstStyle/>
                    <a:p>
                      <a:pPr algn="l" fontAlgn="b"/>
                      <a:r>
                        <a:rPr lang="en-US" sz="1800" b="0" i="0" u="none" strike="noStrike" dirty="0" smtClean="0">
                          <a:solidFill>
                            <a:srgbClr val="000000"/>
                          </a:solidFill>
                          <a:effectLst/>
                          <a:latin typeface="Calibri" panose="020F0502020204030204" pitchFamily="34" charset="0"/>
                        </a:rPr>
                        <a:t>RTA</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Calibri" panose="020F0502020204030204" pitchFamily="34" charset="0"/>
                        </a:rPr>
                        <a:t>September 26, October 10,</a:t>
                      </a:r>
                      <a:r>
                        <a:rPr lang="en-US" sz="1800" b="0" i="0" u="none" strike="noStrike" baseline="0" dirty="0" smtClean="0">
                          <a:solidFill>
                            <a:srgbClr val="000000"/>
                          </a:solidFill>
                          <a:effectLst/>
                          <a:latin typeface="Calibri" panose="020F0502020204030204" pitchFamily="34" charset="0"/>
                        </a:rPr>
                        <a:t> 24</a:t>
                      </a:r>
                      <a:endParaRPr lang="en-US" sz="18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800" b="0" i="0" u="none" strike="noStrike" dirty="0" smtClean="0">
                          <a:solidFill>
                            <a:srgbClr val="000000"/>
                          </a:solidFill>
                          <a:effectLst/>
                          <a:latin typeface="Calibri" panose="020F0502020204030204" pitchFamily="34" charset="0"/>
                        </a:rPr>
                        <a:t>21:00</a:t>
                      </a:r>
                      <a:r>
                        <a:rPr lang="en-GB" sz="1800" b="0" i="0" u="none" strike="noStrike" baseline="0" dirty="0" smtClean="0">
                          <a:solidFill>
                            <a:srgbClr val="000000"/>
                          </a:solidFill>
                          <a:effectLst/>
                          <a:latin typeface="Calibri" panose="020F0502020204030204" pitchFamily="34" charset="0"/>
                        </a:rPr>
                        <a:t> ET</a:t>
                      </a:r>
                      <a:endParaRPr lang="en-GB" sz="18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8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bl>
          </a:graphicData>
        </a:graphic>
      </p:graphicFrame>
    </p:spTree>
    <p:extLst>
      <p:ext uri="{BB962C8B-B14F-4D97-AF65-F5344CB8AC3E}">
        <p14:creationId xmlns:p14="http://schemas.microsoft.com/office/powerpoint/2010/main" val="25522292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EHT SG </a:t>
            </a:r>
            <a:r>
              <a:rPr lang="en-US" dirty="0" err="1" smtClean="0"/>
              <a:t>recharter</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Moved: </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0613655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NGV and BCS </a:t>
            </a:r>
            <a:r>
              <a:rPr lang="en-US" dirty="0" err="1" smtClean="0"/>
              <a:t>recharter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067768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a:t>
            </a:r>
            <a:r>
              <a:rPr lang="en-US" dirty="0" err="1" smtClean="0"/>
              <a:t>recirc</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761805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a:t>
            </a:r>
            <a:r>
              <a:rPr lang="en-US" dirty="0" err="1" smtClean="0"/>
              <a:t>coex</a:t>
            </a:r>
            <a:r>
              <a:rPr lang="en-US" dirty="0" smtClean="0"/>
              <a:t> doc</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7495282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REVmd</a:t>
            </a:r>
            <a:r>
              <a:rPr lang="en-US" dirty="0" smtClean="0"/>
              <a:t> </a:t>
            </a:r>
            <a:r>
              <a:rPr lang="en-US" dirty="0" err="1" smtClean="0"/>
              <a:t>recirc</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77611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751015"/>
            <a:ext cx="10361084" cy="4343400"/>
          </a:xfrm>
          <a:ln/>
        </p:spPr>
        <p:txBody>
          <a:bodyPr/>
          <a:lstStyle/>
          <a:p>
            <a:r>
              <a:rPr lang="en-US" b="0" dirty="0"/>
              <a:t>This document is a composite of all 802.11 sub-group motions that are brought to the </a:t>
            </a:r>
            <a:r>
              <a:rPr lang="en-US" b="0" dirty="0" smtClean="0"/>
              <a:t>November 2018 </a:t>
            </a:r>
            <a:r>
              <a:rPr lang="en-US" b="0" dirty="0"/>
              <a:t>802.11 WG plenary meetings and EC meetings.</a:t>
            </a:r>
          </a:p>
          <a:p>
            <a:endParaRPr lang="en-US" b="0" dirty="0" smtClean="0"/>
          </a:p>
          <a:p>
            <a:r>
              <a:rPr lang="en-US" b="0" dirty="0" smtClean="0"/>
              <a:t>Revisions</a:t>
            </a:r>
          </a:p>
          <a:p>
            <a:r>
              <a:rPr lang="en-US" b="0" dirty="0" smtClean="0"/>
              <a:t>R0 </a:t>
            </a:r>
            <a:r>
              <a:rPr lang="en-US" b="0" dirty="0" smtClean="0"/>
              <a:t>initial</a:t>
            </a:r>
          </a:p>
          <a:p>
            <a:r>
              <a:rPr lang="en-US" b="0" dirty="0" smtClean="0"/>
              <a:t>R1 Updated mid-week motions</a:t>
            </a:r>
          </a:p>
          <a:p>
            <a:r>
              <a:rPr lang="en-US" b="0" dirty="0" smtClean="0"/>
              <a:t>R2 Added NGV CSD motion (unchanged since September motion)</a:t>
            </a:r>
            <a:endParaRPr lang="en-US" b="0" dirty="0" smtClean="0"/>
          </a:p>
          <a:p>
            <a:endParaRPr lang="en-US" b="0" dirty="0" smtClean="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4" name="Date Placeholder 3"/>
          <p:cNvSpPr>
            <a:spLocks noGrp="1"/>
          </p:cNvSpPr>
          <p:nvPr>
            <p:ph type="dt" idx="15"/>
          </p:nvPr>
        </p:nvSpPr>
        <p:spPr/>
        <p:txBody>
          <a:bodyPr/>
          <a:lstStyle/>
          <a:p>
            <a:r>
              <a:rPr lang="en-US" smtClean="0"/>
              <a:t>November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Monday</a:t>
            </a:r>
            <a:endParaRPr lang="en-US" dirty="0"/>
          </a:p>
        </p:txBody>
      </p:sp>
      <p:sp>
        <p:nvSpPr>
          <p:cNvPr id="8" name="Text Placeholder 7"/>
          <p:cNvSpPr>
            <a:spLocks noGrp="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Robert Stacey, Intel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655442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November 2018</a:t>
            </a:r>
            <a:endParaRPr lang="en-GB"/>
          </a:p>
        </p:txBody>
      </p:sp>
      <p:sp>
        <p:nvSpPr>
          <p:cNvPr id="5" name="Footer Placeholder 4"/>
          <p:cNvSpPr>
            <a:spLocks noGrp="1"/>
          </p:cNvSpPr>
          <p:nvPr>
            <p:ph type="ftr" idx="11"/>
          </p:nvPr>
        </p:nvSpPr>
        <p:spPr/>
        <p:txBody>
          <a:bodyPr/>
          <a:lstStyle/>
          <a:p>
            <a:r>
              <a:rPr lang="en-GB" smtClean="0"/>
              <a:t>Robert Stacey, Intel</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4</a:t>
            </a:fld>
            <a:endParaRPr lang="en-GB"/>
          </a:p>
        </p:txBody>
      </p:sp>
    </p:spTree>
    <p:extLst>
      <p:ext uri="{BB962C8B-B14F-4D97-AF65-F5344CB8AC3E}">
        <p14:creationId xmlns:p14="http://schemas.microsoft.com/office/powerpoint/2010/main" val="23057778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AANI SC</a:t>
            </a:r>
            <a:endParaRPr lang="en-US" dirty="0"/>
          </a:p>
        </p:txBody>
      </p:sp>
      <p:sp>
        <p:nvSpPr>
          <p:cNvPr id="8" name="Content Placeholder 7"/>
          <p:cNvSpPr>
            <a:spLocks noGrp="1"/>
          </p:cNvSpPr>
          <p:nvPr>
            <p:ph idx="1"/>
          </p:nvPr>
        </p:nvSpPr>
        <p:spPr/>
        <p:txBody>
          <a:bodyPr/>
          <a:lstStyle/>
          <a:p>
            <a:r>
              <a:rPr lang="en-US" sz="2000" dirty="0"/>
              <a:t>Approve the liaison statement in </a:t>
            </a:r>
            <a:r>
              <a:rPr lang="en-US" sz="2000" dirty="0" smtClean="0"/>
              <a:t>11/18/1340r8 </a:t>
            </a:r>
            <a:r>
              <a:rPr lang="en-US" sz="2000" dirty="0"/>
              <a:t>from IEEE 802.11 to 3GPP and 3GPP SA TSG and copied to the 802 EC, 802.1, WFA, and WBA, providing the 802.11 study results benchmarking 802.11ax capabilities to meet some performance requirements of IMT-2020, granting the WG chair editorial license.</a:t>
            </a:r>
          </a:p>
          <a:p>
            <a:r>
              <a:rPr lang="en-US" sz="2000" dirty="0"/>
              <a:t> </a:t>
            </a:r>
          </a:p>
          <a:p>
            <a:pPr marL="0" indent="0"/>
            <a:r>
              <a:rPr lang="en-US" sz="2000" dirty="0" smtClean="0"/>
              <a:t>Moved </a:t>
            </a:r>
            <a:r>
              <a:rPr lang="en-US" sz="2000" dirty="0"/>
              <a:t>by Joseph Levy on behalf of AANI </a:t>
            </a:r>
            <a:r>
              <a:rPr lang="en-US" sz="2000" dirty="0" smtClean="0"/>
              <a:t>SC</a:t>
            </a:r>
          </a:p>
          <a:p>
            <a:pPr marL="0" indent="0"/>
            <a:r>
              <a:rPr lang="en-US" sz="2000" dirty="0" smtClean="0"/>
              <a:t>Seconded: Mark Hamilton</a:t>
            </a:r>
            <a:endParaRPr lang="en-US" sz="2000" dirty="0"/>
          </a:p>
          <a:p>
            <a:r>
              <a:rPr lang="en-US" sz="2000" dirty="0" smtClean="0"/>
              <a:t>Result: </a:t>
            </a:r>
            <a:r>
              <a:rPr lang="en-US" sz="2000" dirty="0"/>
              <a:t>	</a:t>
            </a:r>
            <a:r>
              <a:rPr lang="en-US" sz="2000" dirty="0" smtClean="0"/>
              <a:t>92/0/12</a:t>
            </a:r>
            <a:endParaRPr lang="en-US" sz="2000" dirty="0" smtClean="0"/>
          </a:p>
          <a:p>
            <a:endParaRPr lang="en-US" sz="2000" dirty="0" smtClean="0"/>
          </a:p>
          <a:p>
            <a:r>
              <a:rPr lang="en-US" sz="2000" dirty="0" smtClean="0"/>
              <a:t>Result </a:t>
            </a:r>
            <a:r>
              <a:rPr lang="en-US" sz="2000" dirty="0"/>
              <a:t>in the AANI SC: Y/N/A  19/0/0</a:t>
            </a:r>
          </a:p>
          <a:p>
            <a:r>
              <a:rPr lang="en-US" sz="2000" dirty="0" smtClean="0"/>
              <a:t>Results</a:t>
            </a:r>
            <a:r>
              <a:rPr lang="en-US" sz="2000" dirty="0"/>
              <a:t>: </a:t>
            </a:r>
            <a:r>
              <a:rPr lang="en-US" sz="2000" dirty="0" smtClean="0"/>
              <a:t>Note</a:t>
            </a:r>
            <a:r>
              <a:rPr lang="en-US" sz="2000" dirty="0"/>
              <a:t>: the red lined version of the LS, as modified during the AANI SC session (Monday PM2),  is available in: 11-18/1340r5 </a:t>
            </a:r>
          </a:p>
          <a:p>
            <a:endParaRPr lang="en-US" sz="2000"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5</a:t>
            </a:fld>
            <a:endParaRPr lang="en-GB"/>
          </a:p>
        </p:txBody>
      </p:sp>
      <p:sp>
        <p:nvSpPr>
          <p:cNvPr id="5" name="Footer Placeholder 4"/>
          <p:cNvSpPr>
            <a:spLocks noGrp="1"/>
          </p:cNvSpPr>
          <p:nvPr>
            <p:ph type="ftr" idx="14"/>
          </p:nvPr>
        </p:nvSpPr>
        <p:spPr/>
        <p:txBody>
          <a:bodyPr/>
          <a:lstStyle/>
          <a:p>
            <a:r>
              <a:rPr lang="en-GB" smtClean="0"/>
              <a:t>Robert Stacey, Intel</a:t>
            </a:r>
            <a:endParaRPr lang="en-GB"/>
          </a:p>
        </p:txBody>
      </p:sp>
      <p:sp>
        <p:nvSpPr>
          <p:cNvPr id="4" name="Date Placeholder 3"/>
          <p:cNvSpPr>
            <a:spLocks noGrp="1"/>
          </p:cNvSpPr>
          <p:nvPr>
            <p:ph type="dt" idx="15"/>
          </p:nvPr>
        </p:nvSpPr>
        <p:spPr/>
        <p:txBody>
          <a:bodyPr/>
          <a:lstStyle/>
          <a:p>
            <a:r>
              <a:rPr lang="en-US" smtClean="0"/>
              <a:t>November 2018</a:t>
            </a:r>
            <a:endParaRPr lang="en-GB"/>
          </a:p>
        </p:txBody>
      </p:sp>
    </p:spTree>
    <p:extLst>
      <p:ext uri="{BB962C8B-B14F-4D97-AF65-F5344CB8AC3E}">
        <p14:creationId xmlns:p14="http://schemas.microsoft.com/office/powerpoint/2010/main" val="2200500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BCS PAR</a:t>
            </a:r>
            <a:endParaRPr lang="en-US" dirty="0"/>
          </a:p>
        </p:txBody>
      </p:sp>
      <p:sp>
        <p:nvSpPr>
          <p:cNvPr id="3" name="Content Placeholder 2"/>
          <p:cNvSpPr>
            <a:spLocks noGrp="1"/>
          </p:cNvSpPr>
          <p:nvPr>
            <p:ph idx="1"/>
          </p:nvPr>
        </p:nvSpPr>
        <p:spPr>
          <a:xfrm>
            <a:off x="914401" y="1751014"/>
            <a:ext cx="10361084" cy="4343401"/>
          </a:xfrm>
        </p:spPr>
        <p:txBody>
          <a:bodyPr/>
          <a:lstStyle/>
          <a:p>
            <a:r>
              <a:rPr lang="en-US" dirty="0"/>
              <a:t>Believing that the PAR contained in the document referenced below meets IEEE-SA guidelines,</a:t>
            </a:r>
          </a:p>
          <a:p>
            <a:r>
              <a:rPr lang="en-US" dirty="0"/>
              <a:t>request that the PAR contained in </a:t>
            </a:r>
            <a:r>
              <a:rPr lang="en-US" dirty="0" smtClean="0">
                <a:solidFill>
                  <a:schemeClr val="tx1"/>
                </a:solidFill>
              </a:rPr>
              <a:t>11-18/0825r9</a:t>
            </a:r>
            <a:r>
              <a:rPr lang="en-US" dirty="0" smtClean="0"/>
              <a:t> </a:t>
            </a:r>
            <a:r>
              <a:rPr lang="en-US" dirty="0"/>
              <a:t>be posted to the IEEE 802 Executive Committee (EC) agenda for WG 802 preview and EC approval to submit to </a:t>
            </a:r>
            <a:r>
              <a:rPr lang="en-US" dirty="0" err="1"/>
              <a:t>NesCom</a:t>
            </a:r>
            <a:r>
              <a:rPr lang="en-US" dirty="0"/>
              <a:t>.</a:t>
            </a:r>
          </a:p>
          <a:p>
            <a:endParaRPr lang="en-US" dirty="0"/>
          </a:p>
          <a:p>
            <a:r>
              <a:rPr lang="en-US" dirty="0" smtClean="0"/>
              <a:t>Moved on </a:t>
            </a:r>
            <a:r>
              <a:rPr lang="en-US" dirty="0"/>
              <a:t>behalf of the SG by </a:t>
            </a:r>
            <a:r>
              <a:rPr lang="en-US" dirty="0" smtClean="0"/>
              <a:t>Stephen McCann</a:t>
            </a:r>
          </a:p>
          <a:p>
            <a:r>
              <a:rPr lang="en-US" dirty="0" smtClean="0"/>
              <a:t>Seconded</a:t>
            </a:r>
            <a:r>
              <a:rPr lang="en-US" dirty="0" smtClean="0"/>
              <a:t>: Xiaofei Wang</a:t>
            </a:r>
            <a:endParaRPr lang="en-US" dirty="0" smtClean="0"/>
          </a:p>
          <a:p>
            <a:r>
              <a:rPr lang="en-US" dirty="0" smtClean="0"/>
              <a:t>Result</a:t>
            </a:r>
            <a:r>
              <a:rPr lang="en-US" dirty="0" smtClean="0"/>
              <a:t>: 77/0/17</a:t>
            </a:r>
            <a:endParaRPr lang="en-US" dirty="0" smtClean="0"/>
          </a:p>
          <a:p>
            <a:endParaRPr lang="en-US" dirty="0" smtClean="0"/>
          </a:p>
          <a:p>
            <a:r>
              <a:rPr lang="en-US" dirty="0" smtClean="0"/>
              <a:t>BCS SG vote: </a:t>
            </a:r>
            <a:r>
              <a:rPr lang="en-US" dirty="0" smtClean="0"/>
              <a:t>6/0/0</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52151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BCS CSD</a:t>
            </a:r>
            <a:endParaRPr lang="en-US" dirty="0"/>
          </a:p>
        </p:txBody>
      </p:sp>
      <p:sp>
        <p:nvSpPr>
          <p:cNvPr id="3" name="Content Placeholder 2"/>
          <p:cNvSpPr>
            <a:spLocks noGrp="1"/>
          </p:cNvSpPr>
          <p:nvPr>
            <p:ph idx="1"/>
          </p:nvPr>
        </p:nvSpPr>
        <p:spPr/>
        <p:txBody>
          <a:bodyPr/>
          <a:lstStyle/>
          <a:p>
            <a:r>
              <a:rPr lang="en-US" dirty="0"/>
              <a:t>Believing that the CSD contained in the document referenced below meets IEEE 802 guidelines,</a:t>
            </a:r>
          </a:p>
          <a:p>
            <a:r>
              <a:rPr lang="en-US" dirty="0"/>
              <a:t>request that the CSD contained in </a:t>
            </a:r>
            <a:r>
              <a:rPr lang="en-US" dirty="0" smtClean="0">
                <a:solidFill>
                  <a:schemeClr val="tx1"/>
                </a:solidFill>
              </a:rPr>
              <a:t>11-18/0826r9</a:t>
            </a:r>
            <a:r>
              <a:rPr lang="en-US" dirty="0" smtClean="0">
                <a:solidFill>
                  <a:srgbClr val="FF0000"/>
                </a:solidFill>
              </a:rPr>
              <a:t> </a:t>
            </a:r>
            <a:r>
              <a:rPr lang="en-US" dirty="0"/>
              <a:t>be posted to the IEEE 802 Executive Committee (EC) agenda for WG 802 preview and EC approval.</a:t>
            </a:r>
          </a:p>
          <a:p>
            <a:endParaRPr lang="en-US" dirty="0"/>
          </a:p>
          <a:p>
            <a:r>
              <a:rPr lang="en-US" dirty="0"/>
              <a:t>Moved on behalf of the SG by </a:t>
            </a:r>
            <a:r>
              <a:rPr lang="en-US" dirty="0" smtClean="0"/>
              <a:t>Stephen </a:t>
            </a:r>
            <a:r>
              <a:rPr lang="en-US" dirty="0" smtClean="0"/>
              <a:t>McCann</a:t>
            </a:r>
            <a:endParaRPr lang="en-US" dirty="0"/>
          </a:p>
          <a:p>
            <a:r>
              <a:rPr lang="en-US" dirty="0"/>
              <a:t>Seconded</a:t>
            </a:r>
            <a:r>
              <a:rPr lang="en-US" dirty="0" smtClean="0"/>
              <a:t>: Hiroshi Mano</a:t>
            </a:r>
            <a:endParaRPr lang="en-US" dirty="0"/>
          </a:p>
          <a:p>
            <a:r>
              <a:rPr lang="en-US" dirty="0"/>
              <a:t>Result</a:t>
            </a:r>
            <a:r>
              <a:rPr lang="en-US" dirty="0" smtClean="0"/>
              <a:t>: 74/0/8</a:t>
            </a:r>
            <a:endParaRPr lang="en-US" dirty="0" smtClean="0"/>
          </a:p>
          <a:p>
            <a:endParaRPr lang="en-US" dirty="0"/>
          </a:p>
          <a:p>
            <a:r>
              <a:rPr lang="en-US" dirty="0" smtClean="0"/>
              <a:t>BCS SG vote</a:t>
            </a:r>
            <a:r>
              <a:rPr lang="en-US" dirty="0" smtClean="0"/>
              <a:t>: 6/0/0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119703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NGV PAR</a:t>
            </a:r>
            <a:endParaRPr lang="en-US" dirty="0"/>
          </a:p>
        </p:txBody>
      </p:sp>
      <p:sp>
        <p:nvSpPr>
          <p:cNvPr id="3" name="Content Placeholder 2"/>
          <p:cNvSpPr>
            <a:spLocks noGrp="1"/>
          </p:cNvSpPr>
          <p:nvPr>
            <p:ph idx="1"/>
          </p:nvPr>
        </p:nvSpPr>
        <p:spPr>
          <a:xfrm>
            <a:off x="914401" y="1830391"/>
            <a:ext cx="10361084" cy="4264024"/>
          </a:xfrm>
        </p:spPr>
        <p:txBody>
          <a:bodyPr/>
          <a:lstStyle/>
          <a:p>
            <a:r>
              <a:rPr lang="en-US" dirty="0" smtClean="0"/>
              <a:t>Believing that </a:t>
            </a:r>
            <a:r>
              <a:rPr lang="en-US" dirty="0"/>
              <a:t>the PAR contained in the document referenced below meets IEEE-SA guidelines, </a:t>
            </a:r>
            <a:endParaRPr lang="en-US" dirty="0" smtClean="0"/>
          </a:p>
          <a:p>
            <a:r>
              <a:rPr lang="en-US" dirty="0" smtClean="0"/>
              <a:t>request </a:t>
            </a:r>
            <a:r>
              <a:rPr lang="en-US" dirty="0"/>
              <a:t>that the PAR contained in </a:t>
            </a:r>
            <a:r>
              <a:rPr lang="en-US" dirty="0">
                <a:hlinkClick r:id="rId2"/>
              </a:rPr>
              <a:t>https://</a:t>
            </a:r>
            <a:r>
              <a:rPr lang="en-US" dirty="0" smtClean="0">
                <a:hlinkClick r:id="rId2"/>
              </a:rPr>
              <a:t>mentor.ieee.org/802.11/dcn/18/11-18-0861-09-0ngv-ieee-802-11-ngv-sg-proposed-par.docx</a:t>
            </a:r>
            <a:r>
              <a:rPr lang="en-US" dirty="0" smtClean="0"/>
              <a:t> be </a:t>
            </a:r>
            <a:r>
              <a:rPr lang="en-US" dirty="0"/>
              <a:t>posted to the IEEE 802 Executive Committee (EC) agenda for EC approval to submit to </a:t>
            </a:r>
            <a:r>
              <a:rPr lang="en-US" dirty="0" err="1"/>
              <a:t>NesCom</a:t>
            </a:r>
            <a:r>
              <a:rPr lang="en-US" dirty="0"/>
              <a:t>.</a:t>
            </a:r>
          </a:p>
          <a:p>
            <a:r>
              <a:rPr lang="en-US" dirty="0" smtClean="0"/>
              <a:t>Moved on behalf of the SG by Bo Sun</a:t>
            </a:r>
          </a:p>
          <a:p>
            <a:r>
              <a:rPr lang="en-US" dirty="0" smtClean="0"/>
              <a:t>Seconded: Michael Fischer</a:t>
            </a:r>
          </a:p>
          <a:p>
            <a:r>
              <a:rPr lang="en-US" dirty="0" smtClean="0"/>
              <a:t>Result: 105/0/5</a:t>
            </a:r>
          </a:p>
          <a:p>
            <a:endParaRPr lang="en-US" dirty="0"/>
          </a:p>
          <a:p>
            <a:r>
              <a:rPr lang="en-US" dirty="0" smtClean="0"/>
              <a:t>NGV SG vote: Moved: Qinghua Li; Seconded: Rui Yang; Result</a:t>
            </a:r>
            <a:r>
              <a:rPr lang="en-US" dirty="0"/>
              <a:t>: </a:t>
            </a:r>
            <a:r>
              <a:rPr lang="en-US" dirty="0" smtClean="0"/>
              <a:t>35Y/0N/2A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758913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NGV CSD</a:t>
            </a:r>
            <a:endParaRPr lang="en-US" dirty="0"/>
          </a:p>
        </p:txBody>
      </p:sp>
      <p:sp>
        <p:nvSpPr>
          <p:cNvPr id="3" name="Content Placeholder 2"/>
          <p:cNvSpPr>
            <a:spLocks noGrp="1"/>
          </p:cNvSpPr>
          <p:nvPr>
            <p:ph idx="1"/>
          </p:nvPr>
        </p:nvSpPr>
        <p:spPr/>
        <p:txBody>
          <a:bodyPr/>
          <a:lstStyle/>
          <a:p>
            <a:r>
              <a:rPr lang="en-US" dirty="0"/>
              <a:t>Believing that the CSD contained in the document referenced below meets IEEE 802 guidelines,</a:t>
            </a:r>
          </a:p>
          <a:p>
            <a:r>
              <a:rPr lang="en-US" dirty="0"/>
              <a:t>request that the CSD contained in </a:t>
            </a:r>
            <a:r>
              <a:rPr lang="en-US" dirty="0" smtClean="0">
                <a:solidFill>
                  <a:schemeClr val="tx1"/>
                </a:solidFill>
              </a:rPr>
              <a:t>11-18/0862r3</a:t>
            </a:r>
            <a:r>
              <a:rPr lang="en-US" dirty="0" smtClean="0">
                <a:solidFill>
                  <a:srgbClr val="FF0000"/>
                </a:solidFill>
              </a:rPr>
              <a:t> </a:t>
            </a:r>
            <a:r>
              <a:rPr lang="en-US" dirty="0"/>
              <a:t>be posted to the IEEE 802 Executive Committee (EC) agenda for WG 802 preview and EC approval.</a:t>
            </a:r>
          </a:p>
          <a:p>
            <a:endParaRPr lang="en-US" dirty="0"/>
          </a:p>
          <a:p>
            <a:r>
              <a:rPr lang="en-US" dirty="0" smtClean="0"/>
              <a:t>Moved: Bo </a:t>
            </a:r>
            <a:r>
              <a:rPr lang="en-US" dirty="0" smtClean="0"/>
              <a:t>Sun</a:t>
            </a:r>
          </a:p>
          <a:p>
            <a:r>
              <a:rPr lang="en-US" dirty="0" smtClean="0"/>
              <a:t>Seconded: James </a:t>
            </a:r>
            <a:r>
              <a:rPr lang="en-US" dirty="0" err="1" smtClean="0"/>
              <a:t>Lepp</a:t>
            </a:r>
            <a:endParaRPr lang="en-US" dirty="0" smtClean="0"/>
          </a:p>
          <a:p>
            <a:r>
              <a:rPr lang="en-US" dirty="0" smtClean="0"/>
              <a:t>Result: 100/0/5</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8467143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11599</TotalTime>
  <Words>772</Words>
  <Application>Microsoft Office PowerPoint</Application>
  <PresentationFormat>Widescreen</PresentationFormat>
  <Paragraphs>187</Paragraphs>
  <Slides>16</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Arial Unicode MS</vt:lpstr>
      <vt:lpstr>MS Gothic</vt:lpstr>
      <vt:lpstr>Calibri</vt:lpstr>
      <vt:lpstr>Times New Roman</vt:lpstr>
      <vt:lpstr>Office Theme</vt:lpstr>
      <vt:lpstr>Document</vt:lpstr>
      <vt:lpstr>802.11 November 2018 WG Motions</vt:lpstr>
      <vt:lpstr>Abstract</vt:lpstr>
      <vt:lpstr>Monday</vt:lpstr>
      <vt:lpstr>Wednesday</vt:lpstr>
      <vt:lpstr>AANI SC</vt:lpstr>
      <vt:lpstr>BCS PAR</vt:lpstr>
      <vt:lpstr>BCS CSD</vt:lpstr>
      <vt:lpstr>NGV PAR</vt:lpstr>
      <vt:lpstr>NGV CSD</vt:lpstr>
      <vt:lpstr>Friday</vt:lpstr>
      <vt:lpstr>Teleconferences</vt:lpstr>
      <vt:lpstr>EHT SG recharter</vt:lpstr>
      <vt:lpstr>NGV and BCS recharter</vt:lpstr>
      <vt:lpstr>TGax recirc</vt:lpstr>
      <vt:lpstr>TGax coex doc</vt:lpstr>
      <vt:lpstr>REVmd recirc</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March 2018 WG Motions</dc:title>
  <dc:creator>Stacey, Robert</dc:creator>
  <cp:keywords>CTPClassification=CTP_PUBLIC:VisualMarkings=, CTPClassification=CTP_NT</cp:keywords>
  <cp:lastModifiedBy>Stacey, Robert</cp:lastModifiedBy>
  <cp:revision>195</cp:revision>
  <cp:lastPrinted>1601-01-01T00:00:00Z</cp:lastPrinted>
  <dcterms:created xsi:type="dcterms:W3CDTF">2018-05-10T16:45:22Z</dcterms:created>
  <dcterms:modified xsi:type="dcterms:W3CDTF">2018-11-14T04:13:58Z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2018-11-14 04:13:58Z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