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3588" cy="6858000"/>
  <p:notesSz cx="6934200" cy="928052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2" y="3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12243E8F-115B-42E5-BB5C-4BBC9B7D8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AB536FD-F19E-41B7-B970-1707FC0F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0D84A494-7000-42C9-AE11-DD2BECF64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F77FF90D-499B-4740-8DFC-A46E85A55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461120F2-F06B-4C84-A84D-898E8442C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7EBF4B0B-795F-40B6-A298-54FBDB388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096F46E9-3F59-4292-909C-BDB30F90B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14EB341F-2D4D-4DDB-909A-09F3CDDF694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73063" y="704850"/>
            <a:ext cx="6173787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7AC241A4-847A-42E5-A6F8-ABE3B78820E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93738" y="4408488"/>
            <a:ext cx="5534025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9" name="Text Box 10">
            <a:extLst>
              <a:ext uri="{FF2B5EF4-FFF2-40B4-BE49-F238E27FC236}">
                <a16:creationId xmlns:a16="http://schemas.microsoft.com/office/drawing/2014/main" id="{C3B55CAD-8087-4FEA-8CC9-F881C283F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0" name="Text Box 11">
            <a:extLst>
              <a:ext uri="{FF2B5EF4-FFF2-40B4-BE49-F238E27FC236}">
                <a16:creationId xmlns:a16="http://schemas.microsoft.com/office/drawing/2014/main" id="{8E1096A1-F1E0-474F-8635-8003D743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1" name="Text Box 12">
            <a:extLst>
              <a:ext uri="{FF2B5EF4-FFF2-40B4-BE49-F238E27FC236}">
                <a16:creationId xmlns:a16="http://schemas.microsoft.com/office/drawing/2014/main" id="{0EC99BD0-EFEB-4B7B-857C-D6D6E14E4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64E624B-367A-4651-8280-620AF278F66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24300" y="8816975"/>
            <a:ext cx="299561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A96268B7-361E-4B84-89F0-5ECB2133D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>
            <a:extLst>
              <a:ext uri="{FF2B5EF4-FFF2-40B4-BE49-F238E27FC236}">
                <a16:creationId xmlns:a16="http://schemas.microsoft.com/office/drawing/2014/main" id="{D3EF7892-EC87-42A4-BD68-E3CFA3C6B04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1944BA-4A15-49C1-8A6C-A8AF3F61373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B8B0BAB4-8D07-4FEC-A85A-6F2CB50BD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5EBBD3FD-0408-4F6D-81A4-6EE15314B09F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C0BB83B5-359A-436E-AA35-1550B9AD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0592FE4-2D9D-41F8-A8E0-72884C5ACB41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4101" name="Text Box 3">
            <a:extLst>
              <a:ext uri="{FF2B5EF4-FFF2-40B4-BE49-F238E27FC236}">
                <a16:creationId xmlns:a16="http://schemas.microsoft.com/office/drawing/2014/main" id="{24529E97-2A67-42A4-9E9D-CC02F36E0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doc.: IEEE 802.11-yy/xxxxr0</a:t>
            </a:r>
          </a:p>
        </p:txBody>
      </p:sp>
      <p:sp>
        <p:nvSpPr>
          <p:cNvPr id="4102" name="Text Box 4">
            <a:extLst>
              <a:ext uri="{FF2B5EF4-FFF2-40B4-BE49-F238E27FC236}">
                <a16:creationId xmlns:a16="http://schemas.microsoft.com/office/drawing/2014/main" id="{67B00055-7DB9-4724-9387-A7E39A17F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Month Year</a:t>
            </a:r>
          </a:p>
        </p:txBody>
      </p:sp>
      <p:sp>
        <p:nvSpPr>
          <p:cNvPr id="4103" name="Text Box 5">
            <a:extLst>
              <a:ext uri="{FF2B5EF4-FFF2-40B4-BE49-F238E27FC236}">
                <a16:creationId xmlns:a16="http://schemas.microsoft.com/office/drawing/2014/main" id="{CD757DD0-2D70-4AA9-9D29-9A3457945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John Doe, Some Company</a:t>
            </a:r>
          </a:p>
        </p:txBody>
      </p:sp>
      <p:sp>
        <p:nvSpPr>
          <p:cNvPr id="4104" name="Text Box 6">
            <a:extLst>
              <a:ext uri="{FF2B5EF4-FFF2-40B4-BE49-F238E27FC236}">
                <a16:creationId xmlns:a16="http://schemas.microsoft.com/office/drawing/2014/main" id="{7244969A-94A5-45B0-A0EE-78A2528F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Page </a:t>
            </a:r>
            <a:fld id="{06CC6FF6-AACF-4E23-912E-1920B23CBBAE}" type="slidenum">
              <a:rPr lang="en-US" altLang="en-US"/>
              <a:pPr algn="r" eaLnBrk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4105" name="AutoShape 7">
            <a:extLst>
              <a:ext uri="{FF2B5EF4-FFF2-40B4-BE49-F238E27FC236}">
                <a16:creationId xmlns:a16="http://schemas.microsoft.com/office/drawing/2014/main" id="{2DA5BBC5-4BDF-44D0-A8B2-AD018045A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60000 65536"/>
              <a:gd name="T9" fmla="*/ 0 60000 65536"/>
              <a:gd name="T10" fmla="*/ 0 60000 65536"/>
              <a:gd name="T11" fmla="*/ 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Text Box 8">
            <a:extLst>
              <a:ext uri="{FF2B5EF4-FFF2-40B4-BE49-F238E27FC236}">
                <a16:creationId xmlns:a16="http://schemas.microsoft.com/office/drawing/2014/main" id="{135CA049-F827-4EAC-AF1C-8FCEE3A88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>
            <a:extLst>
              <a:ext uri="{FF2B5EF4-FFF2-40B4-BE49-F238E27FC236}">
                <a16:creationId xmlns:a16="http://schemas.microsoft.com/office/drawing/2014/main" id="{8702CBF5-1347-4D10-95EB-1D15CE4533D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6C2D6D-4B8F-4A5E-BC44-80DD26EB5DF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FDBE9371-3AAD-4136-BDEC-D362E1850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A2A0525A-C3A9-486A-80AE-48527C01BAE2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C44C3AC2-2B94-4192-BBE2-1C752E3FA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D2CBDFC-2C3C-4B31-B595-6D2A12E14666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766F846D-61D9-4E02-84D1-FE06FF096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doc.: IEEE 802.11-yy/xxxxr0</a:t>
            </a:r>
          </a:p>
        </p:txBody>
      </p:sp>
      <p:sp>
        <p:nvSpPr>
          <p:cNvPr id="6150" name="Text Box 4">
            <a:extLst>
              <a:ext uri="{FF2B5EF4-FFF2-40B4-BE49-F238E27FC236}">
                <a16:creationId xmlns:a16="http://schemas.microsoft.com/office/drawing/2014/main" id="{DE1BDC8C-1E63-4659-87BA-2C362767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r>
              <a:rPr lang="en-US" altLang="en-US" sz="1400" b="1"/>
              <a:t>Month Year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05282B29-3789-44B7-AC97-E4A47AB2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John Doe, Some Company</a:t>
            </a:r>
          </a:p>
        </p:txBody>
      </p:sp>
      <p:sp>
        <p:nvSpPr>
          <p:cNvPr id="6152" name="Text Box 6">
            <a:extLst>
              <a:ext uri="{FF2B5EF4-FFF2-40B4-BE49-F238E27FC236}">
                <a16:creationId xmlns:a16="http://schemas.microsoft.com/office/drawing/2014/main" id="{A6D62F64-6131-4D03-B966-38E841D71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Page </a:t>
            </a:r>
            <a:fld id="{1948687D-09F9-439A-B0AD-158B5AA144AA}" type="slidenum">
              <a:rPr lang="en-US" altLang="en-US"/>
              <a:pPr algn="r" eaLnBrk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6153" name="AutoShape 7">
            <a:extLst>
              <a:ext uri="{FF2B5EF4-FFF2-40B4-BE49-F238E27FC236}">
                <a16:creationId xmlns:a16="http://schemas.microsoft.com/office/drawing/2014/main" id="{68E24F4A-9138-476F-ACC8-CFFAD11DF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60000 65536"/>
              <a:gd name="T9" fmla="*/ 0 60000 65536"/>
              <a:gd name="T10" fmla="*/ 0 60000 65536"/>
              <a:gd name="T11" fmla="*/ 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8">
            <a:extLst>
              <a:ext uri="{FF2B5EF4-FFF2-40B4-BE49-F238E27FC236}">
                <a16:creationId xmlns:a16="http://schemas.microsoft.com/office/drawing/2014/main" id="{A5BC2F6E-8634-46E0-8129-2B908CE52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>
            <a:extLst>
              <a:ext uri="{FF2B5EF4-FFF2-40B4-BE49-F238E27FC236}">
                <a16:creationId xmlns:a16="http://schemas.microsoft.com/office/drawing/2014/main" id="{9EA39C83-E95C-465A-9FAB-94085B0D73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EF885C-09B2-4F71-9FF5-1256422AECC8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FEAEE456-DB30-4CC8-91CD-EC04C25B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6301EED-C41D-4B23-B66D-8E911D1936F4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5267CD8E-E114-4BEF-974D-740D3AE7E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3" y="704850"/>
            <a:ext cx="6184900" cy="3478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Text Box 3">
            <a:extLst>
              <a:ext uri="{FF2B5EF4-FFF2-40B4-BE49-F238E27FC236}">
                <a16:creationId xmlns:a16="http://schemas.microsoft.com/office/drawing/2014/main" id="{6135EEBB-EC18-4982-80AD-6A5C7FBD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5137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>
            <a:extLst>
              <a:ext uri="{FF2B5EF4-FFF2-40B4-BE49-F238E27FC236}">
                <a16:creationId xmlns:a16="http://schemas.microsoft.com/office/drawing/2014/main" id="{A454AB28-1F63-4D3B-A8C9-2DD27E2116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E1A4E6-0581-40D4-AEE6-8D2B3CBD89F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02249C90-6C53-4B78-ADE4-04A8A4CB1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C8DE7BDA-569F-4875-80DC-9E2671BCF2D0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E1C7A82C-F191-4760-AA96-3F639228F0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3" y="704850"/>
            <a:ext cx="6184900" cy="3478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5" name="Text Box 3">
            <a:extLst>
              <a:ext uri="{FF2B5EF4-FFF2-40B4-BE49-F238E27FC236}">
                <a16:creationId xmlns:a16="http://schemas.microsoft.com/office/drawing/2014/main" id="{75233879-6005-4823-9425-38A449D16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5137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3">
            <a:extLst>
              <a:ext uri="{FF2B5EF4-FFF2-40B4-BE49-F238E27FC236}">
                <a16:creationId xmlns:a16="http://schemas.microsoft.com/office/drawing/2014/main" id="{F3625244-1D9E-4DDA-BF08-BC2AD49523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967316-39D9-4DFA-BA7D-56EDEE89A6A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89AD3B1A-521D-4567-AF02-1E4325252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691BF52-53E5-4BED-9BEA-25EBC1252AA5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FD16E069-211A-488E-8473-742E7D0D1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3" name="Text Box 3">
            <a:extLst>
              <a:ext uri="{FF2B5EF4-FFF2-40B4-BE49-F238E27FC236}">
                <a16:creationId xmlns:a16="http://schemas.microsoft.com/office/drawing/2014/main" id="{A0E42B15-B099-46EE-839E-4E5197C73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>
            <a:extLst>
              <a:ext uri="{FF2B5EF4-FFF2-40B4-BE49-F238E27FC236}">
                <a16:creationId xmlns:a16="http://schemas.microsoft.com/office/drawing/2014/main" id="{65DB3982-7936-4EA3-BE79-E21CED77A0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A1DF29-8C83-48A5-8A2D-21076146AD5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F5154C92-AD8D-4BB8-A1B2-2957BF762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8E7BE91-B878-4FB6-B31F-D6D5ADA45E2A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20097D4-0C99-45E0-B3F8-765F9DF29C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Text Box 3">
            <a:extLst>
              <a:ext uri="{FF2B5EF4-FFF2-40B4-BE49-F238E27FC236}">
                <a16:creationId xmlns:a16="http://schemas.microsoft.com/office/drawing/2014/main" id="{02872A0B-1660-4052-9961-B3D4F9D71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>
            <a:extLst>
              <a:ext uri="{FF2B5EF4-FFF2-40B4-BE49-F238E27FC236}">
                <a16:creationId xmlns:a16="http://schemas.microsoft.com/office/drawing/2014/main" id="{832721D1-903B-460B-9DB5-A0E84E55EF7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3C08B8-8CAB-4547-A5D7-5E7E6EFAF52C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90F99AE-C406-4E24-B87B-B05F338C2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E4287B8F-D2D8-48B9-A2EA-EBC1A2CBE72F}" type="slidenum">
              <a:rPr lang="en-US" altLang="en-US" sz="1400">
                <a:cs typeface="DejaVu Sans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cs typeface="DejaVu Sans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7B2398E-9314-4970-AD31-D4735D73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650" y="704850"/>
            <a:ext cx="6180138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Text Box 3">
            <a:extLst>
              <a:ext uri="{FF2B5EF4-FFF2-40B4-BE49-F238E27FC236}">
                <a16:creationId xmlns:a16="http://schemas.microsoft.com/office/drawing/2014/main" id="{B995F79B-4181-4AF1-A995-173A676C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35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4A6D-DA10-47F5-B06F-65F5A8B05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F89CD-A98C-444E-AF8F-DE5339FC1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EB31953-0E98-4776-849F-FB0B26DFE5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9A37299-DB49-4FDB-909E-FB0D81910A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526D4E0-05DE-4966-9B58-93E9D1CD9A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1099E6E-5622-4070-A4AB-FC6A8BBE1A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3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30CD-6406-4010-9BE5-24ADEDABF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FC49-6916-45CF-9A83-6D04029D0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45082CF-F5CB-41CA-9D7F-C6D48006C5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3DA402-5AE1-43A7-A0F7-DC3BD0E809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BAE59D2-F073-480A-B49B-A04BAAF4A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9C847C2-6DB8-405D-AC10-098EB76FCEA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BF07BC-4B94-420E-9F6D-FCFFA0F2B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263" y="685800"/>
            <a:ext cx="2740025" cy="5627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7DABC-D2B3-4411-9C97-4176F3F3B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8069263" cy="56276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19F7619-922F-4ABA-897A-1657B6AC88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97893FF-15AC-43D1-9B44-DB5D0691F0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B5E1C9D-3737-4ABA-BA49-FCEC3D48E3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843DC92-8F04-4618-B0C6-5CE278570A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85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C016-4164-4494-8597-8E6B53FAE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EDBD2-8760-406E-8A7B-301C18C9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691AA96-86EC-4765-8AAC-C4A887444A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238219A-0F91-4BE7-9AF7-A0F9A17AA4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1BE3069-D4AF-4B9B-97EF-889A792165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A11E2A6-B34D-484C-92E0-3682ABB8F1A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20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A956-9C9F-45F5-9185-2AF5B102B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BA8E9-335B-4D73-BF54-14869D075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A742664-717F-446E-851B-11A2D2B35C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1B294FE-9BC7-4DB7-B5DD-CD1AE91554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4C4F262-F086-41B3-B47C-34A8E7DB01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D44AB4-4523-46F0-B5A4-D1A000516D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77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46C5F-4BAD-4533-9A52-D26F0D01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54901-AEB8-4D5F-9BA0-FB8412292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39900"/>
            <a:ext cx="5403850" cy="4573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BFA3A-82E1-4257-B110-AA35D079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850" y="1739900"/>
            <a:ext cx="5403850" cy="4573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4C4CE75-A226-4F35-9862-54CDD6147F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42EFFD6-334C-4A62-B634-68B72F8CC4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8DE8CDB-5F35-4A03-B8FD-DF739F9F319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A6536C0-CF45-47FB-AB5A-3D05B336474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81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E154-BA29-482A-82F0-99287409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DD50D-D592-4BE6-8D2C-883CFF39B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98D6B-3071-43B8-AEA6-E9371C1C7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A0199-5A94-47EF-A1C3-BA9F55997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BCBD5-4438-4E93-9DA7-9A9BE792E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B8351D7-460B-4C59-BEDE-5B3B3639617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79CCB4D-084C-4613-9786-7D8783A9D21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19191A65-BFAD-4F04-B693-C78BC4F147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B1C041-DE7B-42A3-8F39-7A5373C8C3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51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217D3-84FC-4A1E-9D24-00EF2C4C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DA29632-3B94-4D3F-8B25-66E7BF4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CDDCB3A-9266-40BD-8690-6AAE5D1A9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D03DE47-BFB0-4D3F-9D13-B0A0ADC96E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96BC762-F23F-4509-A3BA-0AD6E4D517B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27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5D509B2-9108-423F-9EBE-1BAAC66C1A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FC1EAC2D-D6EC-4AE5-8193-6E7B6CE085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4BD4B6E-906E-4324-B3F5-40E87DF485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7356C-E861-4B4A-A147-EFD25F2664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1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8140-1E19-47F2-B460-9CD9C04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6E5F4-4B06-4E0A-AAEA-A41B03993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CE668-2AB2-4513-B2FC-219D861FD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5FE4CA1-69A7-4275-A7F6-6B5195105C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53CBD35-E2C5-4D00-8EEB-F98D123E95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A8673EA-CE30-40B6-8610-40D99B08E1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55BB37-A1CF-4C67-ADC6-D4BF2ED4FD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35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371B-A18A-4A37-AB09-B7C23B9D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239D1-AE75-435B-AEED-053924C3A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94FA9-8041-40C6-8538-24FBCC80D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99124F1-37D6-4B07-8BA4-580DD1EC11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8825196-7D36-4DBB-A620-23B354CA228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6E204DC-F74D-49B2-9337-CB9F589406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4D8BE04-ABC5-4B3F-B646-5C2FBA6E72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0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">
            <a:extLst>
              <a:ext uri="{FF2B5EF4-FFF2-40B4-BE49-F238E27FC236}">
                <a16:creationId xmlns:a16="http://schemas.microsoft.com/office/drawing/2014/main" id="{5CEA1D97-23C2-48A1-897D-E801C66D2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30238"/>
            <a:ext cx="10977563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6A3EC863-1588-4000-9744-FC2EEB323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6492875"/>
            <a:ext cx="714375" cy="182563"/>
          </a:xfrm>
          <a:custGeom>
            <a:avLst/>
            <a:gdLst>
              <a:gd name="G0" fmla="+- 1985 0 0"/>
              <a:gd name="G1" fmla="+- 1 0 0"/>
              <a:gd name="G2" fmla="+- 2 0 0"/>
              <a:gd name="G3" fmla="*/ 1 9443 2048"/>
              <a:gd name="T0" fmla="*/ 714375 w 714375"/>
              <a:gd name="T1" fmla="*/ 91282 h 182562"/>
              <a:gd name="T2" fmla="*/ 357188 w 714375"/>
              <a:gd name="T3" fmla="*/ 182563 h 182562"/>
              <a:gd name="T4" fmla="*/ 0 w 714375"/>
              <a:gd name="T5" fmla="*/ 91282 h 182562"/>
              <a:gd name="T6" fmla="*/ 357188 w 714375"/>
              <a:gd name="T7" fmla="*/ 0 h 182562"/>
              <a:gd name="T8" fmla="*/ 0 w 714375"/>
              <a:gd name="T9" fmla="*/ 0 h 182562"/>
              <a:gd name="T10" fmla="*/ 714375 w 714375"/>
              <a:gd name="T11" fmla="*/ 182562 h 18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714375" h="182562">
                <a:moveTo>
                  <a:pt x="0" y="0"/>
                </a:moveTo>
                <a:lnTo>
                  <a:pt x="1985" y="0"/>
                </a:lnTo>
                <a:lnTo>
                  <a:pt x="1985" y="509"/>
                </a:lnTo>
                <a:lnTo>
                  <a:pt x="0" y="50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SzPct val="100000"/>
              <a:defRPr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AF8091CC-E8A2-49AA-9529-387548932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763" y="6465888"/>
            <a:ext cx="10972800" cy="381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22B832B5-8A3F-46CF-B994-7A5ACDE77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357188"/>
            <a:ext cx="4667250" cy="273050"/>
          </a:xfrm>
          <a:custGeom>
            <a:avLst/>
            <a:gdLst>
              <a:gd name="G0" fmla="+- 12965 0 0"/>
              <a:gd name="G1" fmla="+- 1 0 0"/>
              <a:gd name="G2" fmla="+- 2 0 0"/>
              <a:gd name="G3" fmla="*/ 1 9443 2048"/>
              <a:gd name="T0" fmla="*/ 4667250 w 4667250"/>
              <a:gd name="T1" fmla="*/ 136525 h 273050"/>
              <a:gd name="T2" fmla="*/ 2333625 w 4667250"/>
              <a:gd name="T3" fmla="*/ 273050 h 273050"/>
              <a:gd name="T4" fmla="*/ 0 w 4667250"/>
              <a:gd name="T5" fmla="*/ 136525 h 273050"/>
              <a:gd name="T6" fmla="*/ 2333625 w 4667250"/>
              <a:gd name="T7" fmla="*/ 0 h 273050"/>
              <a:gd name="T8" fmla="*/ 0 w 4667250"/>
              <a:gd name="T9" fmla="*/ 0 h 273050"/>
              <a:gd name="T10" fmla="*/ 4667250 w 4667250"/>
              <a:gd name="T11" fmla="*/ 273050 h 273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4667250" h="273050">
                <a:moveTo>
                  <a:pt x="0" y="0"/>
                </a:moveTo>
                <a:lnTo>
                  <a:pt x="12965" y="0"/>
                </a:lnTo>
                <a:lnTo>
                  <a:pt x="12965" y="758"/>
                </a:lnTo>
                <a:lnTo>
                  <a:pt x="0" y="75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buSzPct val="100000"/>
              <a:defRPr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802.11-18/1743r1</a:t>
            </a: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138BD016-5A28-468D-9316-C8BAC6748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85800"/>
            <a:ext cx="10961688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49BA3D11-D78A-4670-9D94-42F8017C9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39900"/>
            <a:ext cx="1096010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1482E86-9DF1-4621-8893-848669D01D0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333375"/>
            <a:ext cx="24860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C40F4DB-FDC1-442C-AF8D-6CFA7EE4776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367588" y="6496050"/>
            <a:ext cx="42338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8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DFAB81CC-E928-4B58-88A0-A44648EC1A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121275" y="6475413"/>
            <a:ext cx="172561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4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C56B34-A1AB-4B16-BCC1-D2A51A56221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15DDA02B-09B4-4B93-8FD6-360B8A1DE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2788" y="6475413"/>
            <a:ext cx="703262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Slide </a:t>
            </a:r>
            <a:fld id="{3567BAEB-367A-4F71-985C-B81DC2043282}" type="slidenum">
              <a:rPr lang="en-US" altLang="en-US" sz="1200">
                <a:latin typeface="Times New Roman" panose="02020603050405020304" pitchFamily="18" charset="0"/>
              </a:rPr>
              <a:pPr algn="ctr" eaLnBrk="1"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1E788BED-8013-40CC-9E5F-AEC733F63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333375"/>
            <a:ext cx="24971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spcAft>
                <a:spcPct val="0"/>
              </a:spcAft>
              <a:buClr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November  2018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BA6B22F3-A406-4B55-AC98-1A58C892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r>
              <a:rPr lang="en-GB" altLang="en-US" sz="3200">
                <a:latin typeface="Times New Roman" panose="02020603050405020304" pitchFamily="18" charset="0"/>
              </a:rPr>
              <a:t>FD TIG agenda</a:t>
            </a: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1DC1D44-310A-4E02-A633-29EC8497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63675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Date:</a:t>
            </a:r>
            <a:r>
              <a:rPr lang="en-US" altLang="en-US" sz="2000">
                <a:latin typeface="Times New Roman" panose="02020603050405020304" pitchFamily="18" charset="0"/>
              </a:rPr>
              <a:t> 2018-10-09</a:t>
            </a:r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09DA97B3-3D74-41C9-A8F4-EDDF5554D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custGeom>
            <a:avLst/>
            <a:gdLst>
              <a:gd name="T0" fmla="*/ 1447800 w 1447800"/>
              <a:gd name="T1" fmla="*/ 190500 h 381000"/>
              <a:gd name="T2" fmla="*/ 723900 w 1447800"/>
              <a:gd name="T3" fmla="*/ 381000 h 381000"/>
              <a:gd name="T4" fmla="*/ 0 w 1447800"/>
              <a:gd name="T5" fmla="*/ 190500 h 381000"/>
              <a:gd name="T6" fmla="*/ 723900 w 1447800"/>
              <a:gd name="T7" fmla="*/ 0 h 381000"/>
              <a:gd name="T8" fmla="*/ 0 60000 65536"/>
              <a:gd name="T9" fmla="*/ 0 60000 65536"/>
              <a:gd name="T10" fmla="*/ 0 60000 65536"/>
              <a:gd name="T11" fmla="*/ 0 60000 65536"/>
              <a:gd name="T12" fmla="*/ 0 w 1447800"/>
              <a:gd name="T13" fmla="*/ 0 h 381000"/>
              <a:gd name="T14" fmla="*/ 1447800 w 1447800"/>
              <a:gd name="T15" fmla="*/ 381000 h 381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7800" h="381000">
                <a:moveTo>
                  <a:pt x="0" y="0"/>
                </a:moveTo>
                <a:lnTo>
                  <a:pt x="4022" y="0"/>
                </a:lnTo>
                <a:lnTo>
                  <a:pt x="4022" y="1058"/>
                </a:lnTo>
                <a:lnTo>
                  <a:pt x="0" y="10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spcBef>
                <a:spcPts val="5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2" name="Group 6">
            <a:extLst>
              <a:ext uri="{FF2B5EF4-FFF2-40B4-BE49-F238E27FC236}">
                <a16:creationId xmlns:a16="http://schemas.microsoft.com/office/drawing/2014/main" id="{C32428D3-1023-4E34-8C14-87E00DC4F1A9}"/>
              </a:ext>
            </a:extLst>
          </p:cNvPr>
          <p:cNvGraphicFramePr>
            <a:graphicFrameLocks noGrp="1"/>
          </p:cNvGraphicFramePr>
          <p:nvPr/>
        </p:nvGraphicFramePr>
        <p:xfrm>
          <a:off x="1060450" y="2498725"/>
          <a:ext cx="9893300" cy="3653869"/>
        </p:xfrm>
        <a:graphic>
          <a:graphicData uri="http://schemas.openxmlformats.org/drawingml/2006/table">
            <a:tbl>
              <a:tblPr/>
              <a:tblGrid>
                <a:gridCol w="1976438">
                  <a:extLst>
                    <a:ext uri="{9D8B030D-6E8A-4147-A177-3AD203B41FA5}">
                      <a16:colId xmlns:a16="http://schemas.microsoft.com/office/drawing/2014/main" val="1285533248"/>
                    </a:ext>
                  </a:extLst>
                </a:gridCol>
                <a:gridCol w="1976437">
                  <a:extLst>
                    <a:ext uri="{9D8B030D-6E8A-4147-A177-3AD203B41FA5}">
                      <a16:colId xmlns:a16="http://schemas.microsoft.com/office/drawing/2014/main" val="147365502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014952418"/>
                    </a:ext>
                  </a:extLst>
                </a:gridCol>
                <a:gridCol w="1976438">
                  <a:extLst>
                    <a:ext uri="{9D8B030D-6E8A-4147-A177-3AD203B41FA5}">
                      <a16:colId xmlns:a16="http://schemas.microsoft.com/office/drawing/2014/main" val="1388636929"/>
                    </a:ext>
                  </a:extLst>
                </a:gridCol>
                <a:gridCol w="1982787">
                  <a:extLst>
                    <a:ext uri="{9D8B030D-6E8A-4147-A177-3AD203B41FA5}">
                      <a16:colId xmlns:a16="http://schemas.microsoft.com/office/drawing/2014/main" val="781067635"/>
                    </a:ext>
                  </a:extLst>
                </a:gridCol>
              </a:tblGrid>
              <a:tr h="754123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Name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Affiliations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Address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Phone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email</a:t>
                      </a:r>
                    </a:p>
                  </a:txBody>
                  <a:tcPr marL="90000" marR="90000" marT="558800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140736"/>
                  </a:ext>
                </a:extLst>
              </a:tr>
              <a:tr h="83710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James Gilb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ts val="288"/>
                        </a:spcBef>
                        <a:spcAft>
                          <a:spcPts val="288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GA-ASI, USD, GenXComm, Gilb Consulting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Gilb_IEEE@yahoo.com</a:t>
                      </a:r>
                    </a:p>
                  </a:txBody>
                  <a:tcPr marL="90000" marR="90000" marT="444703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04203"/>
                  </a:ext>
                </a:extLst>
              </a:tr>
              <a:tr h="796264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Kome Oteri</a:t>
                      </a: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InterDigital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</a:rPr>
                        <a:t>Kome.oteri@interdigital.com</a:t>
                      </a: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072383"/>
                  </a:ext>
                </a:extLst>
              </a:tr>
              <a:tr h="61521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839020"/>
                  </a:ext>
                </a:extLst>
              </a:tr>
              <a:tr h="615212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6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87355" marB="46804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48086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2" y="685800"/>
            <a:ext cx="10961688" cy="903288"/>
          </a:xfrm>
        </p:spPr>
        <p:txBody>
          <a:bodyPr/>
          <a:lstStyle/>
          <a:p>
            <a:r>
              <a:rPr lang="en-US" altLang="en-US" dirty="0"/>
              <a:t>Future Session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455" y="1447800"/>
            <a:ext cx="10960100" cy="45735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1313" indent="-341313">
              <a:buFont typeface="Times New Roman" panose="02020603050405020304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</a:rPr>
              <a:t> The group needs to decide how to proceed the FD work moving forward.</a:t>
            </a:r>
          </a:p>
          <a:p>
            <a:pPr marL="0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341313" indent="-341313">
              <a:buFont typeface="Times New Roman" panose="02020603050405020304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</a:rPr>
              <a:t>Straw poll in FD-TIG (From Tuesday PM1)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/>
              <a:t>If FD becomes a part of EHT project, do you support the continuation of a separate FD-TIG to provide a focused group to discuss FD issues?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dirty="0">
                <a:highlight>
                  <a:srgbClr val="00FF00"/>
                </a:highlight>
              </a:rPr>
              <a:t>Results: Not too many yes, a lot no</a:t>
            </a:r>
            <a:r>
              <a:rPr lang="en-US" altLang="en-US" sz="2000" dirty="0">
                <a:highlight>
                  <a:srgbClr val="00FF00"/>
                </a:highlight>
              </a:rPr>
              <a:t>.</a:t>
            </a: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00050" lvl="1" indent="0">
              <a:defRPr/>
            </a:pPr>
            <a:endParaRPr lang="en-US" sz="2000" dirty="0"/>
          </a:p>
          <a:p>
            <a:pPr marL="400050" lvl="1" indent="0"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245802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2" y="685800"/>
            <a:ext cx="10961688" cy="903288"/>
          </a:xfrm>
        </p:spPr>
        <p:txBody>
          <a:bodyPr/>
          <a:lstStyle/>
          <a:p>
            <a:r>
              <a:rPr lang="en-US" altLang="en-US" dirty="0"/>
              <a:t>Future Session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455" y="1447800"/>
            <a:ext cx="10960100" cy="45735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 algn="ctr"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r>
              <a:rPr lang="en-US" altLang="en-US" sz="2800" b="1" dirty="0">
                <a:latin typeface="+mj-lt"/>
                <a:ea typeface="+mj-ea"/>
                <a:cs typeface="+mj-cs"/>
              </a:rPr>
              <a:t>Straw Poll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 you support the continuation of FD-TIG to have a focused study and discussion, and provide information to EHT or to coordinate becoming a part of ETH?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 you support stopping the operation of the FD-TIG ?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Y/N/A: </a:t>
            </a:r>
          </a:p>
          <a:p>
            <a:pPr marL="741363" lvl="1" indent="-284163">
              <a:buFont typeface="Times New Roman" panose="02020603050405020304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57200" lvl="1" indent="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144000" algn="l"/>
                <a:tab pos="9601200" algn="l"/>
                <a:tab pos="10058400" algn="l"/>
                <a:tab pos="10515600" algn="l"/>
              </a:tabLst>
              <a:defRPr/>
            </a:pPr>
            <a:endParaRPr lang="en-US" altLang="en-US" sz="2000" dirty="0">
              <a:highlight>
                <a:srgbClr val="00FF00"/>
              </a:highlight>
            </a:endParaRPr>
          </a:p>
          <a:p>
            <a:pPr marL="400050" lvl="1" indent="0">
              <a:defRPr/>
            </a:pPr>
            <a:endParaRPr lang="en-US" sz="2000" dirty="0"/>
          </a:p>
          <a:p>
            <a:pPr marL="400050" lvl="1" indent="0"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342411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>
            <a:extLst>
              <a:ext uri="{FF2B5EF4-FFF2-40B4-BE49-F238E27FC236}">
                <a16:creationId xmlns:a16="http://schemas.microsoft.com/office/drawing/2014/main" id="{C063ED36-7C59-47A5-8544-D235CC2F37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5123" name="Footer Placeholder 2">
            <a:extLst>
              <a:ext uri="{FF2B5EF4-FFF2-40B4-BE49-F238E27FC236}">
                <a16:creationId xmlns:a16="http://schemas.microsoft.com/office/drawing/2014/main" id="{A2D22353-EDAA-49E7-9383-546791DD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92D0ECC-E05F-4230-993D-435141B8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D44660A-9946-4960-A903-888C91BB7D50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5" name="Text Box 1">
            <a:extLst>
              <a:ext uri="{FF2B5EF4-FFF2-40B4-BE49-F238E27FC236}">
                <a16:creationId xmlns:a16="http://schemas.microsoft.com/office/drawing/2014/main" id="{07809A6C-9CA8-4164-957D-6DBD786E0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1036002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r>
              <a:rPr lang="en-GB" altLang="en-US" sz="3200">
                <a:latin typeface="Times New Roman" panose="02020603050405020304" pitchFamily="18" charset="0"/>
              </a:rPr>
              <a:t>Abstract</a:t>
            </a:r>
          </a:p>
        </p:txBody>
      </p:sp>
      <p:sp>
        <p:nvSpPr>
          <p:cNvPr id="5126" name="Text Box 2">
            <a:extLst>
              <a:ext uri="{FF2B5EF4-FFF2-40B4-BE49-F238E27FC236}">
                <a16:creationId xmlns:a16="http://schemas.microsoft.com/office/drawing/2014/main" id="{FD95631B-32E0-4745-81F0-8991F6ACA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103600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42900" indent="-330200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Agenda for: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 802.11 FD TIG</a:t>
            </a:r>
            <a:br>
              <a:rPr lang="en-GB" altLang="en-US" sz="2400" b="1">
                <a:latin typeface="Times New Roman" panose="02020603050405020304" pitchFamily="18" charset="0"/>
              </a:rPr>
            </a:br>
            <a:r>
              <a:rPr lang="en-GB" altLang="en-US" sz="2000" b="1">
                <a:latin typeface="Times New Roman" panose="02020603050405020304" pitchFamily="18" charset="0"/>
              </a:rPr>
              <a:t>(Full Duplex Technical Interest Group)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November 2018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Mariott Marquis Queen’s Park, Bangkok, Thailand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endParaRPr lang="en-GB" altLang="en-US" sz="24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Chair: James Gilb (GA-ASI, USD, Gilb Consulting, GenXComm)</a:t>
            </a:r>
          </a:p>
          <a:p>
            <a:pPr algn="ctr" eaLnBrk="1" hangingPunct="1">
              <a:spcBef>
                <a:spcPts val="6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 b="1">
                <a:latin typeface="Times New Roman" panose="02020603050405020304" pitchFamily="18" charset="0"/>
              </a:rPr>
              <a:t>Acting Chair/Secretary: Kome Oteri (InterDigital)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1130C8B0-68F2-4E9C-BAEE-BA3DC831A7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7171" name="Footer Placeholder 2">
            <a:extLst>
              <a:ext uri="{FF2B5EF4-FFF2-40B4-BE49-F238E27FC236}">
                <a16:creationId xmlns:a16="http://schemas.microsoft.com/office/drawing/2014/main" id="{6E702269-87F9-4FB1-9887-F25C614F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2535420-2F47-48D8-AAA5-84D72DAE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969A4C0B-2060-4560-B88F-CDED5F131819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3" name="Text Box 1">
            <a:extLst>
              <a:ext uri="{FF2B5EF4-FFF2-40B4-BE49-F238E27FC236}">
                <a16:creationId xmlns:a16="http://schemas.microsoft.com/office/drawing/2014/main" id="{6A0C6DFF-012B-4D02-9E06-6CBF5CB5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Reminders and Rules</a:t>
            </a:r>
          </a:p>
        </p:txBody>
      </p:sp>
      <p:sp>
        <p:nvSpPr>
          <p:cNvPr id="7174" name="Text Box 2">
            <a:extLst>
              <a:ext uri="{FF2B5EF4-FFF2-40B4-BE49-F238E27FC236}">
                <a16:creationId xmlns:a16="http://schemas.microsoft.com/office/drawing/2014/main" id="{DE055344-6B4F-4813-8F04-B63732A58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31788" indent="-331788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1838" indent="-274638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/>
              <a:t>Reminders to attendees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Please record your attendance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Please mute any noise making devices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No recordings</a:t>
            </a:r>
          </a:p>
          <a:p>
            <a:pPr eaLnBrk="1" hangingPunct="1"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/>
              <a:t>FD TIG Operating Rules: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Anyone present can vote, present, and make motions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Participation in the FD TIG during a 802.11 F2F meeting counts towards 802.11 voting rights</a:t>
            </a:r>
          </a:p>
          <a:p>
            <a:pPr lvl="1" eaLnBrk="1" hangingPunct="1">
              <a:spcAft>
                <a:spcPts val="1138"/>
              </a:spcAft>
              <a:buFont typeface="Times New Roman" panose="02020603050405020304" pitchFamily="18" charset="0"/>
              <a:buChar char="–"/>
            </a:pPr>
            <a:r>
              <a:rPr lang="en-US" altLang="en-US"/>
              <a:t>All motions must pass by a 75% majority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>
            <a:extLst>
              <a:ext uri="{FF2B5EF4-FFF2-40B4-BE49-F238E27FC236}">
                <a16:creationId xmlns:a16="http://schemas.microsoft.com/office/drawing/2014/main" id="{3D3E292E-1AA7-417D-9142-C0B2BA7F55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9219" name="Footer Placeholder 2">
            <a:extLst>
              <a:ext uri="{FF2B5EF4-FFF2-40B4-BE49-F238E27FC236}">
                <a16:creationId xmlns:a16="http://schemas.microsoft.com/office/drawing/2014/main" id="{6CCE8E07-69FD-4AFE-97BA-9E2E56D9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CDD69DC-9957-48D6-BE57-C807B567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F22A6F8-38E6-4275-B594-8B72B84641AD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1" name="Text Box 1">
            <a:extLst>
              <a:ext uri="{FF2B5EF4-FFF2-40B4-BE49-F238E27FC236}">
                <a16:creationId xmlns:a16="http://schemas.microsoft.com/office/drawing/2014/main" id="{101DF7AB-4EB1-426E-98E6-1F57D3453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103584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Guidelines for IEEE-SA meetings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65483797-93E7-438E-8C20-11C7D5439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103584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31788" indent="-331788"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1838" indent="-274638"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788988" algn="l"/>
                <a:tab pos="1246188" algn="l"/>
                <a:tab pos="1703388" algn="l"/>
                <a:tab pos="2160588" algn="l"/>
                <a:tab pos="2617788" algn="l"/>
                <a:tab pos="3074988" algn="l"/>
                <a:tab pos="3532188" algn="l"/>
                <a:tab pos="3989388" algn="l"/>
                <a:tab pos="4446588" algn="l"/>
                <a:tab pos="4903788" algn="l"/>
                <a:tab pos="5360988" algn="l"/>
                <a:tab pos="5818188" algn="l"/>
                <a:tab pos="6275388" algn="l"/>
                <a:tab pos="6732588" algn="l"/>
                <a:tab pos="7189788" algn="l"/>
                <a:tab pos="7646988" algn="l"/>
                <a:tab pos="8104188" algn="l"/>
                <a:tab pos="8561388" algn="l"/>
                <a:tab pos="9018588" algn="l"/>
                <a:tab pos="9475788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All IEEE-SA standards meetings shall be conducted in compliance with all applicable laws, including antitrust and competition laws.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the interpretation, validity, or essentiality of patents/patent claims. 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specific license rates, terms, or conditions.</a:t>
            </a:r>
          </a:p>
          <a:p>
            <a:pPr lvl="1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t>Technical considerations remain primary focus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or engage in the fixing of product prices, allocation of customers, or division of sales markets.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discuss the status or substance of ongoing or threatened litigation.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Don’t be silent if inappropriate topics are discussed… do formally object.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en-US" sz="1500" b="1">
                <a:solidFill>
                  <a:srgbClr val="000000"/>
                </a:solidFill>
                <a:latin typeface="Times New Roman" panose="02020603050405020304" pitchFamily="18" charset="0"/>
              </a:rPr>
              <a:t>See IEEE-SA Standards Board Operations Manual, clause 5.3.10 and “Promoting Competition and Innovation:  What You Need to Know about the IEEE Standards Association's Antitrust and Competition Policy” for more details.</a:t>
            </a:r>
          </a:p>
          <a:p>
            <a:pPr marL="339725" algn="ctr" eaLnBrk="1" hangingPunct="1">
              <a:lnSpc>
                <a:spcPct val="93000"/>
              </a:lnSpc>
              <a:buSzPct val="100000"/>
              <a:defRPr/>
            </a:pPr>
            <a:r>
              <a:rPr lang="en-US" altLang="en-US" sz="1200" b="1">
                <a:solidFill>
                  <a:srgbClr val="000000"/>
                </a:solidFill>
                <a:latin typeface="Times New Roman" panose="02020603050405020304" pitchFamily="18" charset="0"/>
              </a:rPr>
              <a:t>This slide set is available at https://development.standards.ieee.org/myproject/Public/mytools/mob/preparslides.ppt</a:t>
            </a:r>
          </a:p>
          <a:p>
            <a:pPr marL="339725" eaLnBrk="1" hangingPunct="1">
              <a:lnSpc>
                <a:spcPct val="93000"/>
              </a:lnSpc>
              <a:buSzPct val="100000"/>
              <a:defRPr/>
            </a:pPr>
            <a:endParaRPr lang="en-US" altLang="en-US" sz="1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>
            <a:extLst>
              <a:ext uri="{FF2B5EF4-FFF2-40B4-BE49-F238E27FC236}">
                <a16:creationId xmlns:a16="http://schemas.microsoft.com/office/drawing/2014/main" id="{30C2F170-F5B7-4C97-9A0B-D9100BA305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1267" name="Footer Placeholder 2">
            <a:extLst>
              <a:ext uri="{FF2B5EF4-FFF2-40B4-BE49-F238E27FC236}">
                <a16:creationId xmlns:a16="http://schemas.microsoft.com/office/drawing/2014/main" id="{3DA20A89-8B53-4E97-A3A0-1BA37C1E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0F58761A-9AEE-458A-A570-92276E43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C8FD5317-2312-416E-A139-D30B183C7511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9" name="Text Box 1">
            <a:extLst>
              <a:ext uri="{FF2B5EF4-FFF2-40B4-BE49-F238E27FC236}">
                <a16:creationId xmlns:a16="http://schemas.microsoft.com/office/drawing/2014/main" id="{82B5C05F-994F-4A80-8574-5446BE941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Resource/URLs</a:t>
            </a:r>
          </a:p>
        </p:txBody>
      </p:sp>
      <p:sp>
        <p:nvSpPr>
          <p:cNvPr id="11270" name="Text Box 2">
            <a:extLst>
              <a:ext uri="{FF2B5EF4-FFF2-40B4-BE49-F238E27FC236}">
                <a16:creationId xmlns:a16="http://schemas.microsoft.com/office/drawing/2014/main" id="{C06D862D-BC24-4E29-AFF4-D04936488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 marL="228600" indent="-228600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539750" indent="-1778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Disclosure of Affiliation 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http://standards.ieee.org/faqs/affiliationFAQ.html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Links to IEEE Antitrust Guidelines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http://standards.ieee.org/resources/antitrust-guidelines.pdf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Code of Ethics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http://www.ieee.org/web/membership/ethics/code_ethics.html </a:t>
            </a:r>
          </a:p>
          <a:p>
            <a:pPr eaLnBrk="1">
              <a:buFont typeface="Times New Roman" panose="02020603050405020304" pitchFamily="18" charset="0"/>
              <a:buChar char="»"/>
            </a:pPr>
            <a:r>
              <a:rPr lang="en-US" altLang="en-US"/>
              <a:t>Link to IEEE Patent Policy</a:t>
            </a:r>
          </a:p>
          <a:p>
            <a:pPr lvl="1" eaLnBrk="1">
              <a:buFont typeface="Times New Roman" panose="02020603050405020304" pitchFamily="18" charset="0"/>
              <a:buChar char="–"/>
            </a:pPr>
            <a:r>
              <a:rPr lang="en-US" altLang="en-US"/>
              <a:t>http://standards.ieee.org/board/pat/pat-slideset.ppt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>
            <a:extLst>
              <a:ext uri="{FF2B5EF4-FFF2-40B4-BE49-F238E27FC236}">
                <a16:creationId xmlns:a16="http://schemas.microsoft.com/office/drawing/2014/main" id="{7D7D9305-B450-43AF-9593-5E8D3A536BB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3315" name="Footer Placeholder 2">
            <a:extLst>
              <a:ext uri="{FF2B5EF4-FFF2-40B4-BE49-F238E27FC236}">
                <a16:creationId xmlns:a16="http://schemas.microsoft.com/office/drawing/2014/main" id="{6BE0EEAF-F82A-491B-AD0D-2B2980A0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A1E7125F-6832-4DAF-B395-088B05AC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909B6A3A-5869-471E-AA9D-D0150BFC8B27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7" name="Text Box 1">
            <a:extLst>
              <a:ext uri="{FF2B5EF4-FFF2-40B4-BE49-F238E27FC236}">
                <a16:creationId xmlns:a16="http://schemas.microsoft.com/office/drawing/2014/main" id="{840025FA-BCAA-48A0-B1EA-10C34CF1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Agenda: Meeting 1</a:t>
            </a:r>
          </a:p>
        </p:txBody>
      </p:sp>
      <p:sp>
        <p:nvSpPr>
          <p:cNvPr id="13318" name="Text Box 2">
            <a:extLst>
              <a:ext uri="{FF2B5EF4-FFF2-40B4-BE49-F238E27FC236}">
                <a16:creationId xmlns:a16="http://schemas.microsoft.com/office/drawing/2014/main" id="{FCC4319E-BFCE-4925-84D8-B1B688FD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 marL="173038" indent="-173038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73038" algn="l"/>
                <a:tab pos="630238" algn="l"/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Administrative: Reminders, Rules, Guidelines, Resources, Participation, Announcements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Approval of minutes from November 2018 and the following teleconferences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Status of FD-TIG</a:t>
            </a:r>
          </a:p>
          <a:p>
            <a:pPr eaLnBrk="1">
              <a:buFont typeface="Times New Roman" panose="02020603050405020304" pitchFamily="18" charset="0"/>
              <a:buChar char="•"/>
            </a:pPr>
            <a:r>
              <a:rPr lang="en-US" altLang="en-US"/>
              <a:t>Contributions for FD-TIG report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FCD742CF-2A05-47E0-953B-6860E22B644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9507FEF8-0D40-4986-B025-EC1D95FB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BB57145-B81A-43F5-958A-8AD0F822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400"/>
              <a:t>Slide </a:t>
            </a:r>
            <a:fld id="{A1851D9C-D551-4020-A92E-3CF7E32745E9}" type="slidenum">
              <a:rPr lang="en-US" altLang="en-US" sz="1400" smtClean="0"/>
              <a:pPr>
                <a:spcAft>
                  <a:spcPct val="0"/>
                </a:spcAft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5" name="Text Box 1">
            <a:extLst>
              <a:ext uri="{FF2B5EF4-FFF2-40B4-BE49-F238E27FC236}">
                <a16:creationId xmlns:a16="http://schemas.microsoft.com/office/drawing/2014/main" id="{3E4B2CBD-E736-4609-855B-C4C7C0FDF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696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Agenda: Meeting 2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E9C67813-E655-4CA1-BF58-15519DA0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8038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 Discussion on WG Straw Poll</a:t>
            </a:r>
          </a:p>
          <a:p>
            <a:pPr marL="173038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Future Sessions planning</a:t>
            </a:r>
          </a:p>
          <a:p>
            <a:pPr marL="915988" lvl="1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Timeline approval</a:t>
            </a:r>
          </a:p>
          <a:p>
            <a:pPr marL="173038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 Prepare WG motions</a:t>
            </a:r>
          </a:p>
          <a:p>
            <a:pPr marL="915988" lvl="1" indent="-173038" eaLnBrk="1"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endParaRPr lang="en-US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D6F377F-18BF-4AFF-B892-3AE15159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WG Straw Poll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BF82-4FEC-45D7-96BF-0CF65A848C8D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WG Straw Poll (Wednesday Plenary)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1: Standalone project on full duplex : 55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2: EHT project should include full duplex : 96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Option 3: none of the above : 78</a:t>
            </a:r>
          </a:p>
          <a:p>
            <a:pPr marL="400050" lvl="1" indent="0">
              <a:defRPr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Conclusion: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ighlight>
                  <a:srgbClr val="00FF00"/>
                </a:highlight>
              </a:rPr>
              <a:t>EHT project should include full duplex.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E3DF6051-0ED6-4F9C-8972-109CF8199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C0B207A6-C3F0-413B-A24D-6CC8B504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4F666DD7-19CA-4B87-A4A5-2EF7D1405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DDB6155D-5722-40DA-A7A0-1463A767F9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Do you support FD TIG moving its work to the EHT project ?</a:t>
            </a:r>
          </a:p>
          <a:p>
            <a:endParaRPr lang="en-US" altLang="en-US"/>
          </a:p>
          <a:p>
            <a:r>
              <a:rPr lang="en-US" altLang="en-US"/>
              <a:t>Y/N/A: </a:t>
            </a:r>
          </a:p>
          <a:p>
            <a:endParaRPr lang="en-US" altLang="en-US"/>
          </a:p>
        </p:txBody>
      </p:sp>
      <p:sp>
        <p:nvSpPr>
          <p:cNvPr id="18436" name="Date Placeholder 3">
            <a:extLst>
              <a:ext uri="{FF2B5EF4-FFF2-40B4-BE49-F238E27FC236}">
                <a16:creationId xmlns:a16="http://schemas.microsoft.com/office/drawing/2014/main" id="{B99A6D36-67B6-4EBE-BA90-DD50304E29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800"/>
              <a:t>November 2018</a:t>
            </a:r>
          </a:p>
        </p:txBody>
      </p:sp>
      <p:sp>
        <p:nvSpPr>
          <p:cNvPr id="18437" name="Footer Placeholder 4">
            <a:extLst>
              <a:ext uri="{FF2B5EF4-FFF2-40B4-BE49-F238E27FC236}">
                <a16:creationId xmlns:a16="http://schemas.microsoft.com/office/drawing/2014/main" id="{3D48D781-B056-4155-A514-285433F5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rgbClr val="800000"/>
                </a:solidFill>
              </a:rPr>
              <a:t>James Gilb (GA-ASI, USD, Gilb Consulting GenXComm)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785</Words>
  <Application>Microsoft Office PowerPoint</Application>
  <PresentationFormat>Custom</PresentationFormat>
  <Paragraphs>144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DejaVu Sans</vt:lpstr>
      <vt:lpstr>Droid Sans Fallback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WG Straw Poll Results</vt:lpstr>
      <vt:lpstr>Motion 1</vt:lpstr>
      <vt:lpstr>Future Session Planning</vt:lpstr>
      <vt:lpstr>Future Session 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 TIG March 2018 agenda</dc:title>
  <dc:subject/>
  <dc:creator>Oteri, Oghenekome</dc:creator>
  <cp:keywords/>
  <dc:description/>
  <cp:lastModifiedBy>Oteri, Oghenekome</cp:lastModifiedBy>
  <cp:revision>86</cp:revision>
  <cp:lastPrinted>1601-01-01T00:00:00Z</cp:lastPrinted>
  <dcterms:created xsi:type="dcterms:W3CDTF">2018-01-29T07:08:30Z</dcterms:created>
  <dcterms:modified xsi:type="dcterms:W3CDTF">2018-11-15T03:57:19Z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9</vt:r8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9</vt:r8>
  </property>
</Properties>
</file>