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62" r:id="rId4"/>
    <p:sldId id="268" r:id="rId5"/>
    <p:sldId id="265" r:id="rId6"/>
    <p:sldId id="269" r:id="rId7"/>
    <p:sldId id="275" r:id="rId8"/>
    <p:sldId id="286"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287" r:id="rId22"/>
    <p:sldId id="308" r:id="rId23"/>
    <p:sldId id="309" r:id="rId24"/>
    <p:sldId id="290" r:id="rId25"/>
    <p:sldId id="288" r:id="rId26"/>
    <p:sldId id="292" r:id="rId27"/>
    <p:sldId id="299" r:id="rId28"/>
    <p:sldId id="293" r:id="rId29"/>
    <p:sldId id="294" r:id="rId30"/>
    <p:sldId id="297" r:id="rId31"/>
    <p:sldId id="264"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27" d="100"/>
          <a:sy n="127" d="100"/>
        </p:scale>
        <p:origin x="952"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802.11-yy/xxxxr0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a:t>Month Year</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802.11-yy/xxxxr0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Month Year</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802.11-yy/xxxxr0</a:t>
            </a:r>
            <a:endParaRPr lang="en-US"/>
          </a:p>
        </p:txBody>
      </p:sp>
      <p:sp>
        <p:nvSpPr>
          <p:cNvPr id="5" name="Rectangle 3"/>
          <p:cNvSpPr>
            <a:spLocks noGrp="1" noChangeArrowheads="1"/>
          </p:cNvSpPr>
          <p:nvPr>
            <p:ph type="dt"/>
          </p:nvPr>
        </p:nvSpPr>
        <p:spPr>
          <a:ln/>
        </p:spPr>
        <p:txBody>
          <a:bodyPr/>
          <a:lstStyle/>
          <a:p>
            <a:r>
              <a:rPr lang="de-DE"/>
              <a:t>Month Year</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802.11-yy/xxxxr0</a:t>
            </a:r>
            <a:endParaRPr lang="en-US"/>
          </a:p>
        </p:txBody>
      </p:sp>
      <p:sp>
        <p:nvSpPr>
          <p:cNvPr id="5" name="Rectangle 3"/>
          <p:cNvSpPr>
            <a:spLocks noGrp="1" noChangeArrowheads="1"/>
          </p:cNvSpPr>
          <p:nvPr>
            <p:ph type="dt"/>
          </p:nvPr>
        </p:nvSpPr>
        <p:spPr>
          <a:ln/>
        </p:spPr>
        <p:txBody>
          <a:bodyPr/>
          <a:lstStyle/>
          <a:p>
            <a:r>
              <a:rPr lang="de-DE"/>
              <a:t>Month Year</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802.11-yy/xxxxr0</a:t>
            </a:r>
            <a:endParaRPr lang="en-US"/>
          </a:p>
        </p:txBody>
      </p:sp>
      <p:sp>
        <p:nvSpPr>
          <p:cNvPr id="5" name="Rectangle 3"/>
          <p:cNvSpPr>
            <a:spLocks noGrp="1" noChangeArrowheads="1"/>
          </p:cNvSpPr>
          <p:nvPr>
            <p:ph type="dt"/>
          </p:nvPr>
        </p:nvSpPr>
        <p:spPr>
          <a:ln/>
        </p:spPr>
        <p:txBody>
          <a:bodyPr/>
          <a:lstStyle/>
          <a:p>
            <a:r>
              <a:rPr lang="de-DE"/>
              <a:t>Month Year</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802.11-yy/xxxxr0</a:t>
            </a:r>
            <a:endParaRPr lang="en-US"/>
          </a:p>
        </p:txBody>
      </p:sp>
      <p:sp>
        <p:nvSpPr>
          <p:cNvPr id="5" name="Rectangle 3"/>
          <p:cNvSpPr>
            <a:spLocks noGrp="1" noChangeArrowheads="1"/>
          </p:cNvSpPr>
          <p:nvPr>
            <p:ph type="dt"/>
          </p:nvPr>
        </p:nvSpPr>
        <p:spPr>
          <a:ln/>
        </p:spPr>
        <p:txBody>
          <a:bodyPr/>
          <a:lstStyle/>
          <a:p>
            <a:r>
              <a:rPr lang="de-DE"/>
              <a:t>Month Year</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October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October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October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October 2018</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October 2018</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October 2018</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October 2018</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October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October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October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802.11-18/1738r0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4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October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 BCS TIG/SG</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2018-10-08</a:t>
            </a:r>
          </a:p>
        </p:txBody>
      </p:sp>
      <p:graphicFrame>
        <p:nvGraphicFramePr>
          <p:cNvPr id="3075" name="Object 3"/>
          <p:cNvGraphicFramePr>
            <a:graphicFrameLocks noChangeAspect="1"/>
          </p:cNvGraphicFramePr>
          <p:nvPr>
            <p:extLst>
              <p:ext uri="{D42A27DB-BD31-4B8C-83A1-F6EECF244321}">
                <p14:modId xmlns:p14="http://schemas.microsoft.com/office/powerpoint/2010/main" val="2663215987"/>
              </p:ext>
            </p:extLst>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088" name="Document" r:id="rId4" imgW="8255000" imgH="2514600" progId="Word.Document.8">
                  <p:embed/>
                </p:oleObj>
              </mc:Choice>
              <mc:Fallback>
                <p:oleObj name="Document" r:id="rId4" imgW="8255000" imgH="2514600" progId="Word.Document.8">
                  <p:embed/>
                  <p:pic>
                    <p:nvPicPr>
                      <p:cNvPr id="0" name="Picture 4"/>
                      <p:cNvPicPr>
                        <a:picLocks noChangeAspect="1" noChangeArrowheads="1"/>
                      </p:cNvPicPr>
                      <p:nvPr/>
                    </p:nvPicPr>
                    <p:blipFill>
                      <a:blip r:embed="rId5"/>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2018</a:t>
            </a:r>
            <a:endParaRPr lang="en-GB" dirty="0"/>
          </a:p>
        </p:txBody>
      </p:sp>
      <p:sp>
        <p:nvSpPr>
          <p:cNvPr id="7" name="Textfeld 6"/>
          <p:cNvSpPr txBox="1"/>
          <p:nvPr/>
        </p:nvSpPr>
        <p:spPr>
          <a:xfrm rot="20107319">
            <a:off x="2024379" y="3024311"/>
            <a:ext cx="4471289" cy="830997"/>
          </a:xfrm>
          <a:prstGeom prst="rect">
            <a:avLst/>
          </a:prstGeom>
          <a:noFill/>
        </p:spPr>
        <p:txBody>
          <a:bodyPr wrap="none" rtlCol="0">
            <a:spAutoFit/>
          </a:bodyPr>
          <a:lstStyle/>
          <a:p>
            <a:r>
              <a:rPr lang="en-US" dirty="0">
                <a:solidFill>
                  <a:srgbClr val="FF0000"/>
                </a:solidFill>
              </a:rPr>
              <a:t>See Motion Slides for Motion Text</a:t>
            </a:r>
          </a:p>
          <a:p>
            <a:r>
              <a:rPr lang="en-US" dirty="0">
                <a:solidFill>
                  <a:srgbClr val="FF0000"/>
                </a:solidFill>
              </a:rPr>
              <a:t>Usually on Consent Agenda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2018</a:t>
            </a:r>
            <a:endParaRPr lang="en-GB" dirty="0"/>
          </a:p>
        </p:txBody>
      </p:sp>
      <p:sp>
        <p:nvSpPr>
          <p:cNvPr id="8" name="Textfeld 6">
            <a:extLst>
              <a:ext uri="{FF2B5EF4-FFF2-40B4-BE49-F238E27FC236}">
                <a16:creationId xmlns:a16="http://schemas.microsoft.com/office/drawing/2014/main" id="{8F82EC0F-7094-1B4E-86A1-BE9D9E45CC32}"/>
              </a:ext>
            </a:extLst>
          </p:cNvPr>
          <p:cNvSpPr txBox="1"/>
          <p:nvPr/>
        </p:nvSpPr>
        <p:spPr>
          <a:xfrm rot="20107319">
            <a:off x="2235084" y="3021390"/>
            <a:ext cx="4471289" cy="830997"/>
          </a:xfrm>
          <a:prstGeom prst="rect">
            <a:avLst/>
          </a:prstGeom>
          <a:noFill/>
        </p:spPr>
        <p:txBody>
          <a:bodyPr wrap="none" rtlCol="0">
            <a:spAutoFit/>
          </a:bodyPr>
          <a:lstStyle/>
          <a:p>
            <a:r>
              <a:rPr lang="en-US" dirty="0">
                <a:solidFill>
                  <a:srgbClr val="FF0000"/>
                </a:solidFill>
              </a:rPr>
              <a:t>See Motion Slides for Motion Text</a:t>
            </a:r>
          </a:p>
          <a:p>
            <a:r>
              <a:rPr lang="en-US" dirty="0">
                <a:solidFill>
                  <a:srgbClr val="FF0000"/>
                </a:solidFill>
              </a:rPr>
              <a:t>Usually on Consent Agenda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October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2018</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2018</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2018</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2018</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2018</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2018</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October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Broad Cast Services (BCS) SG for the November 2018 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2018</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BCS PAR &amp; CSD – Review of Feedback from other 802 </a:t>
            </a:r>
            <a:r>
              <a:rPr lang="en-US" dirty="0" err="1"/>
              <a:t>gorups</a:t>
            </a:r>
            <a:endParaRPr lang="en-US" dirty="0"/>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Discussion of BCS workplan as SG</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117176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2D7F2-026D-534F-B45C-8D8FAD930567}"/>
              </a:ext>
            </a:extLst>
          </p:cNvPr>
          <p:cNvSpPr>
            <a:spLocks noGrp="1"/>
          </p:cNvSpPr>
          <p:nvPr>
            <p:ph type="title"/>
          </p:nvPr>
        </p:nvSpPr>
        <p:spPr/>
        <p:txBody>
          <a:bodyPr/>
          <a:lstStyle/>
          <a:p>
            <a:r>
              <a:rPr lang="en-US" dirty="0"/>
              <a:t>Discussion items BCS work plan</a:t>
            </a:r>
          </a:p>
        </p:txBody>
      </p:sp>
      <p:sp>
        <p:nvSpPr>
          <p:cNvPr id="3" name="Content Placeholder 2">
            <a:extLst>
              <a:ext uri="{FF2B5EF4-FFF2-40B4-BE49-F238E27FC236}">
                <a16:creationId xmlns:a16="http://schemas.microsoft.com/office/drawing/2014/main" id="{105D5AB7-2EF0-764C-A5A1-D8EF8DAE68B6}"/>
              </a:ext>
            </a:extLst>
          </p:cNvPr>
          <p:cNvSpPr>
            <a:spLocks noGrp="1"/>
          </p:cNvSpPr>
          <p:nvPr>
            <p:ph idx="1"/>
          </p:nvPr>
        </p:nvSpPr>
        <p:spPr/>
        <p:txBody>
          <a:bodyPr/>
          <a:lstStyle/>
          <a:p>
            <a:r>
              <a:rPr lang="en-US" dirty="0"/>
              <a:t>Should we aim for a use case document?</a:t>
            </a:r>
          </a:p>
          <a:p>
            <a:endParaRPr lang="en-US" dirty="0"/>
          </a:p>
          <a:p>
            <a:r>
              <a:rPr lang="en-US" dirty="0"/>
              <a:t>Should we aim for a specification framework?</a:t>
            </a:r>
          </a:p>
          <a:p>
            <a:endParaRPr lang="en-US" dirty="0"/>
          </a:p>
          <a:p>
            <a:r>
              <a:rPr lang="en-US" dirty="0"/>
              <a:t>Issue a call for submission for January:</a:t>
            </a:r>
          </a:p>
          <a:p>
            <a:r>
              <a:rPr lang="en-US" dirty="0"/>
              <a:t>Draft an initial version</a:t>
            </a:r>
          </a:p>
        </p:txBody>
      </p:sp>
      <p:sp>
        <p:nvSpPr>
          <p:cNvPr id="4" name="Slide Number Placeholder 3">
            <a:extLst>
              <a:ext uri="{FF2B5EF4-FFF2-40B4-BE49-F238E27FC236}">
                <a16:creationId xmlns:a16="http://schemas.microsoft.com/office/drawing/2014/main" id="{EC33EDF9-F54C-0B45-9552-EAE603A7D0F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AB83467-4461-FA41-BD7A-FF4EFED6E1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E5E23C7-F062-CB46-AFCD-59CB062319C5}"/>
              </a:ext>
            </a:extLst>
          </p:cNvPr>
          <p:cNvSpPr>
            <a:spLocks noGrp="1"/>
          </p:cNvSpPr>
          <p:nvPr>
            <p:ph type="dt" idx="15"/>
          </p:nvPr>
        </p:nvSpPr>
        <p:spPr/>
        <p:txBody>
          <a:bodyPr/>
          <a:lstStyle/>
          <a:p>
            <a:r>
              <a:rPr lang="en-GB"/>
              <a:t>October 2018</a:t>
            </a:r>
            <a:endParaRPr lang="en-GB" dirty="0"/>
          </a:p>
        </p:txBody>
      </p:sp>
    </p:spTree>
    <p:extLst>
      <p:ext uri="{BB962C8B-B14F-4D97-AF65-F5344CB8AC3E}">
        <p14:creationId xmlns:p14="http://schemas.microsoft.com/office/powerpoint/2010/main" val="218810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a:t>
            </a:r>
          </a:p>
        </p:txBody>
      </p:sp>
      <p:sp>
        <p:nvSpPr>
          <p:cNvPr id="3" name="Inhaltsplatzhalter 2"/>
          <p:cNvSpPr>
            <a:spLocks noGrp="1"/>
          </p:cNvSpPr>
          <p:nvPr>
            <p:ph idx="1"/>
          </p:nvPr>
        </p:nvSpPr>
        <p:spPr/>
        <p:txBody>
          <a:bodyPr/>
          <a:lstStyle/>
          <a:p>
            <a:r>
              <a:rPr lang="en-US" dirty="0"/>
              <a:t>Leadership elections</a:t>
            </a:r>
          </a:p>
          <a:p>
            <a:endParaRPr lang="en-US" dirty="0"/>
          </a:p>
          <a:p>
            <a:r>
              <a:rPr lang="en-US" dirty="0"/>
              <a:t>Discussion of workplan and timeline</a:t>
            </a:r>
          </a:p>
          <a:p>
            <a:endParaRPr lang="en-US" dirty="0"/>
          </a:p>
          <a:p>
            <a:r>
              <a:rPr lang="en-US" dirty="0"/>
              <a:t>Technical presentations</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2018</a:t>
            </a:r>
            <a:endParaRPr lang="en-GB" dirty="0"/>
          </a:p>
        </p:txBody>
      </p:sp>
      <p:sp>
        <p:nvSpPr>
          <p:cNvPr id="7" name="Textfeld 6"/>
          <p:cNvSpPr txBox="1"/>
          <p:nvPr/>
        </p:nvSpPr>
        <p:spPr>
          <a:xfrm rot="20107319">
            <a:off x="36815" y="3386529"/>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2018</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a:solidFill>
                  <a:srgbClr val="FF0000"/>
                </a:solidFill>
              </a:rPr>
              <a:t>BCS SG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Autorization</a:t>
            </a:r>
            <a:r>
              <a:rPr lang="en-US" dirty="0"/>
              <a:t> of Telcons</a:t>
            </a:r>
          </a:p>
        </p:txBody>
      </p:sp>
      <p:sp>
        <p:nvSpPr>
          <p:cNvPr id="3" name="Inhaltsplatzhalter 2"/>
          <p:cNvSpPr>
            <a:spLocks noGrp="1"/>
          </p:cNvSpPr>
          <p:nvPr>
            <p:ph idx="1"/>
          </p:nvPr>
        </p:nvSpPr>
        <p:spPr>
          <a:xfrm>
            <a:off x="685800" y="1981201"/>
            <a:ext cx="7770813" cy="1828800"/>
          </a:xfrm>
        </p:spPr>
        <p:txBody>
          <a:bodyPr/>
          <a:lstStyle/>
          <a:p>
            <a:r>
              <a:rPr lang="de-DE" dirty="0"/>
              <a:t>Note: </a:t>
            </a:r>
            <a:r>
              <a:rPr lang="de-DE" dirty="0" err="1"/>
              <a:t>motion</a:t>
            </a:r>
            <a:r>
              <a:rPr lang="de-DE" dirty="0"/>
              <a:t> </a:t>
            </a:r>
            <a:r>
              <a:rPr lang="de-DE" dirty="0" err="1"/>
              <a:t>text</a:t>
            </a:r>
            <a:r>
              <a:rPr lang="de-DE" dirty="0"/>
              <a:t> in „</a:t>
            </a:r>
            <a:r>
              <a:rPr lang="de-DE" dirty="0" err="1"/>
              <a:t>motion</a:t>
            </a:r>
            <a:r>
              <a:rPr lang="de-DE" dirty="0"/>
              <a:t> </a:t>
            </a:r>
            <a:r>
              <a:rPr lang="de-DE" dirty="0" err="1"/>
              <a:t>slide</a:t>
            </a:r>
            <a:r>
              <a:rPr lang="de-DE" dirty="0"/>
              <a:t> deck“</a:t>
            </a:r>
          </a:p>
          <a:p>
            <a:endParaRPr lang="de-DE" dirty="0"/>
          </a:p>
          <a:p>
            <a:r>
              <a:rPr lang="de-DE" dirty="0" err="1"/>
              <a:t>Approve</a:t>
            </a:r>
            <a:r>
              <a:rPr lang="de-DE" dirty="0"/>
              <a:t> </a:t>
            </a:r>
            <a:r>
              <a:rPr lang="de-DE" dirty="0" err="1"/>
              <a:t>telcos</a:t>
            </a:r>
            <a:r>
              <a:rPr lang="de-DE" dirty="0"/>
              <a:t> </a:t>
            </a:r>
            <a:r>
              <a:rPr lang="de-DE" dirty="0" err="1"/>
              <a:t>immediately</a:t>
            </a:r>
            <a:r>
              <a:rPr lang="de-DE" dirty="0"/>
              <a:t> after </a:t>
            </a:r>
            <a:r>
              <a:rPr lang="de-DE" dirty="0" err="1"/>
              <a:t>the</a:t>
            </a:r>
            <a:r>
              <a:rPr lang="de-DE" dirty="0"/>
              <a:t> Jan </a:t>
            </a:r>
            <a:r>
              <a:rPr lang="de-DE" dirty="0" err="1"/>
              <a:t>meeting</a:t>
            </a:r>
            <a:endParaRPr lang="de-DE" dirty="0"/>
          </a:p>
          <a:p>
            <a:r>
              <a:rPr lang="de-DE" dirty="0" err="1"/>
              <a:t>One</a:t>
            </a:r>
            <a:r>
              <a:rPr lang="de-DE" dirty="0"/>
              <a:t> </a:t>
            </a:r>
            <a:r>
              <a:rPr lang="de-DE" dirty="0" err="1"/>
              <a:t>telco</a:t>
            </a:r>
            <a:r>
              <a:rPr lang="de-DE" dirty="0"/>
              <a:t> </a:t>
            </a:r>
            <a:r>
              <a:rPr lang="de-DE" dirty="0" err="1"/>
              <a:t>right</a:t>
            </a:r>
            <a:r>
              <a:rPr lang="de-DE" dirty="0"/>
              <a:t> </a:t>
            </a:r>
            <a:r>
              <a:rPr lang="de-DE" dirty="0" err="1"/>
              <a:t>before</a:t>
            </a:r>
            <a:r>
              <a:rPr lang="de-DE" dirty="0"/>
              <a:t> </a:t>
            </a:r>
            <a:r>
              <a:rPr lang="de-DE" dirty="0" err="1"/>
              <a:t>the</a:t>
            </a:r>
            <a:r>
              <a:rPr lang="de-DE" dirty="0"/>
              <a:t> Jan </a:t>
            </a:r>
            <a:r>
              <a:rPr lang="de-DE" dirty="0" err="1"/>
              <a:t>meeting</a:t>
            </a:r>
            <a:r>
              <a:rPr lang="de-DE" dirty="0"/>
              <a:t> </a:t>
            </a:r>
            <a:r>
              <a:rPr lang="de-DE" dirty="0" err="1"/>
              <a:t>to</a:t>
            </a:r>
            <a:r>
              <a:rPr lang="de-DE" dirty="0"/>
              <a:t> plan </a:t>
            </a:r>
            <a:r>
              <a:rPr lang="de-DE" dirty="0" err="1"/>
              <a:t>for</a:t>
            </a:r>
            <a:r>
              <a:rPr lang="de-DE" dirty="0"/>
              <a:t> </a:t>
            </a:r>
            <a:r>
              <a:rPr lang="de-DE" dirty="0" err="1"/>
              <a:t>the</a:t>
            </a:r>
            <a:r>
              <a:rPr lang="de-DE" dirty="0"/>
              <a:t> </a:t>
            </a:r>
            <a:r>
              <a:rPr lang="de-DE" dirty="0" err="1"/>
              <a:t>meeting</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2018</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BCS SG Timeline</a:t>
            </a:r>
          </a:p>
        </p:txBody>
      </p:sp>
      <p:sp>
        <p:nvSpPr>
          <p:cNvPr id="3" name="Inhaltsplatzhalter 2"/>
          <p:cNvSpPr>
            <a:spLocks noGrp="1"/>
          </p:cNvSpPr>
          <p:nvPr>
            <p:ph idx="1"/>
          </p:nvPr>
        </p:nvSpPr>
        <p:spPr/>
        <p:txBody>
          <a:bodyPr/>
          <a:lstStyle/>
          <a:p>
            <a:pPr>
              <a:buFont typeface="Arial"/>
              <a:buChar char="•"/>
            </a:pPr>
            <a:r>
              <a:rPr lang="en-US" dirty="0"/>
              <a:t>Approval of WG motion to form SG: January 2018</a:t>
            </a:r>
          </a:p>
          <a:p>
            <a:pPr>
              <a:buFont typeface="Arial"/>
              <a:buChar char="•"/>
            </a:pPr>
            <a:r>
              <a:rPr lang="en-US" dirty="0"/>
              <a:t>Motion (EC) for form SG: End of March 2018 meeting</a:t>
            </a:r>
          </a:p>
          <a:p>
            <a:pPr>
              <a:buFont typeface="Arial"/>
              <a:buChar char="•"/>
            </a:pPr>
            <a:endParaRPr lang="en-US" dirty="0"/>
          </a:p>
          <a:p>
            <a:pPr>
              <a:buFont typeface="Arial"/>
              <a:buChar char="•"/>
            </a:pPr>
            <a:r>
              <a:rPr lang="en-US" dirty="0"/>
              <a:t>March 2018 – Meet as TIG</a:t>
            </a:r>
          </a:p>
          <a:p>
            <a:pPr>
              <a:buFont typeface="Arial"/>
              <a:buChar char="•"/>
            </a:pPr>
            <a:r>
              <a:rPr lang="en-US" dirty="0"/>
              <a:t>May &amp; July 2018 – Meet as SG</a:t>
            </a:r>
          </a:p>
          <a:p>
            <a:pPr>
              <a:buFont typeface="Arial"/>
              <a:buChar char="•"/>
            </a:pPr>
            <a:r>
              <a:rPr lang="en-US" dirty="0"/>
              <a:t>July 2018 – Approve PAR</a:t>
            </a:r>
          </a:p>
          <a:p>
            <a:pPr>
              <a:buFont typeface="Arial"/>
              <a:buChar char="•"/>
            </a:pPr>
            <a:endParaRPr lang="en-US" dirty="0"/>
          </a:p>
          <a:p>
            <a:pPr>
              <a:buFont typeface="Arial"/>
              <a:buChar char="•"/>
            </a:pPr>
            <a:r>
              <a:rPr lang="en-US" dirty="0"/>
              <a:t>July 2018 – Motion to extend duration of SG</a:t>
            </a:r>
          </a:p>
          <a:p>
            <a:pPr>
              <a:buFont typeface="Arial"/>
              <a:buChar char="•"/>
            </a:pPr>
            <a:r>
              <a:rPr lang="en-US" dirty="0"/>
              <a:t>September &amp; November 2018 – Meet as SG</a:t>
            </a:r>
          </a:p>
          <a:p>
            <a:pPr>
              <a:buFont typeface="Arial"/>
              <a:buChar char="•"/>
            </a:pPr>
            <a:r>
              <a:rPr lang="en-US" dirty="0"/>
              <a:t>November 2018 – Approve PAR</a:t>
            </a:r>
          </a:p>
          <a:p>
            <a:pPr>
              <a:buFont typeface="Arial"/>
              <a:buChar char="•"/>
            </a:pP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2018</a:t>
            </a:r>
            <a:endParaRPr lang="en-GB" dirty="0"/>
          </a:p>
        </p:txBody>
      </p:sp>
      <p:sp>
        <p:nvSpPr>
          <p:cNvPr id="7" name="Textfeld 6"/>
          <p:cNvSpPr txBox="1"/>
          <p:nvPr/>
        </p:nvSpPr>
        <p:spPr>
          <a:xfrm rot="20107319">
            <a:off x="4899308" y="3549335"/>
            <a:ext cx="3722942" cy="830997"/>
          </a:xfrm>
          <a:prstGeom prst="rect">
            <a:avLst/>
          </a:prstGeom>
          <a:noFill/>
        </p:spPr>
        <p:txBody>
          <a:bodyPr wrap="none" rtlCol="0">
            <a:spAutoFit/>
          </a:bodyPr>
          <a:lstStyle/>
          <a:p>
            <a:r>
              <a:rPr lang="en-US" dirty="0">
                <a:solidFill>
                  <a:srgbClr val="FF0000"/>
                </a:solidFill>
              </a:rPr>
              <a:t>Unchanged as SG</a:t>
            </a:r>
          </a:p>
          <a:p>
            <a:r>
              <a:rPr lang="en-US" dirty="0">
                <a:solidFill>
                  <a:srgbClr val="FF0000"/>
                </a:solidFill>
              </a:rPr>
              <a:t>Draft Timeline for TG in Jan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October 2018</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Technical Interest / Study Group</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 Bangkok, Thailand</a:t>
            </a:r>
            <a:endParaRPr lang="en-US" altLang="en-US" sz="4000" dirty="0">
              <a:latin typeface="Arial" panose="020B0604020202020204" pitchFamily="34" charset="0"/>
            </a:endParaRPr>
          </a:p>
          <a:p>
            <a:pPr algn="ctr">
              <a:lnSpc>
                <a:spcPct val="90000"/>
              </a:lnSpc>
              <a:buFontTx/>
              <a:buNone/>
            </a:pPr>
            <a:r>
              <a:rPr lang="en-US" altLang="en-US" sz="4000" dirty="0">
                <a:latin typeface="Arial" panose="020B0604020202020204" pitchFamily="34" charset="0"/>
              </a:rPr>
              <a:t>November 11-16, 2018</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(Blackberry)</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October 2018</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a:t>
            </a:r>
            <a:r>
              <a:rPr lang="en-US" strike="sngStrike" dirty="0"/>
              <a:t>Marc Emmelmann (</a:t>
            </a:r>
            <a:r>
              <a:rPr lang="en-US" strike="sngStrike" dirty="0" err="1"/>
              <a:t>Koden</a:t>
            </a:r>
            <a:r>
              <a:rPr lang="en-US" strike="sngStrike" dirty="0"/>
              <a:t>-TI)</a:t>
            </a:r>
          </a:p>
          <a:p>
            <a:endParaRPr lang="en-US" dirty="0"/>
          </a:p>
          <a:p>
            <a:r>
              <a:rPr lang="en-US" dirty="0"/>
              <a:t>Vice Chair:			Hitoshi Morioka (SRC Software)</a:t>
            </a:r>
          </a:p>
          <a:p>
            <a:r>
              <a:rPr lang="en-US" dirty="0"/>
              <a:t>Vice Chair:			Stephen McCann (Blackberry)</a:t>
            </a:r>
          </a:p>
          <a:p>
            <a:endParaRPr lang="en-US" dirty="0"/>
          </a:p>
          <a:p>
            <a:r>
              <a:rPr lang="en-US" dirty="0"/>
              <a:t>Secretary:			</a:t>
            </a:r>
            <a:r>
              <a:rPr lang="en-US" dirty="0" err="1"/>
              <a:t>Xiaofei</a:t>
            </a:r>
            <a:r>
              <a:rPr lang="en-US" dirty="0"/>
              <a:t> Wang (Interdigital)</a:t>
            </a:r>
          </a:p>
          <a:p>
            <a:r>
              <a:rPr lang="en-US" dirty="0"/>
              <a:t>Technical Editor: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2018</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2018</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err="1"/>
              <a:t>http://newton.meeting.verilan.com</a:t>
            </a:r>
            <a:r>
              <a:rPr lang="de-DE" dirty="0"/>
              <a:t>  </a:t>
            </a:r>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2018</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Meeting Goals</a:t>
            </a:r>
          </a:p>
        </p:txBody>
      </p:sp>
      <p:sp>
        <p:nvSpPr>
          <p:cNvPr id="3" name="Inhaltsplatzhalter 2"/>
          <p:cNvSpPr>
            <a:spLocks noGrp="1"/>
          </p:cNvSpPr>
          <p:nvPr>
            <p:ph idx="1"/>
          </p:nvPr>
        </p:nvSpPr>
        <p:spPr/>
        <p:txBody>
          <a:bodyPr/>
          <a:lstStyle/>
          <a:p>
            <a:r>
              <a:rPr lang="en-US" dirty="0"/>
              <a:t>Receive and respond to comments from other WGs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2018</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2018</a:t>
            </a:r>
            <a:endParaRPr lang="en-GB" dirty="0"/>
          </a:p>
        </p:txBody>
      </p:sp>
      <p:sp>
        <p:nvSpPr>
          <p:cNvPr id="7" name="Textfeld 6"/>
          <p:cNvSpPr txBox="1"/>
          <p:nvPr/>
        </p:nvSpPr>
        <p:spPr>
          <a:xfrm rot="20107319">
            <a:off x="1367004" y="3209049"/>
            <a:ext cx="4471289" cy="461665"/>
          </a:xfrm>
          <a:prstGeom prst="rect">
            <a:avLst/>
          </a:prstGeom>
          <a:noFill/>
        </p:spPr>
        <p:txBody>
          <a:bodyPr wrap="none" rtlCol="0">
            <a:spAutoFit/>
          </a:bodyPr>
          <a:lstStyle/>
          <a:p>
            <a:r>
              <a:rPr lang="en-US" dirty="0">
                <a:solidFill>
                  <a:srgbClr val="FF0000"/>
                </a:solidFill>
              </a:rPr>
              <a:t>See Motion Slides for Motion Text</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21</TotalTime>
  <Words>1712</Words>
  <Application>Microsoft Macintosh PowerPoint</Application>
  <PresentationFormat>On-screen Show (4:3)</PresentationFormat>
  <Paragraphs>292</Paragraphs>
  <Slides>31</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Arial Unicode MS</vt:lpstr>
      <vt:lpstr>MS Gothic</vt:lpstr>
      <vt:lpstr>Arial</vt:lpstr>
      <vt:lpstr>Arial Black</vt:lpstr>
      <vt:lpstr>Calibri</vt:lpstr>
      <vt:lpstr>Monotype Sorts</vt:lpstr>
      <vt:lpstr>Times New Roman</vt:lpstr>
      <vt:lpstr>802-11-BCS-Chair-Slides-Template</vt:lpstr>
      <vt:lpstr>Microsoft Word 97 - 2004 Document</vt:lpstr>
      <vt:lpstr>Chair’s Meeting Slides BCS TIG/SG</vt:lpstr>
      <vt:lpstr>Abstract</vt:lpstr>
      <vt:lpstr>  IEEE 802.11 BCS: BroadCast Services Technical Interest / Study Group</vt:lpstr>
      <vt:lpstr>Opening Formalities</vt:lpstr>
      <vt:lpstr>Front Table Introduction</vt:lpstr>
      <vt:lpstr>Meeting Protocol</vt:lpstr>
      <vt:lpstr>Reminder to register attendance</vt:lpstr>
      <vt:lpstr>Review of Meeting Goals</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BCS PAR &amp; CSD – Review of Feedback from other 802 gorups</vt:lpstr>
      <vt:lpstr>Discussion of BCS workplan as SG</vt:lpstr>
      <vt:lpstr>Discussion items BCS work plan</vt:lpstr>
      <vt:lpstr>Administrative Items</vt:lpstr>
      <vt:lpstr>Goals for the next meeting</vt:lpstr>
      <vt:lpstr>Telco Schedule: Discussion</vt:lpstr>
      <vt:lpstr>Autorization of Telcons</vt:lpstr>
      <vt:lpstr>BCS SG Timeline</vt:lpstr>
      <vt:lpstr>Old Business</vt:lpstr>
      <vt:lpstr>New Business</vt:lpstr>
      <vt:lpstr>References</vt:lpstr>
    </vt:vector>
  </TitlesOfParts>
  <Manager/>
  <Company/>
  <LinksUpToDate>false</LinksUpToDate>
  <SharedDoc>false</SharedDoc>
  <HyperlinkBase/>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BCS TIG/SG</dc:title>
  <dc:subject/>
  <dc:creator> </dc:creator>
  <cp:keywords/>
  <dc:description/>
  <cp:lastModifiedBy> </cp:lastModifiedBy>
  <cp:revision>3</cp:revision>
  <cp:lastPrinted>1601-01-01T00:00:00Z</cp:lastPrinted>
  <dcterms:created xsi:type="dcterms:W3CDTF">2018-09-14T04:37:54Z</dcterms:created>
  <dcterms:modified xsi:type="dcterms:W3CDTF">2018-10-08T19:54:03Z</dcterms:modified>
  <cp:category/>
</cp:coreProperties>
</file>