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14" r:id="rId17"/>
    <p:sldId id="392" r:id="rId18"/>
    <p:sldId id="359" r:id="rId19"/>
    <p:sldId id="372" r:id="rId20"/>
    <p:sldId id="373" r:id="rId21"/>
    <p:sldId id="391" r:id="rId22"/>
    <p:sldId id="375" r:id="rId23"/>
    <p:sldId id="366" r:id="rId24"/>
    <p:sldId id="379" r:id="rId25"/>
    <p:sldId id="360" r:id="rId26"/>
    <p:sldId id="351" r:id="rId27"/>
    <p:sldId id="390" r:id="rId28"/>
    <p:sldId id="320" r:id="rId29"/>
    <p:sldId id="37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19" d="100"/>
          <a:sy n="119" d="100"/>
        </p:scale>
        <p:origin x="108" y="5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802.11-18/1725r0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8/11-18-1641-00-0arc-discussion-on-wur-802-11ba-nomenclature.pptx" TargetMode="External"/><Relationship Id="rId3" Type="http://schemas.openxmlformats.org/officeDocument/2006/relationships/hyperlink" Target="https://mentor.ieee.org/802.11/dcn/18/11-18-1579-01-0000-2018-09-liaison-from-wba-re-mac-randomization-impacts.docx" TargetMode="External"/><Relationship Id="rId7" Type="http://schemas.openxmlformats.org/officeDocument/2006/relationships/hyperlink" Target="https://mentor.ieee.org/802.11/dcn/18/11-18-1494-02-00ba-overview-of-802-11-ba-power-management-in-d0-4.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20-05-0arc-discussion-on-wur-802-11ba-states.pptx" TargetMode="External"/><Relationship Id="rId5" Type="http://schemas.openxmlformats.org/officeDocument/2006/relationships/hyperlink" Target="https://mentor.ieee.org/802.11/dcn/18/11-18-1017-00-0arc-wur-multi-ap-reference-model.vsd" TargetMode="External"/><Relationship Id="rId4" Type="http://schemas.openxmlformats.org/officeDocument/2006/relationships/hyperlink" Target="https://mentor.ieee.org/802.11/dcn/18/11-18-1671-00-0arc-notes-for-response-to-wba-liaison-on-mac-address-randomization.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18/11-18-1051-03-0arc-what-is-an-ess.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326-00-0arc-arc-sc-meeting-minutes-july-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files/private/as-rev-drafts/d7/802-1AS-rev-d7-3-dis-v01.pdf" TargetMode="External"/><Relationship Id="rId2" Type="http://schemas.openxmlformats.org/officeDocument/2006/relationships/hyperlink" Target="http://www.ieee802.org/1/files/private/as-rev-drafts/d7/802-1AS-rev-d7-3.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671-00-0arc-notes-for-response-to-wba-liaison-on-mac-address-randomization.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8/11-18-0884-01-0arc-802-11ba-architecture-discussion.pptx" TargetMode="External"/><Relationship Id="rId3" Type="http://schemas.openxmlformats.org/officeDocument/2006/relationships/hyperlink" Target="https://mentor.ieee.org/802.11/dcn/18/11-18-1494-02-00ba-overview-of-802-11-ba-power-management-in-d0-4.pptx" TargetMode="External"/><Relationship Id="rId7" Type="http://schemas.openxmlformats.org/officeDocument/2006/relationships/hyperlink" Target="https://mentor.ieee.org/802.11/dcn/17/11-17-1025-00-0arc-11ba-arch-discussion.pptx" TargetMode="External"/><Relationship Id="rId2" Type="http://schemas.openxmlformats.org/officeDocument/2006/relationships/hyperlink" Target="https://mentor.ieee.org/802.11/dcn/18/11-18-1020-05-0arc-discussion-on-wur-802-11ba-state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533-02-0arc-802-11ba-topics-related-to-arc.pptx" TargetMode="External"/><Relationship Id="rId11" Type="http://schemas.openxmlformats.org/officeDocument/2006/relationships/hyperlink" Target="https://mentor.ieee.org/802.11/dcn/18/11-18-1016-00-0arc-wur-state-diagram-proposal-hamilton.vsdx" TargetMode="External"/><Relationship Id="rId5" Type="http://schemas.openxmlformats.org/officeDocument/2006/relationships/hyperlink" Target="https://mentor.ieee.org/802.11/dcn/18/11-18-1017-01-0arc-wur-multi-ap-reference-model.vsd" TargetMode="External"/><Relationship Id="rId10" Type="http://schemas.openxmlformats.org/officeDocument/2006/relationships/hyperlink" Target="https://mentor.ieee.org/802.11/dcn/17/11-17-0575-11-00ba-spec-framework.docx" TargetMode="External"/><Relationship Id="rId4" Type="http://schemas.openxmlformats.org/officeDocument/2006/relationships/hyperlink" Target="https://mentor.ieee.org/802.11/dcn/18/11-18-1641-00-0arc-discussion-on-wur-802-11ba-nomenclature.pptx" TargetMode="External"/><Relationship Id="rId9" Type="http://schemas.openxmlformats.org/officeDocument/2006/relationships/hyperlink" Target="https://mentor.ieee.org/802.11/dcn/17/11-17-0972-02-00ba-definition-of-wur-mod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1051-03-0arc-what-is-an-ess.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2018-11-12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04"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sz="2800" dirty="0">
                <a:solidFill>
                  <a:srgbClr val="000000"/>
                </a:solidFill>
              </a:rPr>
              <a:t>Tuesday, November 13, PM2</a:t>
            </a:r>
            <a:endParaRPr lang="en-US" sz="2800" dirty="0"/>
          </a:p>
          <a:p>
            <a:pPr eaLnBrk="1" hangingPunct="1">
              <a:lnSpc>
                <a:spcPct val="90000"/>
              </a:lnSpc>
              <a:defRPr/>
            </a:pPr>
            <a:r>
              <a:rPr lang="en-US" sz="2000" dirty="0"/>
              <a:t>Administrative: Minutes</a:t>
            </a:r>
          </a:p>
          <a:p>
            <a:pPr marL="342900" lvl="1" indent="-342900" eaLnBrk="1" hangingPunct="1">
              <a:lnSpc>
                <a:spcPct val="90000"/>
              </a:lnSpc>
              <a:buFontTx/>
              <a:buChar char="•"/>
              <a:defRPr/>
            </a:pPr>
            <a:r>
              <a:rPr lang="en-US" b="1" dirty="0"/>
              <a:t>IEEE 1588 mapping to IEEE 802.11/802.1ASrev and use of FTM</a:t>
            </a:r>
            <a:endParaRPr lang="en-US" dirty="0"/>
          </a:p>
          <a:p>
            <a:pPr marL="342900" lvl="1" indent="-342900" eaLnBrk="1" hangingPunct="1">
              <a:lnSpc>
                <a:spcPct val="90000"/>
              </a:lnSpc>
              <a:buFontTx/>
              <a:buChar char="•"/>
              <a:defRPr/>
            </a:pPr>
            <a:r>
              <a:rPr lang="en-US" b="1" dirty="0"/>
              <a:t>802 (and 802.1) activities: 802.1CQ</a:t>
            </a:r>
          </a:p>
          <a:p>
            <a:pPr marL="342900" lvl="1" indent="-342900" eaLnBrk="1" hangingPunct="1">
              <a:lnSpc>
                <a:spcPct val="90000"/>
              </a:lnSpc>
              <a:buFontTx/>
              <a:buChar char="•"/>
              <a:defRPr/>
            </a:pPr>
            <a:r>
              <a:rPr lang="en-US" b="1" dirty="0"/>
              <a:t>IETF/802 coordination</a:t>
            </a:r>
          </a:p>
          <a:p>
            <a:pPr marL="342900" lvl="1" indent="-342900" eaLnBrk="1" hangingPunct="1">
              <a:lnSpc>
                <a:spcPct val="90000"/>
              </a:lnSpc>
              <a:buFont typeface="Arial" pitchFamily="34" charset="0"/>
              <a:buChar char="•"/>
              <a:defRPr/>
            </a:pPr>
            <a:r>
              <a:rPr lang="en-US" b="1" dirty="0"/>
              <a:t>WBA liaison, on MAC Address Randomization: </a:t>
            </a:r>
            <a:r>
              <a:rPr lang="en-US" dirty="0">
                <a:hlinkClick r:id="rId3"/>
              </a:rPr>
              <a:t>11-18/1579r1</a:t>
            </a:r>
            <a:r>
              <a:rPr lang="en-US" dirty="0"/>
              <a:t>, </a:t>
            </a:r>
            <a:r>
              <a:rPr lang="en-US" dirty="0">
                <a:hlinkClick r:id="rId4"/>
              </a:rPr>
              <a:t>11-18/1671r0</a:t>
            </a:r>
            <a:r>
              <a:rPr lang="en-US" dirty="0"/>
              <a:t> </a:t>
            </a:r>
          </a:p>
          <a:p>
            <a:pPr marL="342900" lvl="1" indent="-342900" eaLnBrk="1" hangingPunct="1">
              <a:lnSpc>
                <a:spcPct val="90000"/>
              </a:lnSpc>
              <a:buFont typeface="Arial" pitchFamily="34" charset="0"/>
              <a:buChar char="•"/>
              <a:defRPr/>
            </a:pPr>
            <a:endParaRPr lang="en-US" dirty="0"/>
          </a:p>
          <a:p>
            <a:pPr marL="0" indent="0" eaLnBrk="1" hangingPunct="1">
              <a:lnSpc>
                <a:spcPct val="90000"/>
              </a:lnSpc>
              <a:buNone/>
              <a:defRPr/>
            </a:pPr>
            <a:r>
              <a:rPr lang="en-US" sz="2800" dirty="0">
                <a:solidFill>
                  <a:srgbClr val="000000"/>
                </a:solidFill>
              </a:rPr>
              <a:t>Wednesday, November 14, AM1</a:t>
            </a:r>
          </a:p>
          <a:p>
            <a:pPr marL="342900" lvl="1" indent="-342900" eaLnBrk="1" hangingPunct="1">
              <a:lnSpc>
                <a:spcPct val="90000"/>
              </a:lnSpc>
              <a:buFont typeface="Arial" pitchFamily="34" charset="0"/>
              <a:buChar char="•"/>
              <a:defRPr/>
            </a:pPr>
            <a:r>
              <a:rPr lang="en-US" b="1" dirty="0" err="1"/>
              <a:t>TGba</a:t>
            </a:r>
            <a:r>
              <a:rPr lang="en-US" b="1" dirty="0"/>
              <a:t> (WUR) continued discussion:</a:t>
            </a:r>
            <a:r>
              <a:rPr lang="en-US" dirty="0"/>
              <a:t> </a:t>
            </a:r>
            <a:r>
              <a:rPr lang="en-US" dirty="0">
                <a:hlinkClick r:id="rId5"/>
              </a:rPr>
              <a:t>11-18/1017r0</a:t>
            </a:r>
            <a:r>
              <a:rPr lang="en-US" dirty="0"/>
              <a:t>, </a:t>
            </a:r>
            <a:r>
              <a:rPr lang="en-US" dirty="0">
                <a:hlinkClick r:id="rId6"/>
              </a:rPr>
              <a:t>11-18/1020r5</a:t>
            </a:r>
            <a:r>
              <a:rPr lang="en-US" dirty="0"/>
              <a:t>, </a:t>
            </a:r>
            <a:r>
              <a:rPr lang="en-US" dirty="0">
                <a:hlinkClick r:id="rId7"/>
              </a:rPr>
              <a:t>11-18/1494r2</a:t>
            </a:r>
            <a:r>
              <a:rPr lang="en-US" dirty="0"/>
              <a:t>, </a:t>
            </a:r>
            <a:r>
              <a:rPr lang="en-US" dirty="0">
                <a:hlinkClick r:id="rId8"/>
              </a:rPr>
              <a:t>11-18/1641r0</a:t>
            </a:r>
            <a:r>
              <a:rPr lang="en-US" dirty="0"/>
              <a:t> </a:t>
            </a:r>
          </a:p>
          <a:p>
            <a:pPr marL="342900" lvl="1" indent="-342900" eaLnBrk="1" hangingPunct="1">
              <a:lnSpc>
                <a:spcPct val="90000"/>
              </a:lnSpc>
              <a:spcBef>
                <a:spcPts val="432"/>
              </a:spcBef>
              <a:buFont typeface="Arial" pitchFamily="34" charset="0"/>
              <a:buChar char="•"/>
              <a:defRPr/>
            </a:pPr>
            <a:r>
              <a:rPr lang="en-US" b="1" dirty="0"/>
              <a:t>New topics:</a:t>
            </a:r>
          </a:p>
          <a:p>
            <a:pPr marL="684213">
              <a:lnSpc>
                <a:spcPct val="90000"/>
              </a:lnSpc>
            </a:pPr>
            <a:r>
              <a:rPr lang="en-US" sz="2000" dirty="0"/>
              <a:t>Multiple MAC Addresses (and IPv6), “Multiple radios”</a:t>
            </a:r>
          </a:p>
          <a:p>
            <a:pPr marL="684213">
              <a:lnSpc>
                <a:spcPct val="90000"/>
              </a:lnSpc>
            </a:pPr>
            <a:r>
              <a:rPr lang="en-US" sz="2000" dirty="0"/>
              <a:t>System architecture views for common use scenarios</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342900" y="1295400"/>
            <a:ext cx="8458200" cy="4800600"/>
          </a:xfrm>
        </p:spPr>
        <p:txBody>
          <a:bodyPr/>
          <a:lstStyle/>
          <a:p>
            <a:pPr marL="0" indent="0" eaLnBrk="1" hangingPunct="1">
              <a:lnSpc>
                <a:spcPct val="90000"/>
              </a:lnSpc>
              <a:buNone/>
              <a:defRPr/>
            </a:pPr>
            <a:r>
              <a:rPr lang="en-US" sz="2800" dirty="0">
                <a:solidFill>
                  <a:srgbClr val="000000"/>
                </a:solidFill>
              </a:rPr>
              <a:t>Thursday, November 15,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buFont typeface="Arial" pitchFamily="34" charset="0"/>
              <a:buChar char="•"/>
              <a:defRPr/>
            </a:pPr>
            <a:r>
              <a:rPr lang="en-US" sz="1800" b="1" dirty="0"/>
              <a:t>Finalize Response to WBA liaison, on MAC Address Randomization</a:t>
            </a:r>
          </a:p>
          <a:p>
            <a:pPr marL="342900" lvl="1" indent="-342900" eaLnBrk="1" hangingPunct="1">
              <a:lnSpc>
                <a:spcPct val="90000"/>
              </a:lnSpc>
              <a:buFont typeface="Arial" pitchFamily="34" charset="0"/>
              <a:buChar char="•"/>
              <a:defRPr/>
            </a:pPr>
            <a:r>
              <a:rPr lang="en-US" sz="1800" b="1" dirty="0"/>
              <a:t>“What is an ESS?”: </a:t>
            </a:r>
            <a:r>
              <a:rPr lang="en-US" sz="1800" dirty="0">
                <a:hlinkClick r:id="rId3"/>
              </a:rPr>
              <a:t>11-18/1051r3</a:t>
            </a:r>
            <a:r>
              <a:rPr lang="en-US" sz="1800" dirty="0"/>
              <a:t> </a:t>
            </a:r>
          </a:p>
          <a:p>
            <a:pPr marL="342900" lvl="1" indent="-342900" eaLnBrk="1" hangingPunct="1">
              <a:lnSpc>
                <a:spcPct val="90000"/>
              </a:lnSpc>
              <a:buFont typeface="Arial" pitchFamily="34" charset="0"/>
              <a:buChar char="•"/>
              <a:defRPr/>
            </a:pPr>
            <a:r>
              <a:rPr lang="en-US" sz="1800" b="1" dirty="0"/>
              <a:t>Consider IETF </a:t>
            </a:r>
            <a:r>
              <a:rPr lang="en-US" sz="1800" b="1" dirty="0" err="1"/>
              <a:t>DetNet</a:t>
            </a:r>
            <a:r>
              <a:rPr lang="en-US" sz="1800" b="1" dirty="0"/>
              <a:t>/time-sensitive networking input (potential relationship to RTA TIG?)</a:t>
            </a:r>
          </a:p>
          <a:p>
            <a:pPr marL="342900" lvl="1" indent="-342900" eaLnBrk="1" hangingPunct="1">
              <a:lnSpc>
                <a:spcPct val="90000"/>
              </a:lnSpc>
              <a:buFont typeface="Arial" pitchFamily="34" charset="0"/>
              <a:buChar char="•"/>
              <a:defRPr/>
            </a:pPr>
            <a:r>
              <a:rPr lang="en-US" sz="1800" b="1" dirty="0"/>
              <a:t>AP/DS/Portal architecture and 802 and GLK concepts - </a:t>
            </a:r>
            <a:r>
              <a:rPr lang="en-US" altLang="en-US" sz="1800" dirty="0">
                <a:hlinkClick r:id="rId4"/>
              </a:rPr>
              <a:t>11-17/0136r2</a:t>
            </a:r>
            <a:r>
              <a:rPr lang="en-US" sz="1800" dirty="0"/>
              <a:t>, </a:t>
            </a:r>
            <a:r>
              <a:rPr lang="en-US" sz="1800" dirty="0">
                <a:hlinkClick r:id="rId5"/>
              </a:rPr>
              <a:t>11-16/1512r0</a:t>
            </a:r>
            <a:r>
              <a:rPr lang="en-US" sz="1800" dirty="0"/>
              <a:t>, </a:t>
            </a:r>
            <a:r>
              <a:rPr lang="en-US" sz="1800" dirty="0">
                <a:hlinkClick r:id="rId6"/>
              </a:rPr>
              <a:t>11-16/0720r0</a:t>
            </a:r>
            <a:r>
              <a:rPr lang="en-US" sz="1800" b="1" dirty="0"/>
              <a:t>, </a:t>
            </a:r>
            <a:r>
              <a:rPr lang="en-US" sz="1800" dirty="0">
                <a:hlinkClick r:id="rId7"/>
              </a:rPr>
              <a:t>11-15/0454r0</a:t>
            </a:r>
            <a:r>
              <a:rPr lang="en-US" sz="1800" b="1" dirty="0"/>
              <a:t>, </a:t>
            </a:r>
            <a:r>
              <a:rPr lang="en-US" sz="1800" dirty="0">
                <a:hlinkClick r:id="rId8"/>
              </a:rPr>
              <a:t>11-14/1213r1</a:t>
            </a:r>
            <a:r>
              <a:rPr lang="en-US" sz="1800" b="1" dirty="0"/>
              <a:t> (slides 9-11)</a:t>
            </a:r>
          </a:p>
          <a:p>
            <a:pPr eaLnBrk="1" hangingPunct="1">
              <a:lnSpc>
                <a:spcPct val="90000"/>
              </a:lnSpc>
              <a:defRPr/>
            </a:pPr>
            <a:r>
              <a:rPr lang="en-US" sz="1800" dirty="0"/>
              <a:t>MLME-RESET, versus MLME-JOIN and MLME-START</a:t>
            </a:r>
          </a:p>
          <a:p>
            <a:pPr marL="342900" lvl="1" indent="-342900" eaLnBrk="1" hangingPunct="1">
              <a:lnSpc>
                <a:spcPct val="90000"/>
              </a:lnSpc>
              <a:spcBef>
                <a:spcPts val="432"/>
              </a:spcBef>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Continue the other items (above/previous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September face-to-face minutes:</a:t>
            </a:r>
          </a:p>
          <a:p>
            <a:pPr lvl="1" eaLnBrk="1" hangingPunct="1"/>
            <a:r>
              <a:rPr lang="en-US" altLang="en-US" dirty="0">
                <a:hlinkClick r:id="rId3"/>
              </a:rPr>
              <a:t>11-18/1326r0</a:t>
            </a:r>
            <a:endParaRPr lang="en-US" altLang="en-US" dirty="0"/>
          </a:p>
          <a:p>
            <a:pPr lvl="1" eaLnBrk="1" hangingPunct="1"/>
            <a:r>
              <a:rPr lang="en-US" altLang="en-US" dirty="0"/>
              <a:t>Oct 11 teleconference: &lt; link TBD&gt;</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First Sponsor Ballot of IEEE 1588 revision, Sept 17 – Oct 28</a:t>
            </a:r>
          </a:p>
          <a:p>
            <a:r>
              <a:rPr lang="en-US" altLang="en-US" dirty="0"/>
              <a:t>802.1ASrev use of 802.11 FTM:</a:t>
            </a:r>
          </a:p>
          <a:p>
            <a:pPr lvl="1"/>
            <a:r>
              <a:rPr lang="en-US" altLang="en-US" dirty="0"/>
              <a:t>D7.3 in WG recirculation comment resolution (</a:t>
            </a:r>
            <a:r>
              <a:rPr lang="en-US" altLang="en-US" dirty="0">
                <a:hlinkClick r:id="rId2"/>
              </a:rPr>
              <a:t>802-1AS-rev-d7-3.pdf</a:t>
            </a:r>
            <a:r>
              <a:rPr lang="en-US" altLang="en-US" dirty="0"/>
              <a:t>, </a:t>
            </a:r>
            <a:r>
              <a:rPr lang="en-US" altLang="en-US" dirty="0">
                <a:hlinkClick r:id="rId3"/>
              </a:rPr>
              <a:t>802-1AS-rev-d7-3-dis-v01.pdf</a:t>
            </a:r>
            <a:r>
              <a:rPr lang="en-US" altLang="en-US" dirty="0"/>
              <a:t> )</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dirty="0"/>
              <a:t>802.1CQ update (Stephen McCann)</a:t>
            </a:r>
          </a:p>
          <a:p>
            <a:pPr lvl="1"/>
            <a:r>
              <a:rPr lang="en-US" sz="1600" dirty="0"/>
              <a:t>802.1CQ in Scenarios and Functions gathering process</a:t>
            </a:r>
          </a:p>
          <a:p>
            <a:pPr lvl="1"/>
            <a:r>
              <a:rPr lang="en-US" sz="1600" dirty="0"/>
              <a:t>Considering Local MAC Address Assignment Protocol(LAAP) - Relation to 802.11aq</a:t>
            </a:r>
          </a:p>
          <a:p>
            <a:pPr lvl="1"/>
            <a:r>
              <a:rPr lang="en-US" sz="1600" dirty="0"/>
              <a:t>Possibly discuss with ARC, and 11aq</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WBA liaison on 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Incoming liaison is here: </a:t>
            </a:r>
            <a:r>
              <a:rPr lang="en-US" dirty="0">
                <a:hlinkClick r:id="rId2"/>
              </a:rPr>
              <a:t>11-18/1579r1</a:t>
            </a:r>
            <a:endParaRPr lang="en-US" dirty="0"/>
          </a:p>
          <a:p>
            <a:pPr lvl="1"/>
            <a:r>
              <a:rPr lang="en-US" altLang="en-US" dirty="0"/>
              <a:t>Points out several areas of concern for WBA members, if/when MAC Addresses are randomized</a:t>
            </a:r>
          </a:p>
          <a:p>
            <a:pPr lvl="1"/>
            <a:r>
              <a:rPr lang="en-US" altLang="en-US" dirty="0"/>
              <a:t>Majority of concerns (but not all) are higher layer uses</a:t>
            </a:r>
          </a:p>
          <a:p>
            <a:pPr lvl="1"/>
            <a:r>
              <a:rPr lang="en-US" altLang="en-US" dirty="0"/>
              <a:t>Majority of concerns are post-association w/random MAC Address</a:t>
            </a:r>
          </a:p>
          <a:p>
            <a:r>
              <a:rPr lang="en-US" altLang="en-US" dirty="0"/>
              <a:t>Discussion notes for 802.11 (ARC) discussion so far, are here: </a:t>
            </a:r>
            <a:r>
              <a:rPr lang="en-US" dirty="0">
                <a:hlinkClick r:id="rId3"/>
              </a:rPr>
              <a:t>11-18/1671r0</a:t>
            </a:r>
            <a:endParaRPr lang="en-US" dirty="0"/>
          </a:p>
          <a:p>
            <a:r>
              <a:rPr lang="en-US" altLang="en-US" dirty="0"/>
              <a:t>Continue discussion, form proposed response</a:t>
            </a:r>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956627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14</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 - Thursday</a:t>
            </a:r>
          </a:p>
          <a:p>
            <a:pPr>
              <a:defRPr/>
            </a:pPr>
            <a:r>
              <a:rPr lang="en-US" sz="2000" dirty="0"/>
              <a:t>Latest Presentations:</a:t>
            </a:r>
          </a:p>
          <a:p>
            <a:pPr lvl="1">
              <a:defRPr/>
            </a:pPr>
            <a:r>
              <a:rPr lang="en-US" sz="1600" dirty="0"/>
              <a:t>State machine view: </a:t>
            </a:r>
            <a:r>
              <a:rPr lang="en-US" sz="1600" dirty="0">
                <a:hlinkClick r:id="rId2"/>
              </a:rPr>
              <a:t>11-18/1020r5</a:t>
            </a:r>
            <a:endParaRPr lang="en-US" sz="1600" dirty="0"/>
          </a:p>
          <a:p>
            <a:pPr lvl="1">
              <a:defRPr/>
            </a:pPr>
            <a:r>
              <a:rPr lang="en-US" sz="1600" dirty="0"/>
              <a:t>Power Saving overview (WUR experts): </a:t>
            </a:r>
            <a:r>
              <a:rPr lang="en-US" sz="1600" dirty="0">
                <a:hlinkClick r:id="rId3"/>
              </a:rPr>
              <a:t>11-18/1494r2</a:t>
            </a:r>
            <a:endParaRPr lang="en-US" sz="1600" dirty="0"/>
          </a:p>
          <a:p>
            <a:pPr lvl="1">
              <a:defRPr/>
            </a:pPr>
            <a:r>
              <a:rPr lang="en-US" sz="1600" dirty="0"/>
              <a:t>Nomenclature proposal: </a:t>
            </a:r>
            <a:r>
              <a:rPr lang="en-US" sz="1600" dirty="0">
                <a:hlinkClick r:id="rId4"/>
              </a:rPr>
              <a:t>11-18/1641r0</a:t>
            </a:r>
            <a:endParaRPr lang="en-US" sz="1600" dirty="0"/>
          </a:p>
          <a:p>
            <a:pPr lvl="1">
              <a:defRPr/>
            </a:pPr>
            <a:r>
              <a:rPr lang="en-US" sz="1600" dirty="0"/>
              <a:t>Architecture: </a:t>
            </a:r>
            <a:r>
              <a:rPr lang="en-US" sz="1600" dirty="0">
                <a:hlinkClick r:id="rId5"/>
              </a:rPr>
              <a:t>11-18/1017r1</a:t>
            </a:r>
            <a:endParaRPr lang="en-US" sz="1600" dirty="0"/>
          </a:p>
          <a:p>
            <a:pPr>
              <a:defRPr/>
            </a:pPr>
            <a:r>
              <a:rPr lang="en-US" sz="2000" dirty="0"/>
              <a:t>Background Presentations:</a:t>
            </a:r>
          </a:p>
          <a:p>
            <a:pPr lvl="1">
              <a:defRPr/>
            </a:pPr>
            <a:r>
              <a:rPr lang="en-US" sz="1600" dirty="0"/>
              <a:t>“802.11BA topics related to ARC” (Ganesh Venkatesan) </a:t>
            </a:r>
            <a:r>
              <a:rPr lang="en-US" sz="1600" dirty="0">
                <a:hlinkClick r:id="rId6"/>
              </a:rPr>
              <a:t>11-18/0533r2</a:t>
            </a:r>
            <a:endParaRPr lang="en-US" sz="1600" dirty="0">
              <a:hlinkClick r:id="rId7"/>
            </a:endParaRPr>
          </a:p>
          <a:p>
            <a:pPr lvl="1">
              <a:defRPr/>
            </a:pPr>
            <a:r>
              <a:rPr lang="en-US" sz="1600" dirty="0"/>
              <a:t>“11BA Arch Discussion” (Mark Hamilton)</a:t>
            </a:r>
            <a:r>
              <a:rPr lang="en-US" sz="1600" dirty="0">
                <a:hlinkClick r:id="rId7"/>
              </a:rPr>
              <a:t> 11-17/1025r0</a:t>
            </a:r>
            <a:r>
              <a:rPr lang="en-US" sz="1600" dirty="0"/>
              <a:t> </a:t>
            </a:r>
          </a:p>
          <a:p>
            <a:pPr lvl="1">
              <a:defRPr/>
            </a:pPr>
            <a:r>
              <a:rPr lang="en-US" sz="1600" dirty="0"/>
              <a:t>Review of “802.11ba Architecture discussion” (Ganesh Venkatesan)</a:t>
            </a:r>
            <a:r>
              <a:rPr lang="en-US" sz="1600" dirty="0">
                <a:hlinkClick r:id="rId8"/>
              </a:rPr>
              <a:t> 11-18/0884r1</a:t>
            </a:r>
            <a:endParaRPr lang="en-US" sz="1600" dirty="0"/>
          </a:p>
          <a:p>
            <a:pPr lvl="1">
              <a:defRPr/>
            </a:pPr>
            <a:r>
              <a:rPr lang="en-US" sz="1600" dirty="0"/>
              <a:t>Review of “Definition of WUR Mode” (</a:t>
            </a:r>
            <a:r>
              <a:rPr lang="en-US" sz="1600" dirty="0">
                <a:hlinkClick r:id="rId9"/>
              </a:rPr>
              <a:t>11-17-0972r2</a:t>
            </a:r>
            <a:r>
              <a:rPr lang="en-US" sz="1600" dirty="0"/>
              <a:t>)</a:t>
            </a:r>
          </a:p>
          <a:p>
            <a:pPr lvl="1">
              <a:defRPr/>
            </a:pPr>
            <a:r>
              <a:rPr lang="en-US" sz="1600" dirty="0"/>
              <a:t>Review of Specification Framework (</a:t>
            </a:r>
            <a:r>
              <a:rPr lang="en-US" sz="1600" dirty="0">
                <a:hlinkClick r:id="rId10"/>
              </a:rPr>
              <a:t>11-17/0575r11</a:t>
            </a:r>
            <a:r>
              <a:rPr lang="en-US" sz="1600" dirty="0"/>
              <a:t>)</a:t>
            </a:r>
          </a:p>
          <a:p>
            <a:pPr lvl="1">
              <a:defRPr/>
            </a:pPr>
            <a:r>
              <a:rPr lang="en-US" sz="1600" dirty="0"/>
              <a:t>Review of inputs from ARC teleconferences: </a:t>
            </a:r>
            <a:r>
              <a:rPr lang="en-US" sz="1600" dirty="0">
                <a:hlinkClick r:id="rId11"/>
              </a:rPr>
              <a:t>11-18/1016r0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2018, Bangkok, Thailand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
        <p:nvSpPr>
          <p:cNvPr id="2" name="TextBox 1">
            <a:extLst>
              <a:ext uri="{FF2B5EF4-FFF2-40B4-BE49-F238E27FC236}">
                <a16:creationId xmlns:a16="http://schemas.microsoft.com/office/drawing/2014/main" id="{E958F4C9-7075-494F-8C55-F11199D2B0FC}"/>
              </a:ext>
            </a:extLst>
          </p:cNvPr>
          <p:cNvSpPr txBox="1"/>
          <p:nvPr/>
        </p:nvSpPr>
        <p:spPr>
          <a:xfrm rot="1631550">
            <a:off x="4543988" y="1788509"/>
            <a:ext cx="439866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1984514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9F2369D8-DE73-4B57-A12B-9B1A098A3B86}"/>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710620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t>
            </a:r>
            <a:r>
              <a:rPr lang="en-US" sz="1800" strike="sngStrike" dirty="0">
                <a:highlight>
                  <a:srgbClr val="FFFF00"/>
                </a:highlight>
              </a:rPr>
              <a:t>a new “WUR” power save state</a:t>
            </a:r>
            <a:r>
              <a:rPr lang="en-US" sz="1800" dirty="0"/>
              <a:t>).  The Main stack TXs, which is the indication that the wakeup was successful and completed. </a:t>
            </a:r>
          </a:p>
          <a:p>
            <a:pPr>
              <a:defRPr/>
            </a:pPr>
            <a:r>
              <a:rPr lang="en-US" sz="1800" dirty="0"/>
              <a:t>There are RX–only WURs, at the sleeping node.  There are TX-only WURs on the master node, and these are therefore (likely)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B68DA4CF-0EC6-48ED-9151-5327D0E41213}"/>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4089803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November 15</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defRPr/>
            </a:pPr>
            <a:r>
              <a:rPr lang="en-US" sz="1800" dirty="0"/>
              <a:t>ARC SC meets when a specific focused task is requested of the SC for which the is sufficient volunteer interest.</a:t>
            </a:r>
          </a:p>
          <a:p>
            <a:pPr>
              <a:defRPr/>
            </a:pPr>
            <a:r>
              <a:rPr lang="en-US" sz="1800" dirty="0"/>
              <a:t>Continue work on architectural models, and liaison with TGs in development of their architecture as appropriate</a:t>
            </a:r>
          </a:p>
          <a:p>
            <a:pPr>
              <a:defRPr/>
            </a:pPr>
            <a:r>
              <a:rPr lang="en-US" sz="1800" dirty="0"/>
              <a:t>Investigation of WUR architecture topics; may lead into “split” PHYs (LC, 28 GHz (</a:t>
            </a:r>
            <a:r>
              <a:rPr lang="en-US" sz="1800" dirty="0" err="1"/>
              <a:t>Phazr</a:t>
            </a:r>
            <a:r>
              <a:rPr lang="en-US" sz="1800" dirty="0"/>
              <a:t>))</a:t>
            </a:r>
          </a:p>
          <a:p>
            <a:pPr>
              <a:defRPr/>
            </a:pPr>
            <a:r>
              <a:rPr lang="en-US" sz="1800" dirty="0"/>
              <a:t>Investigation of 802.11 as part of a Deterministic Network</a:t>
            </a:r>
          </a:p>
          <a:p>
            <a:pPr>
              <a:defRPr/>
            </a:pPr>
            <a:r>
              <a:rPr lang="en-US" sz="1800" dirty="0"/>
              <a:t>Multiple MAC Address discussion (IPv6) – perhaps “multiple radios” too</a:t>
            </a:r>
          </a:p>
          <a:p>
            <a:pPr>
              <a:defRPr/>
            </a:pPr>
            <a:r>
              <a:rPr lang="en-US" sz="1800" dirty="0"/>
              <a:t>System architecture(s) for common use scenarios</a:t>
            </a:r>
          </a:p>
          <a:p>
            <a:pPr>
              <a:defRPr/>
            </a:pPr>
            <a:r>
              <a:rPr lang="en-US" sz="1800" dirty="0"/>
              <a:t>Will also follow 802.1/802.11 activities on links, bridging, and MAC Service definition – “What is an ESS?”, for example</a:t>
            </a:r>
          </a:p>
          <a:p>
            <a:pPr>
              <a:defRPr/>
            </a:pPr>
            <a:r>
              <a:rPr lang="en-US" sz="1800" dirty="0"/>
              <a:t>MLME-RESET, versus MLME-JOIN and MLME-START</a:t>
            </a:r>
          </a:p>
          <a:p>
            <a:pPr>
              <a:defRPr/>
            </a:pPr>
            <a:r>
              <a:rPr lang="en-US" sz="1800" dirty="0"/>
              <a:t>Monitor/report on IETF/802 activities, as needed</a:t>
            </a:r>
          </a:p>
          <a:p>
            <a:pPr>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11-18/1051r3</a:t>
            </a:r>
            <a:r>
              <a:rPr lang="en-US" b="0" dirty="0"/>
              <a:t>  </a:t>
            </a:r>
          </a:p>
          <a:p>
            <a:endParaRPr lang="en-US" altLang="en-US" b="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12</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47372</TotalTime>
  <Words>2407</Words>
  <Application>Microsoft Office PowerPoint</Application>
  <PresentationFormat>On-screen Show (4:3)</PresentationFormat>
  <Paragraphs>256</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ARC-SC-agenda-Nov-2018</vt:lpstr>
      <vt:lpstr>Abstract</vt:lpstr>
      <vt:lpstr>IEEE 802.11   Architecture Standing Committee</vt:lpstr>
      <vt:lpstr>Tuesday, November 12th,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2018 (1 of 2)</vt:lpstr>
      <vt:lpstr>ARC Agenda – September 2018 (2 of 2)</vt:lpstr>
      <vt:lpstr>Prior ARC Minutes</vt:lpstr>
      <vt:lpstr>IEEE 1588 mapping to IEEE 802.11/ 802.1ASrev use of FTM update </vt:lpstr>
      <vt:lpstr>IEEE 802 activities directly related to IEEE 802.11 ARC</vt:lpstr>
      <vt:lpstr>IETF/802 coordination </vt:lpstr>
      <vt:lpstr>WBA liaison on MAC Address randomization</vt:lpstr>
      <vt:lpstr>Wednesday, November 14th, AM1</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Thursday, November 15th, AM2</vt:lpstr>
      <vt:lpstr>ARC Future Activities &amp; sessions</vt:lpstr>
      <vt:lpstr>Planning for January 2019</vt:lpstr>
      <vt:lpstr>What is an ESS?</vt:lpstr>
      <vt:lpstr>DetNet and other time-sensitive networking, (IETF, RTA TIG, etc.)</vt:lpstr>
      <vt:lpstr>AP/DS/Portal architecture and 802 concepts</vt:lpstr>
      <vt:lpstr>MLME-RESET, versus MLME-JOIN and MLME-START</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671</cp:revision>
  <cp:lastPrinted>1998-02-10T13:28:06Z</cp:lastPrinted>
  <dcterms:created xsi:type="dcterms:W3CDTF">2009-07-15T16:38:20Z</dcterms:created>
  <dcterms:modified xsi:type="dcterms:W3CDTF">2018-10-06T20:48:09Z</dcterms:modified>
</cp:coreProperties>
</file>