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82" r:id="rId18"/>
    <p:sldId id="279" r:id="rId19"/>
    <p:sldId id="277" r:id="rId20"/>
    <p:sldId id="294" r:id="rId21"/>
    <p:sldId id="295" r:id="rId22"/>
    <p:sldId id="296" r:id="rId23"/>
    <p:sldId id="297" r:id="rId24"/>
    <p:sldId id="298" r:id="rId25"/>
    <p:sldId id="299" r:id="rId26"/>
    <p:sldId id="300" r:id="rId27"/>
    <p:sldId id="301" r:id="rId28"/>
    <p:sldId id="283" r:id="rId29"/>
    <p:sldId id="293" r:id="rId30"/>
    <p:sldId id="284" r:id="rId31"/>
    <p:sldId id="278"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8" d="100"/>
          <a:sy n="78" d="100"/>
        </p:scale>
        <p:origin x="569"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8C5FA0B1-F8F4-412D-9305-C9A3AEE028E9}"/>
    <pc:docChg chg="custSel addSld modSld sldOrd">
      <pc:chgData name="Jones, Allan" userId="2481c11f-49cc-4791-bd61-1046488334b5" providerId="ADAL" clId="{8C5FA0B1-F8F4-412D-9305-C9A3AEE028E9}" dt="2018-11-22T01:33:46.100" v="208" actId="20577"/>
      <pc:docMkLst>
        <pc:docMk/>
      </pc:docMkLst>
      <pc:sldChg chg="modSp">
        <pc:chgData name="Jones, Allan" userId="2481c11f-49cc-4791-bd61-1046488334b5" providerId="ADAL" clId="{8C5FA0B1-F8F4-412D-9305-C9A3AEE028E9}" dt="2018-11-22T01:33:32.519" v="203" actId="20577"/>
        <pc:sldMkLst>
          <pc:docMk/>
          <pc:sldMk cId="1679670056" sldId="283"/>
        </pc:sldMkLst>
        <pc:spChg chg="mod">
          <ac:chgData name="Jones, Allan" userId="2481c11f-49cc-4791-bd61-1046488334b5" providerId="ADAL" clId="{8C5FA0B1-F8F4-412D-9305-C9A3AEE028E9}" dt="2018-11-22T01:33:32.519" v="203" actId="20577"/>
          <ac:spMkLst>
            <pc:docMk/>
            <pc:sldMk cId="1679670056" sldId="283"/>
            <ac:spMk id="2" creationId="{9535130B-61BA-4097-9971-C689E843DF5F}"/>
          </ac:spMkLst>
        </pc:spChg>
      </pc:sldChg>
      <pc:sldChg chg="modSp add">
        <pc:chgData name="Jones, Allan" userId="2481c11f-49cc-4791-bd61-1046488334b5" providerId="ADAL" clId="{8C5FA0B1-F8F4-412D-9305-C9A3AEE028E9}" dt="2018-11-15T10:34:33.666" v="34" actId="20577"/>
        <pc:sldMkLst>
          <pc:docMk/>
          <pc:sldMk cId="1285461164" sldId="285"/>
        </pc:sldMkLst>
        <pc:spChg chg="mod">
          <ac:chgData name="Jones, Allan" userId="2481c11f-49cc-4791-bd61-1046488334b5" providerId="ADAL" clId="{8C5FA0B1-F8F4-412D-9305-C9A3AEE028E9}" dt="2018-11-15T10:34:33.666" v="34" actId="20577"/>
          <ac:spMkLst>
            <pc:docMk/>
            <pc:sldMk cId="1285461164" sldId="285"/>
            <ac:spMk id="2" creationId="{9535130B-61BA-4097-9971-C689E843DF5F}"/>
          </ac:spMkLst>
        </pc:spChg>
        <pc:spChg chg="mod">
          <ac:chgData name="Jones, Allan" userId="2481c11f-49cc-4791-bd61-1046488334b5" providerId="ADAL" clId="{8C5FA0B1-F8F4-412D-9305-C9A3AEE028E9}" dt="2018-11-15T10:21:02.548" v="27" actId="20577"/>
          <ac:spMkLst>
            <pc:docMk/>
            <pc:sldMk cId="1285461164" sldId="285"/>
            <ac:spMk id="6" creationId="{E536AEE5-1108-40FA-922A-AB4B570B4185}"/>
          </ac:spMkLst>
        </pc:spChg>
      </pc:sldChg>
      <pc:sldChg chg="add">
        <pc:chgData name="Jones, Allan" userId="2481c11f-49cc-4791-bd61-1046488334b5" providerId="ADAL" clId="{8C5FA0B1-F8F4-412D-9305-C9A3AEE028E9}" dt="2018-11-15T10:34:40.225" v="35"/>
        <pc:sldMkLst>
          <pc:docMk/>
          <pc:sldMk cId="3677311141" sldId="286"/>
        </pc:sldMkLst>
      </pc:sldChg>
      <pc:sldChg chg="modSp add">
        <pc:chgData name="Jones, Allan" userId="2481c11f-49cc-4791-bd61-1046488334b5" providerId="ADAL" clId="{8C5FA0B1-F8F4-412D-9305-C9A3AEE028E9}" dt="2018-11-15T10:35:47.779" v="44" actId="20577"/>
        <pc:sldMkLst>
          <pc:docMk/>
          <pc:sldMk cId="2456744456" sldId="287"/>
        </pc:sldMkLst>
        <pc:spChg chg="mod">
          <ac:chgData name="Jones, Allan" userId="2481c11f-49cc-4791-bd61-1046488334b5" providerId="ADAL" clId="{8C5FA0B1-F8F4-412D-9305-C9A3AEE028E9}" dt="2018-11-15T10:35:47.779" v="44" actId="20577"/>
          <ac:spMkLst>
            <pc:docMk/>
            <pc:sldMk cId="2456744456" sldId="287"/>
            <ac:spMk id="2" creationId="{9535130B-61BA-4097-9971-C689E843DF5F}"/>
          </ac:spMkLst>
        </pc:spChg>
        <pc:spChg chg="mod">
          <ac:chgData name="Jones, Allan" userId="2481c11f-49cc-4791-bd61-1046488334b5" providerId="ADAL" clId="{8C5FA0B1-F8F4-412D-9305-C9A3AEE028E9}" dt="2018-11-15T10:35:23.747" v="38" actId="20577"/>
          <ac:spMkLst>
            <pc:docMk/>
            <pc:sldMk cId="2456744456" sldId="287"/>
            <ac:spMk id="6" creationId="{E536AEE5-1108-40FA-922A-AB4B570B4185}"/>
          </ac:spMkLst>
        </pc:spChg>
      </pc:sldChg>
      <pc:sldChg chg="modSp add ord">
        <pc:chgData name="Jones, Allan" userId="2481c11f-49cc-4791-bd61-1046488334b5" providerId="ADAL" clId="{8C5FA0B1-F8F4-412D-9305-C9A3AEE028E9}" dt="2018-11-15T10:38:26.371" v="118" actId="6549"/>
        <pc:sldMkLst>
          <pc:docMk/>
          <pc:sldMk cId="1412508305" sldId="288"/>
        </pc:sldMkLst>
        <pc:spChg chg="mod">
          <ac:chgData name="Jones, Allan" userId="2481c11f-49cc-4791-bd61-1046488334b5" providerId="ADAL" clId="{8C5FA0B1-F8F4-412D-9305-C9A3AEE028E9}" dt="2018-11-15T10:38:26.371" v="118" actId="6549"/>
          <ac:spMkLst>
            <pc:docMk/>
            <pc:sldMk cId="1412508305" sldId="288"/>
            <ac:spMk id="2" creationId="{9535130B-61BA-4097-9971-C689E843DF5F}"/>
          </ac:spMkLst>
        </pc:spChg>
        <pc:spChg chg="mod">
          <ac:chgData name="Jones, Allan" userId="2481c11f-49cc-4791-bd61-1046488334b5" providerId="ADAL" clId="{8C5FA0B1-F8F4-412D-9305-C9A3AEE028E9}" dt="2018-11-15T10:36:20.556" v="48" actId="20577"/>
          <ac:spMkLst>
            <pc:docMk/>
            <pc:sldMk cId="1412508305" sldId="288"/>
            <ac:spMk id="6" creationId="{E536AEE5-1108-40FA-922A-AB4B570B4185}"/>
          </ac:spMkLst>
        </pc:spChg>
      </pc:sldChg>
      <pc:sldChg chg="modSp add">
        <pc:chgData name="Jones, Allan" userId="2481c11f-49cc-4791-bd61-1046488334b5" providerId="ADAL" clId="{8C5FA0B1-F8F4-412D-9305-C9A3AEE028E9}" dt="2018-11-15T10:40:07.725" v="132" actId="20577"/>
        <pc:sldMkLst>
          <pc:docMk/>
          <pc:sldMk cId="1670782992" sldId="289"/>
        </pc:sldMkLst>
        <pc:spChg chg="mod">
          <ac:chgData name="Jones, Allan" userId="2481c11f-49cc-4791-bd61-1046488334b5" providerId="ADAL" clId="{8C5FA0B1-F8F4-412D-9305-C9A3AEE028E9}" dt="2018-11-15T10:40:07.725" v="132" actId="20577"/>
          <ac:spMkLst>
            <pc:docMk/>
            <pc:sldMk cId="1670782992" sldId="289"/>
            <ac:spMk id="2" creationId="{9535130B-61BA-4097-9971-C689E843DF5F}"/>
          </ac:spMkLst>
        </pc:spChg>
        <pc:spChg chg="mod">
          <ac:chgData name="Jones, Allan" userId="2481c11f-49cc-4791-bd61-1046488334b5" providerId="ADAL" clId="{8C5FA0B1-F8F4-412D-9305-C9A3AEE028E9}" dt="2018-11-15T10:39:36.081" v="124" actId="20577"/>
          <ac:spMkLst>
            <pc:docMk/>
            <pc:sldMk cId="1670782992" sldId="289"/>
            <ac:spMk id="6" creationId="{E536AEE5-1108-40FA-922A-AB4B570B4185}"/>
          </ac:spMkLst>
        </pc:spChg>
      </pc:sldChg>
      <pc:sldChg chg="add">
        <pc:chgData name="Jones, Allan" userId="2481c11f-49cc-4791-bd61-1046488334b5" providerId="ADAL" clId="{8C5FA0B1-F8F4-412D-9305-C9A3AEE028E9}" dt="2018-11-15T10:38:35.409" v="119"/>
        <pc:sldMkLst>
          <pc:docMk/>
          <pc:sldMk cId="3949103561" sldId="290"/>
        </pc:sldMkLst>
      </pc:sldChg>
      <pc:sldChg chg="modSp add">
        <pc:chgData name="Jones, Allan" userId="2481c11f-49cc-4791-bd61-1046488334b5" providerId="ADAL" clId="{8C5FA0B1-F8F4-412D-9305-C9A3AEE028E9}" dt="2018-11-15T10:41:44.538" v="143" actId="20577"/>
        <pc:sldMkLst>
          <pc:docMk/>
          <pc:sldMk cId="4052088099" sldId="291"/>
        </pc:sldMkLst>
        <pc:spChg chg="mod">
          <ac:chgData name="Jones, Allan" userId="2481c11f-49cc-4791-bd61-1046488334b5" providerId="ADAL" clId="{8C5FA0B1-F8F4-412D-9305-C9A3AEE028E9}" dt="2018-11-15T10:41:44.538" v="143" actId="20577"/>
          <ac:spMkLst>
            <pc:docMk/>
            <pc:sldMk cId="4052088099" sldId="291"/>
            <ac:spMk id="2" creationId="{9535130B-61BA-4097-9971-C689E843DF5F}"/>
          </ac:spMkLst>
        </pc:spChg>
        <pc:spChg chg="mod">
          <ac:chgData name="Jones, Allan" userId="2481c11f-49cc-4791-bd61-1046488334b5" providerId="ADAL" clId="{8C5FA0B1-F8F4-412D-9305-C9A3AEE028E9}" dt="2018-11-15T10:40:46.334" v="137" actId="20577"/>
          <ac:spMkLst>
            <pc:docMk/>
            <pc:sldMk cId="4052088099" sldId="291"/>
            <ac:spMk id="6" creationId="{E536AEE5-1108-40FA-922A-AB4B570B4185}"/>
          </ac:spMkLst>
        </pc:spChg>
      </pc:sldChg>
      <pc:sldChg chg="modSp add">
        <pc:chgData name="Jones, Allan" userId="2481c11f-49cc-4791-bd61-1046488334b5" providerId="ADAL" clId="{8C5FA0B1-F8F4-412D-9305-C9A3AEE028E9}" dt="2018-11-15T10:42:50.444" v="152" actId="20577"/>
        <pc:sldMkLst>
          <pc:docMk/>
          <pc:sldMk cId="3856378273" sldId="292"/>
        </pc:sldMkLst>
        <pc:spChg chg="mod">
          <ac:chgData name="Jones, Allan" userId="2481c11f-49cc-4791-bd61-1046488334b5" providerId="ADAL" clId="{8C5FA0B1-F8F4-412D-9305-C9A3AEE028E9}" dt="2018-11-15T10:42:50.444" v="152" actId="20577"/>
          <ac:spMkLst>
            <pc:docMk/>
            <pc:sldMk cId="3856378273" sldId="292"/>
            <ac:spMk id="2" creationId="{9535130B-61BA-4097-9971-C689E843DF5F}"/>
          </ac:spMkLst>
        </pc:spChg>
        <pc:spChg chg="mod">
          <ac:chgData name="Jones, Allan" userId="2481c11f-49cc-4791-bd61-1046488334b5" providerId="ADAL" clId="{8C5FA0B1-F8F4-412D-9305-C9A3AEE028E9}" dt="2018-11-15T10:42:19.898" v="146" actId="20577"/>
          <ac:spMkLst>
            <pc:docMk/>
            <pc:sldMk cId="3856378273" sldId="292"/>
            <ac:spMk id="6" creationId="{E536AEE5-1108-40FA-922A-AB4B570B4185}"/>
          </ac:spMkLst>
        </pc:spChg>
      </pc:sldChg>
      <pc:sldChg chg="modSp add">
        <pc:chgData name="Jones, Allan" userId="2481c11f-49cc-4791-bd61-1046488334b5" providerId="ADAL" clId="{8C5FA0B1-F8F4-412D-9305-C9A3AEE028E9}" dt="2018-11-22T01:33:46.100" v="208" actId="20577"/>
        <pc:sldMkLst>
          <pc:docMk/>
          <pc:sldMk cId="4088954758" sldId="293"/>
        </pc:sldMkLst>
        <pc:spChg chg="mod">
          <ac:chgData name="Jones, Allan" userId="2481c11f-49cc-4791-bd61-1046488334b5" providerId="ADAL" clId="{8C5FA0B1-F8F4-412D-9305-C9A3AEE028E9}" dt="2018-11-22T01:33:46.100" v="208" actId="20577"/>
          <ac:spMkLst>
            <pc:docMk/>
            <pc:sldMk cId="4088954758" sldId="293"/>
            <ac:spMk id="2" creationId="{9535130B-61BA-4097-9971-C689E843DF5F}"/>
          </ac:spMkLst>
        </pc:spChg>
      </pc:sldChg>
    </pc:docChg>
  </pc:docChgLst>
  <pc:docChgLst>
    <pc:chgData name="Jones, Allan" userId="2481c11f-49cc-4791-bd61-1046488334b5" providerId="ADAL" clId="{49F4EBDC-3A98-47F4-B4BC-CF4C93C9AF34}"/>
    <pc:docChg chg="custSel modSld modMainMaster">
      <pc:chgData name="Jones, Allan" userId="2481c11f-49cc-4791-bd61-1046488334b5" providerId="ADAL" clId="{49F4EBDC-3A98-47F4-B4BC-CF4C93C9AF34}" dt="2018-11-15T07:08:25.324" v="8" actId="478"/>
      <pc:docMkLst>
        <pc:docMk/>
      </pc:docMkLst>
      <pc:sldChg chg="modSp">
        <pc:chgData name="Jones, Allan" userId="2481c11f-49cc-4791-bd61-1046488334b5" providerId="ADAL" clId="{49F4EBDC-3A98-47F4-B4BC-CF4C93C9AF34}" dt="2018-11-15T07:04:42.265" v="3" actId="20577"/>
        <pc:sldMkLst>
          <pc:docMk/>
          <pc:sldMk cId="0" sldId="256"/>
        </pc:sldMkLst>
        <pc:spChg chg="mod">
          <ac:chgData name="Jones, Allan" userId="2481c11f-49cc-4791-bd61-1046488334b5" providerId="ADAL" clId="{49F4EBDC-3A98-47F4-B4BC-CF4C93C9AF34}" dt="2018-11-15T07:04:42.265" v="3" actId="20577"/>
          <ac:spMkLst>
            <pc:docMk/>
            <pc:sldMk cId="0" sldId="256"/>
            <ac:spMk id="3074" creationId="{00000000-0000-0000-0000-000000000000}"/>
          </ac:spMkLst>
        </pc:spChg>
      </pc:sldChg>
      <pc:sldChg chg="modSp">
        <pc:chgData name="Jones, Allan" userId="2481c11f-49cc-4791-bd61-1046488334b5" providerId="ADAL" clId="{49F4EBDC-3A98-47F4-B4BC-CF4C93C9AF34}" dt="2018-11-15T07:07:59.733" v="7" actId="20577"/>
        <pc:sldMkLst>
          <pc:docMk/>
          <pc:sldMk cId="2436419583" sldId="276"/>
        </pc:sldMkLst>
        <pc:spChg chg="mod">
          <ac:chgData name="Jones, Allan" userId="2481c11f-49cc-4791-bd61-1046488334b5" providerId="ADAL" clId="{49F4EBDC-3A98-47F4-B4BC-CF4C93C9AF34}" dt="2018-11-15T07:07:59.733" v="7" actId="20577"/>
          <ac:spMkLst>
            <pc:docMk/>
            <pc:sldMk cId="2436419583" sldId="276"/>
            <ac:spMk id="6" creationId="{00000000-0000-0000-0000-000000000000}"/>
          </ac:spMkLst>
        </pc:spChg>
      </pc:sldChg>
      <pc:sldChg chg="modSp">
        <pc:chgData name="Jones, Allan" userId="2481c11f-49cc-4791-bd61-1046488334b5" providerId="ADAL" clId="{49F4EBDC-3A98-47F4-B4BC-CF4C93C9AF34}" dt="2018-11-15T07:07:21.235" v="5" actId="20577"/>
        <pc:sldMkLst>
          <pc:docMk/>
          <pc:sldMk cId="3108921539" sldId="277"/>
        </pc:sldMkLst>
        <pc:spChg chg="mod">
          <ac:chgData name="Jones, Allan" userId="2481c11f-49cc-4791-bd61-1046488334b5" providerId="ADAL" clId="{49F4EBDC-3A98-47F4-B4BC-CF4C93C9AF34}" dt="2018-11-15T07:07:21.235" v="5" actId="20577"/>
          <ac:spMkLst>
            <pc:docMk/>
            <pc:sldMk cId="3108921539" sldId="277"/>
            <ac:spMk id="6" creationId="{00000000-0000-0000-0000-000000000000}"/>
          </ac:spMkLst>
        </pc:spChg>
      </pc:sldChg>
      <pc:sldChg chg="delSp">
        <pc:chgData name="Jones, Allan" userId="2481c11f-49cc-4791-bd61-1046488334b5" providerId="ADAL" clId="{49F4EBDC-3A98-47F4-B4BC-CF4C93C9AF34}" dt="2018-11-15T07:08:25.324" v="8" actId="478"/>
        <pc:sldMkLst>
          <pc:docMk/>
          <pc:sldMk cId="1024980941" sldId="284"/>
        </pc:sldMkLst>
        <pc:spChg chg="del">
          <ac:chgData name="Jones, Allan" userId="2481c11f-49cc-4791-bd61-1046488334b5" providerId="ADAL" clId="{49F4EBDC-3A98-47F4-B4BC-CF4C93C9AF34}" dt="2018-11-15T07:08:25.324" v="8" actId="478"/>
          <ac:spMkLst>
            <pc:docMk/>
            <pc:sldMk cId="1024980941" sldId="284"/>
            <ac:spMk id="7" creationId="{E29609D6-502F-4070-8698-D7422309A643}"/>
          </ac:spMkLst>
        </pc:spChg>
      </pc:sldChg>
      <pc:sldMasterChg chg="modSp">
        <pc:chgData name="Jones, Allan" userId="2481c11f-49cc-4791-bd61-1046488334b5" providerId="ADAL" clId="{49F4EBDC-3A98-47F4-B4BC-CF4C93C9AF34}" dt="2018-11-15T07:04:24.593" v="1" actId="20577"/>
        <pc:sldMasterMkLst>
          <pc:docMk/>
          <pc:sldMasterMk cId="0" sldId="2147483648"/>
        </pc:sldMasterMkLst>
        <pc:spChg chg="mod">
          <ac:chgData name="Jones, Allan" userId="2481c11f-49cc-4791-bd61-1046488334b5" providerId="ADAL" clId="{49F4EBDC-3A98-47F4-B4BC-CF4C93C9AF34}" dt="2018-11-15T07:04:24.593"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11/21/2018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I would like to ask my question as straw polls.</a:t>
            </a:r>
          </a:p>
          <a:p>
            <a:endParaRPr kumimoji="1" lang="en-US" altLang="ja-JP" dirty="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(c) A part of the EHT and follow-on activities and </a:t>
            </a:r>
            <a:r>
              <a:rPr lang="en-US" altLang="ja-JP" dirty="0" err="1"/>
              <a:t>amendmentor</a:t>
            </a:r>
            <a:r>
              <a:rPr lang="en-US" altLang="ja-JP" dirty="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a:p>
          <a:p>
            <a:endParaRPr kumimoji="1" lang="en-US" altLang="ja-JP" dirty="0"/>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283819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4113" y="701675"/>
            <a:ext cx="4624387" cy="3467100"/>
          </a:xfrm>
        </p:spPr>
      </p:sp>
      <p:sp>
        <p:nvSpPr>
          <p:cNvPr id="3" name="ノート プレースホルダー 2"/>
          <p:cNvSpPr>
            <a:spLocks noGrp="1"/>
          </p:cNvSpPr>
          <p:nvPr>
            <p:ph type="body" idx="1"/>
          </p:nvPr>
        </p:nvSpPr>
        <p:spPr/>
        <p:txBody>
          <a:bodyPr/>
          <a:lstStyle/>
          <a:p>
            <a:r>
              <a:rPr kumimoji="1" lang="en-US" altLang="ja-JP" dirty="0"/>
              <a:t>I would like to ask my question as straw polls.</a:t>
            </a:r>
          </a:p>
          <a:p>
            <a:endParaRPr kumimoji="1" lang="en-US" altLang="ja-JP" dirty="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First, do you think that applications that require both low latency and high data rate such as AR/VR, 4K/8K video streaming should be included in the scope of RTA TIG?</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Second, How should we continue our future activity? RTA should be:</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(a) A separate SG and amendment and target at both PHY and MAC layer technologies.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(b) A separate SG and amendment and target at only MAC layer technologies and upper layer solutions.</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altLang="ja-JP" dirty="0"/>
              <a:t>(c) A part of the EHT and follow-on activities and </a:t>
            </a:r>
            <a:r>
              <a:rPr lang="en-US" altLang="ja-JP" dirty="0" err="1"/>
              <a:t>amendmentor</a:t>
            </a:r>
            <a:r>
              <a:rPr lang="en-US" altLang="ja-JP" dirty="0"/>
              <a:t> self cancellation.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altLang="ja-JP" dirty="0"/>
          </a:p>
          <a:p>
            <a:endParaRPr kumimoji="1" lang="en-US" altLang="ja-JP" dirty="0"/>
          </a:p>
          <a:p>
            <a:endParaRPr kumimoji="1" lang="ja-JP" altLang="en-US" dirty="0"/>
          </a:p>
        </p:txBody>
      </p:sp>
      <p:sp>
        <p:nvSpPr>
          <p:cNvPr id="4" name="ヘッダー プレースホルダー 3"/>
          <p:cNvSpPr>
            <a:spLocks noGrp="1"/>
          </p:cNvSpPr>
          <p:nvPr>
            <p:ph type="hdr" idx="10"/>
          </p:nvPr>
        </p:nvSpPr>
        <p:spPr/>
        <p:txBody>
          <a:bodyPr/>
          <a:lstStyle/>
          <a:p>
            <a:r>
              <a:rPr lang="en-US"/>
              <a:t>doc.: IEEE 802.11-yy/xxxxr0</a:t>
            </a:r>
          </a:p>
        </p:txBody>
      </p:sp>
      <p:sp>
        <p:nvSpPr>
          <p:cNvPr id="5" name="日付プレースホルダー 4"/>
          <p:cNvSpPr>
            <a:spLocks noGrp="1"/>
          </p:cNvSpPr>
          <p:nvPr>
            <p:ph type="dt" idx="11"/>
          </p:nvPr>
        </p:nvSpPr>
        <p:spPr/>
        <p:txBody>
          <a:bodyPr/>
          <a:lstStyle/>
          <a:p>
            <a:r>
              <a:rPr lang="en-US"/>
              <a:t>Month Year</a:t>
            </a:r>
          </a:p>
        </p:txBody>
      </p:sp>
      <p:sp>
        <p:nvSpPr>
          <p:cNvPr id="6" name="フッター プレースホルダー 5"/>
          <p:cNvSpPr>
            <a:spLocks noGrp="1"/>
          </p:cNvSpPr>
          <p:nvPr>
            <p:ph type="ftr" idx="12"/>
          </p:nvPr>
        </p:nvSpPr>
        <p:spPr/>
        <p:txBody>
          <a:bodyPr/>
          <a:lstStyle/>
          <a:p>
            <a:r>
              <a:rPr lang="en-US"/>
              <a:t>John Doe, Some Company</a:t>
            </a:r>
          </a:p>
        </p:txBody>
      </p:sp>
      <p:sp>
        <p:nvSpPr>
          <p:cNvPr id="7" name="スライド番号プレースホルダー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944389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92024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dirty="0"/>
              <a:t>Slide </a:t>
            </a:r>
            <a:fld id="{0391809B-2015-42AC-9A4A-427CE29EAC4D}" type="slidenum">
              <a:rPr lang="en-US" altLang="en-US"/>
              <a:pPr>
                <a:defRPr/>
              </a:pPr>
              <a:t>‹#›</a:t>
            </a:fld>
            <a:endParaRPr lang="en-US" altLang="en-US" dirty="0"/>
          </a:p>
        </p:txBody>
      </p:sp>
    </p:spTree>
    <p:extLst>
      <p:ext uri="{BB962C8B-B14F-4D97-AF65-F5344CB8AC3E}">
        <p14:creationId xmlns:p14="http://schemas.microsoft.com/office/powerpoint/2010/main" val="4171509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
        <p:nvSpPr>
          <p:cNvPr id="5" name="Content Placeholder 4"/>
          <p:cNvSpPr>
            <a:spLocks noGrp="1"/>
          </p:cNvSpPr>
          <p:nvPr>
            <p:ph sz="quarter" idx="16"/>
          </p:nvPr>
        </p:nvSpPr>
        <p:spPr>
          <a:xfrm>
            <a:off x="8229600" y="4572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802.11-18/1722r4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 id="2147483661" r:id="rId1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757-00-0rta-rta-oct-10-cc-meeting-minutes.docx" TargetMode="External"/><Relationship Id="rId2" Type="http://schemas.openxmlformats.org/officeDocument/2006/relationships/hyperlink" Target="https://mentor.ieee.org/802.11/dcn/18/11-18-1689-00-0rta-rta-sep-kona-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802.11/dcn/18/11-18-1806-00-0rta-rta-oct-24-cc-meeting-minutes.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2018-11-15</a:t>
            </a:r>
          </a:p>
        </p:txBody>
      </p:sp>
      <p:graphicFrame>
        <p:nvGraphicFramePr>
          <p:cNvPr id="3075" name="Object 3"/>
          <p:cNvGraphicFramePr>
            <a:graphicFrameLocks noChangeAspect="1"/>
          </p:cNvGraphicFramePr>
          <p:nvPr>
            <p:extLst>
              <p:ext uri="{D42A27DB-BD31-4B8C-83A1-F6EECF244321}">
                <p14:modId xmlns:p14="http://schemas.microsoft.com/office/powerpoint/2010/main" val="3202816793"/>
              </p:ext>
            </p:extLst>
          </p:nvPr>
        </p:nvGraphicFramePr>
        <p:xfrm>
          <a:off x="517525" y="2278063"/>
          <a:ext cx="8077200" cy="2484437"/>
        </p:xfrm>
        <a:graphic>
          <a:graphicData uri="http://schemas.openxmlformats.org/presentationml/2006/ole">
            <mc:AlternateContent xmlns:mc="http://schemas.openxmlformats.org/markup-compatibility/2006">
              <mc:Choice xmlns:v="urn:schemas-microsoft-com:vml" Requires="v">
                <p:oleObj spid="_x0000_s3151" name="Document" r:id="rId4" imgW="8245941" imgH="2541999" progId="Word.Document.8">
                  <p:embed/>
                </p:oleObj>
              </mc:Choice>
              <mc:Fallback>
                <p:oleObj name="Document" r:id="rId4" imgW="8245941" imgH="2541999" progId="Word.Document.8">
                  <p:embed/>
                  <p:pic>
                    <p:nvPicPr>
                      <p:cNvPr id="0" name="Picture 3"/>
                      <p:cNvPicPr>
                        <a:picLocks noChangeAspect="1" noChangeArrowheads="1"/>
                      </p:cNvPicPr>
                      <p:nvPr/>
                    </p:nvPicPr>
                    <p:blipFill>
                      <a:blip r:embed="rId5"/>
                      <a:srcRect/>
                      <a:stretch>
                        <a:fillRect/>
                      </a:stretch>
                    </p:blipFill>
                    <p:spPr bwMode="auto">
                      <a:xfrm>
                        <a:off x="517525" y="2278063"/>
                        <a:ext cx="8077200" cy="2484437"/>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723899" y="304006"/>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November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September 2018</a:t>
            </a:r>
          </a:p>
          <a:p>
            <a:pPr>
              <a:buFont typeface="Arial" panose="020B0604020202020204" pitchFamily="34" charset="0"/>
              <a:buChar char="•"/>
            </a:pPr>
            <a:r>
              <a:rPr lang="en-US" dirty="0"/>
              <a:t>Presentations and Discussions</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2018-11-13 13:30-15:30</a:t>
            </a:r>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2018-11-15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September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September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Straw Poll for 802.21 Joint Session for Wednesday AM2</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Tuesday November 13, 13:30 – 15:30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899" y="1864125"/>
            <a:ext cx="7770813" cy="4343400"/>
          </a:xfrm>
        </p:spPr>
        <p:txBody>
          <a:bodyPr/>
          <a:lstStyle/>
          <a:p>
            <a:pPr>
              <a:buFont typeface="Arial" panose="020B0604020202020204" pitchFamily="34" charset="0"/>
              <a:buChar char="•"/>
            </a:pPr>
            <a:r>
              <a:rPr lang="en-US" altLang="en-US" sz="2000" dirty="0"/>
              <a:t>Approve </a:t>
            </a:r>
            <a:r>
              <a:rPr lang="en-US" altLang="en-US" sz="2000" dirty="0" err="1"/>
              <a:t>TIGax</a:t>
            </a:r>
            <a:r>
              <a:rPr lang="en-US" altLang="en-US" sz="2000" dirty="0"/>
              <a:t> minutes of teleconferences and minutes from July 2018 Interim meeting:  </a:t>
            </a:r>
          </a:p>
          <a:p>
            <a:pPr lvl="1">
              <a:buFont typeface="Arial" panose="020B0604020202020204" pitchFamily="34" charset="0"/>
              <a:buChar char="•"/>
            </a:pPr>
            <a:r>
              <a:rPr lang="en-US" altLang="en-US" sz="1800" dirty="0"/>
              <a:t>RTA TIG Sept. Meeting minutes </a:t>
            </a:r>
            <a:r>
              <a:rPr lang="en-US" altLang="en-US" sz="1800" dirty="0">
                <a:hlinkClick r:id="rId2"/>
              </a:rPr>
              <a:t>https://mentor.ieee.org/802.11/dcn/18/11-18-1689-00-0rta-rta-sep-kona-meeting-minutes.docx</a:t>
            </a:r>
            <a:endParaRPr lang="en-US" altLang="en-US" sz="1800" dirty="0"/>
          </a:p>
          <a:p>
            <a:pPr lvl="1">
              <a:buFont typeface="Arial" panose="020B0604020202020204" pitchFamily="34" charset="0"/>
              <a:buChar char="•"/>
            </a:pPr>
            <a:r>
              <a:rPr lang="en-US" altLang="en-US" sz="1800" dirty="0"/>
              <a:t>RTA Oct 10 Teleconference Minutes </a:t>
            </a:r>
            <a:r>
              <a:rPr lang="en-US" altLang="en-US" sz="1800" dirty="0">
                <a:hlinkClick r:id="rId3"/>
              </a:rPr>
              <a:t>https://mentor.ieee.org/802.11/dcn/18/11-18-1757-00-0rta-rta-oct-10-cc-meeting-minutes.docx</a:t>
            </a:r>
            <a:endParaRPr lang="en-US" altLang="en-US" sz="1800" dirty="0"/>
          </a:p>
          <a:p>
            <a:pPr lvl="1">
              <a:buFont typeface="Arial" panose="020B0604020202020204" pitchFamily="34" charset="0"/>
              <a:buChar char="•"/>
            </a:pPr>
            <a:r>
              <a:rPr lang="en-US" altLang="en-US" sz="1800" dirty="0"/>
              <a:t>RTA Oct 24 Teleconference Minutes</a:t>
            </a:r>
          </a:p>
          <a:p>
            <a:pPr lvl="1">
              <a:buFont typeface="Arial" panose="020B0604020202020204" pitchFamily="34" charset="0"/>
              <a:buChar char="•"/>
            </a:pPr>
            <a:r>
              <a:rPr lang="en-US" altLang="en-US" sz="1800" dirty="0">
                <a:hlinkClick r:id="rId4"/>
              </a:rPr>
              <a:t>https://mentor.ieee.org/802.11/dcn/18/11-18-1806-00-0rta-rta-oct-24-cc-meeting-minutes.docx</a:t>
            </a:r>
            <a:endParaRPr lang="en-US" altLang="en-US" sz="1800" dirty="0"/>
          </a:p>
          <a:p>
            <a:pPr>
              <a:buFont typeface="Arial" panose="020B0604020202020204" pitchFamily="34" charset="0"/>
              <a:buChar char="•"/>
            </a:pPr>
            <a:r>
              <a:rPr lang="en-US" altLang="en-US" dirty="0"/>
              <a:t>Move:	Jim Lansford 	Second: Tim Godfrey</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Approval of  TIG Minutes (October 2018 </a:t>
            </a:r>
            <a:r>
              <a:rPr lang="en-US" altLang="en-US" dirty="0" err="1"/>
              <a:t>Telecons</a:t>
            </a:r>
            <a:r>
              <a:rPr lang="en-US" altLang="en-US" dirty="0"/>
              <a:t> and September Interim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a:xfrm>
            <a:off x="770422" y="1600200"/>
            <a:ext cx="7770813" cy="4648200"/>
          </a:xfrm>
        </p:spPr>
        <p:txBody>
          <a:bodyPr/>
          <a:lstStyle/>
          <a:p>
            <a:r>
              <a:rPr lang="en-US" dirty="0"/>
              <a:t>Should we have a joint session with 802.21 on Wednesday AM2?</a:t>
            </a:r>
          </a:p>
          <a:p>
            <a:r>
              <a:rPr lang="en-US" dirty="0"/>
              <a:t>•	</a:t>
            </a:r>
            <a:r>
              <a:rPr lang="en-US" sz="1400" dirty="0"/>
              <a:t>As the eSports is growing rapidly in China and Korea, VR eSports is being considered as an upcoming new eSports event. For that matter, we see that more and more network ready VR game content will be coming out in the market; hence, it would be great to take a look at the network requirement for VR eSports and this would be a great additional session that the RTA TIG team should also look at. As explained in the previous teleconference meeting, we have the use case scenario for the VR eSports and 802.21 believe that this topic will be a great interest for both your TIG and the 802.21 TIG.</a:t>
            </a:r>
          </a:p>
          <a:p>
            <a:r>
              <a:rPr lang="en-US" dirty="0"/>
              <a:t>Yes: 8</a:t>
            </a:r>
          </a:p>
          <a:p>
            <a:r>
              <a:rPr lang="en-US" dirty="0"/>
              <a:t>No: 2</a:t>
            </a:r>
          </a:p>
          <a:p>
            <a:r>
              <a:rPr lang="en-US" dirty="0"/>
              <a:t>Abstain:  20</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a:xfrm>
            <a:off x="696912" y="685800"/>
            <a:ext cx="7770813" cy="1065213"/>
          </a:xfrm>
        </p:spPr>
        <p:txBody>
          <a:bodyPr/>
          <a:lstStyle/>
          <a:p>
            <a:r>
              <a:rPr lang="en-US" dirty="0"/>
              <a:t>Straw Poll</a:t>
            </a:r>
          </a:p>
        </p:txBody>
      </p:sp>
    </p:spTree>
    <p:extLst>
      <p:ext uri="{BB962C8B-B14F-4D97-AF65-F5344CB8AC3E}">
        <p14:creationId xmlns:p14="http://schemas.microsoft.com/office/powerpoint/2010/main" val="3701387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943222843"/>
              </p:ext>
            </p:extLst>
          </p:nvPr>
        </p:nvGraphicFramePr>
        <p:xfrm>
          <a:off x="1524000" y="1770790"/>
          <a:ext cx="6057900" cy="2842858"/>
        </p:xfrm>
        <a:graphic>
          <a:graphicData uri="http://schemas.openxmlformats.org/drawingml/2006/table">
            <a:tbl>
              <a:tblPr>
                <a:tableStyleId>{5C22544A-7EE6-4342-B048-85BDC9FD1C3A}</a:tableStyleId>
              </a:tblPr>
              <a:tblGrid>
                <a:gridCol w="1615014">
                  <a:extLst>
                    <a:ext uri="{9D8B030D-6E8A-4147-A177-3AD203B41FA5}">
                      <a16:colId xmlns:a16="http://schemas.microsoft.com/office/drawing/2014/main" val="2283468912"/>
                    </a:ext>
                  </a:extLst>
                </a:gridCol>
                <a:gridCol w="2922326">
                  <a:extLst>
                    <a:ext uri="{9D8B030D-6E8A-4147-A177-3AD203B41FA5}">
                      <a16:colId xmlns:a16="http://schemas.microsoft.com/office/drawing/2014/main" val="4045702664"/>
                    </a:ext>
                  </a:extLst>
                </a:gridCol>
                <a:gridCol w="1520560">
                  <a:extLst>
                    <a:ext uri="{9D8B030D-6E8A-4147-A177-3AD203B41FA5}">
                      <a16:colId xmlns:a16="http://schemas.microsoft.com/office/drawing/2014/main" val="3668639404"/>
                    </a:ext>
                  </a:extLst>
                </a:gridCol>
              </a:tblGrid>
              <a:tr h="263166">
                <a:tc>
                  <a:txBody>
                    <a:bodyPr/>
                    <a:lstStyle/>
                    <a:p>
                      <a:pPr algn="l" fontAlgn="b"/>
                      <a:r>
                        <a:rPr lang="en-US" sz="1100" b="1" u="none" strike="noStrike" dirty="0">
                          <a:effectLst/>
                        </a:rPr>
                        <a:t>DCN</a:t>
                      </a:r>
                      <a:endParaRPr lang="en-US" sz="1100" b="1"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b="1" u="none" strike="noStrike" dirty="0">
                          <a:effectLst/>
                        </a:rPr>
                        <a:t>Author</a:t>
                      </a:r>
                      <a:endParaRPr lang="en-US" sz="1100" b="1"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522769">
                <a:tc>
                  <a:txBody>
                    <a:bodyPr/>
                    <a:lstStyle/>
                    <a:p>
                      <a:pPr algn="l" fontAlgn="b"/>
                      <a:r>
                        <a:rPr lang="en-US" sz="1100" b="0" i="0" u="none" strike="noStrike" dirty="0">
                          <a:solidFill>
                            <a:schemeClr val="tx1"/>
                          </a:solidFill>
                          <a:effectLst/>
                          <a:latin typeface="+mn-lt"/>
                        </a:rPr>
                        <a:t>1889</a:t>
                      </a:r>
                    </a:p>
                  </a:txBody>
                  <a:tcPr marL="9525" marR="9525" marT="9525" marB="0" anchor="b"/>
                </a:tc>
                <a:tc>
                  <a:txBody>
                    <a:bodyPr/>
                    <a:lstStyle/>
                    <a:p>
                      <a:pPr algn="l" fontAlgn="b"/>
                      <a:r>
                        <a:rPr lang="en-US" sz="1100" dirty="0">
                          <a:solidFill>
                            <a:schemeClr val="tx1"/>
                          </a:solidFill>
                          <a:latin typeface="+mn-lt"/>
                        </a:rPr>
                        <a:t>Use Cases, Requirements and Potential Wireless Approaches for Industrial Automation Applications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b="0" i="0" u="none" strike="noStrike" dirty="0">
                          <a:solidFill>
                            <a:schemeClr val="tx1"/>
                          </a:solidFill>
                          <a:effectLst/>
                          <a:latin typeface="+mn-lt"/>
                        </a:rPr>
                        <a:t>James Gross</a:t>
                      </a:r>
                    </a:p>
                  </a:txBody>
                  <a:tcPr marL="9525" marR="9525" marT="9525" marB="0" anchor="b"/>
                </a:tc>
                <a:extLst>
                  <a:ext uri="{0D108BD9-81ED-4DB2-BD59-A6C34878D82A}">
                    <a16:rowId xmlns:a16="http://schemas.microsoft.com/office/drawing/2014/main" val="965952012"/>
                  </a:ext>
                </a:extLst>
              </a:tr>
              <a:tr h="351752">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a:solidFill>
                            <a:schemeClr val="tx1"/>
                          </a:solidFill>
                          <a:effectLst/>
                          <a:latin typeface="+mn-lt"/>
                        </a:rPr>
                        <a:t>1892</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kern="1200" dirty="0">
                          <a:solidFill>
                            <a:schemeClr val="tx1"/>
                          </a:solidFill>
                          <a:effectLst/>
                          <a:latin typeface="+mn-lt"/>
                          <a:ea typeface="+mn-ea"/>
                          <a:cs typeface="+mn-cs"/>
                        </a:rPr>
                        <a:t>Time-Aware shaping (802.1Qbv) support in the 802.11 MAC</a:t>
                      </a:r>
                    </a:p>
                  </a:txBody>
                  <a:tcPr marL="9525" marR="9525" marT="9525" marB="0" anchor="b"/>
                </a:tc>
                <a:tc>
                  <a:txBody>
                    <a:bodyPr/>
                    <a:lstStyle/>
                    <a:p>
                      <a:pPr algn="l" fontAlgn="b"/>
                      <a:r>
                        <a:rPr lang="en-US" sz="1100" b="0" i="0" u="none" strike="noStrike" dirty="0">
                          <a:solidFill>
                            <a:schemeClr val="tx1"/>
                          </a:solidFill>
                          <a:effectLst/>
                          <a:latin typeface="+mn-lt"/>
                        </a:rPr>
                        <a:t>Dave Cavalcanti</a:t>
                      </a:r>
                    </a:p>
                  </a:txBody>
                  <a:tcPr marL="9525" marR="9525" marT="9525" marB="0" anchor="b"/>
                </a:tc>
                <a:extLst>
                  <a:ext uri="{0D108BD9-81ED-4DB2-BD59-A6C34878D82A}">
                    <a16:rowId xmlns:a16="http://schemas.microsoft.com/office/drawing/2014/main" val="3709436513"/>
                  </a:ext>
                </a:extLst>
              </a:tr>
              <a:tr h="194338">
                <a:tc>
                  <a:txBody>
                    <a:bodyPr/>
                    <a:lstStyle/>
                    <a:p>
                      <a:pPr algn="l" fontAlgn="b"/>
                      <a:r>
                        <a:rPr lang="en-US" sz="1100" b="0" i="0" u="none" strike="noStrike" dirty="0">
                          <a:solidFill>
                            <a:schemeClr val="tx1"/>
                          </a:solidFill>
                          <a:effectLst/>
                          <a:latin typeface="+mn-lt"/>
                        </a:rPr>
                        <a:t>1918</a:t>
                      </a:r>
                    </a:p>
                  </a:txBody>
                  <a:tcPr marL="9525" marR="9525" marT="9525" marB="0" anchor="b"/>
                </a:tc>
                <a:tc>
                  <a:txBody>
                    <a:bodyPr/>
                    <a:lstStyle/>
                    <a:p>
                      <a:pPr algn="l" fontAlgn="b"/>
                      <a:r>
                        <a:rPr lang="en-US" sz="1100" b="0" i="0" u="none" strike="noStrike" dirty="0">
                          <a:solidFill>
                            <a:schemeClr val="tx1"/>
                          </a:solidFill>
                          <a:effectLst/>
                          <a:latin typeface="+mn-lt"/>
                        </a:rPr>
                        <a:t>Determinism for IoT considerations</a:t>
                      </a:r>
                    </a:p>
                  </a:txBody>
                  <a:tcPr marL="9525" marR="9525" marT="9525" marB="0" anchor="b"/>
                </a:tc>
                <a:tc>
                  <a:txBody>
                    <a:bodyPr/>
                    <a:lstStyle/>
                    <a:p>
                      <a:pPr algn="l" fontAlgn="b"/>
                      <a:r>
                        <a:rPr lang="en-US" sz="1100" b="0" i="0" u="none" strike="noStrike" dirty="0">
                          <a:solidFill>
                            <a:schemeClr val="tx1"/>
                          </a:solidFill>
                          <a:effectLst/>
                          <a:latin typeface="+mn-lt"/>
                        </a:rPr>
                        <a:t>Jerome Henry</a:t>
                      </a:r>
                    </a:p>
                  </a:txBody>
                  <a:tcPr marL="9525" marR="9525" marT="9525" marB="0" anchor="b"/>
                </a:tc>
                <a:extLst>
                  <a:ext uri="{0D108BD9-81ED-4DB2-BD59-A6C34878D82A}">
                    <a16:rowId xmlns:a16="http://schemas.microsoft.com/office/drawing/2014/main" val="111778539"/>
                  </a:ext>
                </a:extLst>
              </a:tr>
              <a:tr h="194338">
                <a:tc>
                  <a:txBody>
                    <a:bodyPr/>
                    <a:lstStyle/>
                    <a:p>
                      <a:pPr algn="l" fontAlgn="b"/>
                      <a:r>
                        <a:rPr lang="en-US" sz="1100" u="none" strike="noStrike" dirty="0">
                          <a:effectLst/>
                        </a:rPr>
                        <a:t>1-18-0064-02</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Proposed Revision of FFIOT Redundancy Section</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Roger Marks</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4338">
                <a:tc>
                  <a:txBody>
                    <a:bodyPr/>
                    <a:lstStyle/>
                    <a:p>
                      <a:pPr algn="l" fontAlgn="b"/>
                      <a:r>
                        <a:rPr lang="en-US" sz="1100" u="none" strike="noStrike" dirty="0">
                          <a:solidFill>
                            <a:schemeClr val="tx1"/>
                          </a:solidFill>
                          <a:effectLst/>
                          <a:latin typeface="+mn-lt"/>
                        </a:rPr>
                        <a:t>1973</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Old and new latency requirements</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0945497"/>
                  </a:ext>
                </a:extLst>
              </a:tr>
              <a:tr h="194338">
                <a:tc>
                  <a:txBody>
                    <a:bodyPr/>
                    <a:lstStyle/>
                    <a:p>
                      <a:pPr algn="l" fontAlgn="b"/>
                      <a:r>
                        <a:rPr lang="en-US" sz="1100" u="none" strike="noStrike" dirty="0">
                          <a:solidFill>
                            <a:schemeClr val="tx1"/>
                          </a:solidFill>
                          <a:effectLst/>
                          <a:latin typeface="+mn-lt"/>
                        </a:rPr>
                        <a:t>1972</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Thoughts on RTA development</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Kazuyuki Sakoda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564248002"/>
                  </a:ext>
                </a:extLst>
              </a:tr>
              <a:tr h="194338">
                <a:tc>
                  <a:txBody>
                    <a:bodyPr/>
                    <a:lstStyle/>
                    <a:p>
                      <a:pPr algn="l" fontAlgn="b"/>
                      <a:r>
                        <a:rPr lang="en-US" sz="1100" u="none" strike="noStrike" dirty="0">
                          <a:solidFill>
                            <a:schemeClr val="tx1"/>
                          </a:solidFill>
                          <a:effectLst/>
                          <a:latin typeface="+mn-lt"/>
                        </a:rPr>
                        <a:t>1978</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Discussion on Target Use Cases of RTA</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Akira Kishida</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1763283125"/>
                  </a:ext>
                </a:extLst>
              </a:tr>
              <a:tr h="194338">
                <a:tc>
                  <a:txBody>
                    <a:bodyPr/>
                    <a:lstStyle/>
                    <a:p>
                      <a:pPr algn="l" fontAlgn="b"/>
                      <a:r>
                        <a:rPr lang="en-US" sz="1100" u="none" strike="noStrike" dirty="0">
                          <a:effectLst/>
                        </a:rPr>
                        <a:t>1947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Performance evaluation of Real Time Communication over Wi-Fi  (not reviewed)</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Evgeny Khorov</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4338">
                <a:tc>
                  <a:txBody>
                    <a:bodyPr/>
                    <a:lstStyle/>
                    <a:p>
                      <a:pPr algn="l" fontAlgn="b"/>
                      <a:r>
                        <a:rPr lang="en-US" sz="1100" u="none" strike="noStrike" dirty="0">
                          <a:solidFill>
                            <a:schemeClr val="tx1"/>
                          </a:solidFill>
                          <a:effectLst/>
                          <a:latin typeface="+mn-lt"/>
                        </a:rPr>
                        <a:t> 2009</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Draft RTA TIG Report (</a:t>
                      </a:r>
                      <a:r>
                        <a:rPr lang="en-US" sz="1100" u="none" strike="noStrike">
                          <a:solidFill>
                            <a:schemeClr val="tx1"/>
                          </a:solidFill>
                          <a:effectLst/>
                          <a:latin typeface="+mn-lt"/>
                        </a:rPr>
                        <a:t>not reviewed)</a:t>
                      </a:r>
                      <a:endParaRPr lang="en-US" sz="1100" b="0" i="0" u="none" strike="noStrike" dirty="0">
                        <a:solidFill>
                          <a:schemeClr val="tx1"/>
                        </a:solidFill>
                        <a:effectLst/>
                        <a:latin typeface="+mn-lt"/>
                      </a:endParaRPr>
                    </a:p>
                  </a:txBody>
                  <a:tcPr marL="9525" marR="9525" marT="9525" marB="0" anchor="b"/>
                </a:tc>
                <a:tc>
                  <a:txBody>
                    <a:bodyPr/>
                    <a:lstStyle/>
                    <a:p>
                      <a:pPr algn="l" fontAlgn="b"/>
                      <a:r>
                        <a:rPr lang="en-US" sz="1100" u="none" strike="noStrike" dirty="0">
                          <a:solidFill>
                            <a:schemeClr val="tx1"/>
                          </a:solidFill>
                          <a:effectLst/>
                          <a:latin typeface="+mn-lt"/>
                        </a:rPr>
                        <a:t> Kate Meng</a:t>
                      </a:r>
                      <a:endParaRPr lang="en-US" sz="1100" b="0" i="0" u="none" strike="noStrike" dirty="0">
                        <a:solidFill>
                          <a:schemeClr val="tx1"/>
                        </a:solidFill>
                        <a:effectLst/>
                        <a:latin typeface="+mn-lt"/>
                      </a:endParaRPr>
                    </a:p>
                  </a:txBody>
                  <a:tcPr marL="9525" marR="9525" marT="9525" marB="0" anchor="b"/>
                </a:tc>
                <a:extLst>
                  <a:ext uri="{0D108BD9-81ED-4DB2-BD59-A6C34878D82A}">
                    <a16:rowId xmlns:a16="http://schemas.microsoft.com/office/drawing/2014/main" val="4075640537"/>
                  </a:ext>
                </a:extLst>
              </a:tr>
              <a:tr h="194338">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Timeline</a:t>
            </a:r>
          </a:p>
          <a:p>
            <a:pPr lvl="0">
              <a:lnSpc>
                <a:spcPct val="80000"/>
              </a:lnSpc>
              <a:buFont typeface="Arial" panose="020B0604020202020204" pitchFamily="34" charset="0"/>
              <a:buChar char="•"/>
            </a:pPr>
            <a:r>
              <a:rPr lang="en-US" dirty="0"/>
              <a:t>Straw Poll on TIG continuation</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dirty="0"/>
              <a:t>Agenda for Thursday November 15,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November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dirty="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1972r7</a:t>
            </a:r>
            <a:br>
              <a:rPr lang="en-US" dirty="0"/>
            </a:br>
            <a:r>
              <a:rPr lang="en-US" dirty="0"/>
              <a:t>Straw poll (1) </a:t>
            </a:r>
          </a:p>
        </p:txBody>
      </p:sp>
      <p:sp>
        <p:nvSpPr>
          <p:cNvPr id="3" name="Content Placeholder 2"/>
          <p:cNvSpPr>
            <a:spLocks noGrp="1"/>
          </p:cNvSpPr>
          <p:nvPr>
            <p:ph idx="1"/>
          </p:nvPr>
        </p:nvSpPr>
        <p:spPr>
          <a:xfrm>
            <a:off x="685800" y="1981200"/>
            <a:ext cx="8134672" cy="4114800"/>
          </a:xfrm>
        </p:spPr>
        <p:txBody>
          <a:bodyPr/>
          <a:lstStyle/>
          <a:p>
            <a:r>
              <a:rPr lang="en-US" dirty="0"/>
              <a:t>Do you think it is reasonable to develop a categorization schema of RTA application types?</a:t>
            </a:r>
          </a:p>
          <a:p>
            <a:pPr lvl="1"/>
            <a:r>
              <a:rPr lang="en-US" dirty="0"/>
              <a:t>For example, something like table in slide 6 in this submission</a:t>
            </a:r>
          </a:p>
          <a:p>
            <a:pPr lvl="1"/>
            <a:endParaRPr lang="en-US" dirty="0"/>
          </a:p>
          <a:p>
            <a:pPr lvl="1"/>
            <a:r>
              <a:rPr lang="en-US" dirty="0"/>
              <a:t>Yes: 22</a:t>
            </a:r>
          </a:p>
          <a:p>
            <a:pPr lvl="1"/>
            <a:r>
              <a:rPr lang="en-US" dirty="0"/>
              <a:t>No: 2</a:t>
            </a:r>
          </a:p>
          <a:p>
            <a:pPr lvl="1"/>
            <a:r>
              <a:rPr lang="en-US" dirty="0"/>
              <a:t>Need more information/discussion: 2</a:t>
            </a:r>
          </a:p>
          <a:p>
            <a:pPr lvl="1"/>
            <a:r>
              <a:rPr lang="en-US" dirty="0"/>
              <a:t>Don’t know: 0</a:t>
            </a:r>
          </a:p>
          <a:p>
            <a:endParaRPr lang="en-US" dirty="0"/>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20</a:t>
            </a:fld>
            <a:endParaRPr lang="en-US" altLang="en-US" dirty="0"/>
          </a:p>
        </p:txBody>
      </p:sp>
    </p:spTree>
    <p:extLst>
      <p:ext uri="{BB962C8B-B14F-4D97-AF65-F5344CB8AC3E}">
        <p14:creationId xmlns:p14="http://schemas.microsoft.com/office/powerpoint/2010/main" val="41494387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1972r7</a:t>
            </a:r>
            <a:br>
              <a:rPr lang="en-US" dirty="0"/>
            </a:br>
            <a:r>
              <a:rPr lang="en-US" dirty="0"/>
              <a:t>Straw poll (2)</a:t>
            </a:r>
          </a:p>
        </p:txBody>
      </p:sp>
      <p:sp>
        <p:nvSpPr>
          <p:cNvPr id="3" name="Content Placeholder 2"/>
          <p:cNvSpPr>
            <a:spLocks noGrp="1"/>
          </p:cNvSpPr>
          <p:nvPr>
            <p:ph idx="1"/>
          </p:nvPr>
        </p:nvSpPr>
        <p:spPr>
          <a:xfrm>
            <a:off x="685800" y="1981200"/>
            <a:ext cx="8134672" cy="4114800"/>
          </a:xfrm>
        </p:spPr>
        <p:txBody>
          <a:bodyPr/>
          <a:lstStyle/>
          <a:p>
            <a:r>
              <a:rPr lang="en-US" dirty="0"/>
              <a:t>Should RTA TIG discuss if robustness/reliability metric were considered together with latency requirements?</a:t>
            </a:r>
          </a:p>
          <a:p>
            <a:pPr lvl="1"/>
            <a:endParaRPr lang="en-US" dirty="0"/>
          </a:p>
          <a:p>
            <a:pPr lvl="1"/>
            <a:r>
              <a:rPr lang="en-US" dirty="0"/>
              <a:t>Yes: 28</a:t>
            </a:r>
          </a:p>
          <a:p>
            <a:pPr lvl="1"/>
            <a:r>
              <a:rPr lang="en-US" dirty="0"/>
              <a:t>No: 0</a:t>
            </a:r>
          </a:p>
          <a:p>
            <a:pPr lvl="1"/>
            <a:r>
              <a:rPr lang="en-US" dirty="0"/>
              <a:t>Need more information/discussion: 1</a:t>
            </a:r>
          </a:p>
          <a:p>
            <a:pPr lvl="1"/>
            <a:r>
              <a:rPr lang="en-US" dirty="0"/>
              <a:t>Don’t know: 0</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21</a:t>
            </a:fld>
            <a:endParaRPr lang="en-US" altLang="en-US" dirty="0"/>
          </a:p>
        </p:txBody>
      </p:sp>
    </p:spTree>
    <p:extLst>
      <p:ext uri="{BB962C8B-B14F-4D97-AF65-F5344CB8AC3E}">
        <p14:creationId xmlns:p14="http://schemas.microsoft.com/office/powerpoint/2010/main" val="3341414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1972r7</a:t>
            </a:r>
            <a:br>
              <a:rPr lang="en-US" dirty="0"/>
            </a:br>
            <a:r>
              <a:rPr lang="en-US" dirty="0"/>
              <a:t>Straw poll (3)</a:t>
            </a:r>
          </a:p>
        </p:txBody>
      </p:sp>
      <p:sp>
        <p:nvSpPr>
          <p:cNvPr id="3" name="Content Placeholder 2"/>
          <p:cNvSpPr>
            <a:spLocks noGrp="1"/>
          </p:cNvSpPr>
          <p:nvPr>
            <p:ph idx="1"/>
          </p:nvPr>
        </p:nvSpPr>
        <p:spPr>
          <a:xfrm>
            <a:off x="685800" y="1981200"/>
            <a:ext cx="8134672" cy="4114800"/>
          </a:xfrm>
        </p:spPr>
        <p:txBody>
          <a:bodyPr/>
          <a:lstStyle/>
          <a:p>
            <a:r>
              <a:rPr lang="en-US" dirty="0"/>
              <a:t>Should RTA capability be available with multiple 802.11 PHY technologies?</a:t>
            </a:r>
          </a:p>
          <a:p>
            <a:pPr lvl="1"/>
            <a:endParaRPr lang="en-US" dirty="0"/>
          </a:p>
          <a:p>
            <a:pPr lvl="1"/>
            <a:r>
              <a:rPr lang="en-US" dirty="0"/>
              <a:t>Yes: 18</a:t>
            </a:r>
          </a:p>
          <a:p>
            <a:pPr lvl="1"/>
            <a:r>
              <a:rPr lang="en-US" dirty="0"/>
              <a:t>No: 0</a:t>
            </a:r>
          </a:p>
          <a:p>
            <a:pPr lvl="1"/>
            <a:r>
              <a:rPr lang="en-US" dirty="0"/>
              <a:t>Need more information/discussion: 11</a:t>
            </a:r>
          </a:p>
          <a:p>
            <a:pPr lvl="1"/>
            <a:r>
              <a:rPr lang="en-US" dirty="0"/>
              <a:t>Don’t know: 0</a:t>
            </a:r>
          </a:p>
          <a:p>
            <a:endParaRPr lang="en-US" dirty="0"/>
          </a:p>
          <a:p>
            <a:endParaRPr lang="en-US" dirty="0"/>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22</a:t>
            </a:fld>
            <a:endParaRPr lang="en-US" altLang="en-US" dirty="0"/>
          </a:p>
        </p:txBody>
      </p:sp>
    </p:spTree>
    <p:extLst>
      <p:ext uri="{BB962C8B-B14F-4D97-AF65-F5344CB8AC3E}">
        <p14:creationId xmlns:p14="http://schemas.microsoft.com/office/powerpoint/2010/main" val="8240011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1972r7</a:t>
            </a:r>
            <a:br>
              <a:rPr lang="en-US" dirty="0"/>
            </a:br>
            <a:r>
              <a:rPr lang="en-US" dirty="0"/>
              <a:t>Straw poll (4)</a:t>
            </a:r>
          </a:p>
        </p:txBody>
      </p:sp>
      <p:sp>
        <p:nvSpPr>
          <p:cNvPr id="3" name="Content Placeholder 2"/>
          <p:cNvSpPr>
            <a:spLocks noGrp="1"/>
          </p:cNvSpPr>
          <p:nvPr>
            <p:ph idx="1"/>
          </p:nvPr>
        </p:nvSpPr>
        <p:spPr>
          <a:xfrm>
            <a:off x="685800" y="1981200"/>
            <a:ext cx="8134672" cy="4114800"/>
          </a:xfrm>
        </p:spPr>
        <p:txBody>
          <a:bodyPr/>
          <a:lstStyle/>
          <a:p>
            <a:r>
              <a:rPr lang="en-US" dirty="0"/>
              <a:t>Should RTA provide APIs for cross-layer operation allowing innovative/optimized implementation?</a:t>
            </a:r>
          </a:p>
          <a:p>
            <a:pPr lvl="1"/>
            <a:endParaRPr lang="en-US" dirty="0"/>
          </a:p>
          <a:p>
            <a:pPr lvl="1"/>
            <a:r>
              <a:rPr lang="en-US" dirty="0"/>
              <a:t>Yes: 9</a:t>
            </a:r>
          </a:p>
          <a:p>
            <a:pPr lvl="1"/>
            <a:r>
              <a:rPr lang="en-US" dirty="0"/>
              <a:t>No: 0</a:t>
            </a:r>
          </a:p>
          <a:p>
            <a:pPr lvl="1"/>
            <a:r>
              <a:rPr lang="en-US" dirty="0"/>
              <a:t>Need more information/discussion: 16</a:t>
            </a:r>
          </a:p>
          <a:p>
            <a:pPr lvl="1"/>
            <a:r>
              <a:rPr lang="en-US" dirty="0"/>
              <a:t>Don’t know: 0</a:t>
            </a:r>
          </a:p>
          <a:p>
            <a:endParaRPr lang="en-US" dirty="0"/>
          </a:p>
        </p:txBody>
      </p:sp>
      <p:sp>
        <p:nvSpPr>
          <p:cNvPr id="4" name="Slide Number Placeholder 3"/>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23</a:t>
            </a:fld>
            <a:endParaRPr lang="en-US" altLang="en-US" dirty="0"/>
          </a:p>
        </p:txBody>
      </p:sp>
    </p:spTree>
    <p:extLst>
      <p:ext uri="{BB962C8B-B14F-4D97-AF65-F5344CB8AC3E}">
        <p14:creationId xmlns:p14="http://schemas.microsoft.com/office/powerpoint/2010/main" val="23195655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1973r3</a:t>
            </a:r>
            <a:br>
              <a:rPr lang="en-US" dirty="0"/>
            </a:br>
            <a:r>
              <a:rPr lang="en-US" dirty="0" err="1"/>
              <a:t>Strawpoll</a:t>
            </a:r>
            <a:r>
              <a:rPr lang="en-US" dirty="0"/>
              <a:t> (1)</a:t>
            </a:r>
          </a:p>
        </p:txBody>
      </p:sp>
      <p:sp>
        <p:nvSpPr>
          <p:cNvPr id="3" name="Content Placeholder 2"/>
          <p:cNvSpPr>
            <a:spLocks noGrp="1"/>
          </p:cNvSpPr>
          <p:nvPr>
            <p:ph idx="1"/>
          </p:nvPr>
        </p:nvSpPr>
        <p:spPr/>
        <p:txBody>
          <a:bodyPr/>
          <a:lstStyle/>
          <a:p>
            <a:r>
              <a:rPr lang="en-US" dirty="0"/>
              <a:t>Do you think it is reasonable to include high data rate (&gt;1Gbps) real time video application as a part of the target applications of the RTA?</a:t>
            </a:r>
          </a:p>
          <a:p>
            <a:endParaRPr lang="en-US" dirty="0"/>
          </a:p>
          <a:p>
            <a:pPr lvl="1"/>
            <a:r>
              <a:rPr lang="en-US" dirty="0"/>
              <a:t>Yes: 17</a:t>
            </a:r>
          </a:p>
          <a:p>
            <a:pPr lvl="1"/>
            <a:r>
              <a:rPr lang="en-US" dirty="0"/>
              <a:t>No:7</a:t>
            </a:r>
          </a:p>
          <a:p>
            <a:pPr lvl="1"/>
            <a:r>
              <a:rPr lang="en-US" dirty="0"/>
              <a:t>Abstain: 4</a:t>
            </a:r>
          </a:p>
          <a:p>
            <a:pPr lvl="1"/>
            <a:endParaRPr lang="en-US" dirty="0"/>
          </a:p>
          <a:p>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24</a:t>
            </a:fld>
            <a:endParaRPr lang="en-US" altLang="en-US" dirty="0"/>
          </a:p>
        </p:txBody>
      </p:sp>
    </p:spTree>
    <p:extLst>
      <p:ext uri="{BB962C8B-B14F-4D97-AF65-F5344CB8AC3E}">
        <p14:creationId xmlns:p14="http://schemas.microsoft.com/office/powerpoint/2010/main" val="26984973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 1973r3</a:t>
            </a:r>
            <a:br>
              <a:rPr lang="en-US" dirty="0"/>
            </a:br>
            <a:r>
              <a:rPr lang="en-US" dirty="0" err="1"/>
              <a:t>Strawpoll</a:t>
            </a:r>
            <a:r>
              <a:rPr lang="en-US" dirty="0"/>
              <a:t> (2)</a:t>
            </a:r>
          </a:p>
        </p:txBody>
      </p:sp>
      <p:sp>
        <p:nvSpPr>
          <p:cNvPr id="3" name="Content Placeholder 2"/>
          <p:cNvSpPr>
            <a:spLocks noGrp="1"/>
          </p:cNvSpPr>
          <p:nvPr>
            <p:ph idx="1"/>
          </p:nvPr>
        </p:nvSpPr>
        <p:spPr/>
        <p:txBody>
          <a:bodyPr/>
          <a:lstStyle/>
          <a:p>
            <a:r>
              <a:rPr lang="en-US" dirty="0"/>
              <a:t>Do you think it is reasonable to include real time video application requirement to the </a:t>
            </a:r>
            <a:r>
              <a:rPr lang="en-GB" dirty="0"/>
              <a:t>IEEE 802.11 Real Time Applications TIG Report</a:t>
            </a:r>
            <a:r>
              <a:rPr lang="en-US" dirty="0"/>
              <a:t> [6] (11-18/2009r0)?</a:t>
            </a:r>
          </a:p>
          <a:p>
            <a:pPr lvl="1"/>
            <a:r>
              <a:rPr lang="en-US" dirty="0"/>
              <a:t>i.e., 5[</a:t>
            </a:r>
            <a:r>
              <a:rPr lang="en-US" dirty="0" err="1"/>
              <a:t>msec</a:t>
            </a:r>
            <a:r>
              <a:rPr lang="en-US" dirty="0"/>
              <a:t>] or 10[</a:t>
            </a:r>
            <a:r>
              <a:rPr lang="en-US" dirty="0" err="1"/>
              <a:t>msec</a:t>
            </a:r>
            <a:r>
              <a:rPr lang="en-US" dirty="0"/>
              <a:t>] latency together with high bandwidth  (&gt;1Gbps) streaming capability</a:t>
            </a:r>
          </a:p>
          <a:p>
            <a:endParaRPr lang="en-US" dirty="0"/>
          </a:p>
          <a:p>
            <a:pPr lvl="1"/>
            <a:r>
              <a:rPr lang="en-US" dirty="0"/>
              <a:t>Yes: 14 </a:t>
            </a:r>
          </a:p>
          <a:p>
            <a:pPr lvl="1"/>
            <a:r>
              <a:rPr lang="en-US" dirty="0"/>
              <a:t>No: 6</a:t>
            </a:r>
          </a:p>
          <a:p>
            <a:pPr lvl="1"/>
            <a:r>
              <a:rPr lang="en-US"/>
              <a:t>Abstain: 5 </a:t>
            </a:r>
            <a:endParaRPr lang="en-US" dirty="0"/>
          </a:p>
          <a:p>
            <a:endParaRPr lang="en-US" dirty="0"/>
          </a:p>
        </p:txBody>
      </p:sp>
      <p:sp>
        <p:nvSpPr>
          <p:cNvPr id="6" name="Slide Number Placeholder 5"/>
          <p:cNvSpPr>
            <a:spLocks noGrp="1"/>
          </p:cNvSpPr>
          <p:nvPr>
            <p:ph type="sldNum" sz="quarter" idx="12"/>
          </p:nvPr>
        </p:nvSpPr>
        <p:spPr/>
        <p:txBody>
          <a:bodyPr/>
          <a:lstStyle/>
          <a:p>
            <a:pPr>
              <a:defRPr/>
            </a:pPr>
            <a:r>
              <a:rPr lang="en-US" altLang="en-US"/>
              <a:t>Slide </a:t>
            </a:r>
            <a:fld id="{0391809B-2015-42AC-9A4A-427CE29EAC4D}" type="slidenum">
              <a:rPr lang="en-US" altLang="en-US" smtClean="0"/>
              <a:pPr>
                <a:defRPr/>
              </a:pPr>
              <a:t>25</a:t>
            </a:fld>
            <a:endParaRPr lang="en-US" altLang="en-US" dirty="0"/>
          </a:p>
        </p:txBody>
      </p:sp>
    </p:spTree>
    <p:extLst>
      <p:ext uri="{BB962C8B-B14F-4D97-AF65-F5344CB8AC3E}">
        <p14:creationId xmlns:p14="http://schemas.microsoft.com/office/powerpoint/2010/main" val="27954177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dirty="0"/>
              <a:t>Submission 1978r3</a:t>
            </a:r>
            <a:br>
              <a:rPr lang="en-US" dirty="0"/>
            </a:br>
            <a:r>
              <a:rPr kumimoji="1" lang="en-US" altLang="ja-JP" dirty="0"/>
              <a:t>Straw Poll #1</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a:t>Do you think that applications that require both low latency and high data rate such as VR</a:t>
            </a:r>
            <a:r>
              <a:rPr lang="ja-JP" altLang="en-US" dirty="0"/>
              <a:t> </a:t>
            </a:r>
            <a:r>
              <a:rPr lang="en-US" altLang="ja-JP" dirty="0"/>
              <a:t>should be included in the scope of RTA TIG?</a:t>
            </a:r>
          </a:p>
          <a:p>
            <a:pPr lvl="1">
              <a:buFont typeface="Arial" panose="020B0604020202020204" pitchFamily="34" charset="0"/>
              <a:buChar char="•"/>
            </a:pPr>
            <a:r>
              <a:rPr lang="en-US" altLang="ja-JP" dirty="0"/>
              <a:t>Y: 14         N:8          A:1          Need more further investigations:1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4294967295"/>
          </p:nvPr>
        </p:nvSpPr>
        <p:spPr/>
        <p:txBody>
          <a:bodyPr/>
          <a:lstStyle/>
          <a:p>
            <a:r>
              <a:rPr lang="en-GB" altLang="ja-JP"/>
              <a:t>Akira Kishida (NTT)</a:t>
            </a:r>
            <a:endParaRPr lang="en-GB" altLang="ja-JP" dirty="0"/>
          </a:p>
        </p:txBody>
      </p:sp>
      <p:sp>
        <p:nvSpPr>
          <p:cNvPr id="6" name="日付プレースホルダー 5"/>
          <p:cNvSpPr>
            <a:spLocks noGrp="1"/>
          </p:cNvSpPr>
          <p:nvPr>
            <p:ph type="dt" idx="4294967295"/>
          </p:nvPr>
        </p:nvSpPr>
        <p:spPr/>
        <p:txBody>
          <a:bodyPr/>
          <a:lstStyle/>
          <a:p>
            <a:r>
              <a:rPr lang="en-US" altLang="ja-JP" dirty="0"/>
              <a:t>November 2018</a:t>
            </a:r>
            <a:endParaRPr lang="en-GB" altLang="ja-JP" dirty="0"/>
          </a:p>
        </p:txBody>
      </p:sp>
    </p:spTree>
    <p:extLst>
      <p:ext uri="{BB962C8B-B14F-4D97-AF65-F5344CB8AC3E}">
        <p14:creationId xmlns:p14="http://schemas.microsoft.com/office/powerpoint/2010/main" val="34486017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dirty="0"/>
              <a:t>Submission 1978r3</a:t>
            </a:r>
            <a:br>
              <a:rPr lang="en-US" dirty="0"/>
            </a:br>
            <a:r>
              <a:rPr kumimoji="1" lang="en-US" altLang="ja-JP" dirty="0"/>
              <a:t>Straw Poll #2</a:t>
            </a:r>
            <a:endParaRPr kumimoji="1" lang="ja-JP" altLang="en-US" dirty="0"/>
          </a:p>
        </p:txBody>
      </p:sp>
      <p:sp>
        <p:nvSpPr>
          <p:cNvPr id="3" name="コンテンツ プレースホルダー 2"/>
          <p:cNvSpPr>
            <a:spLocks noGrp="1"/>
          </p:cNvSpPr>
          <p:nvPr>
            <p:ph idx="1"/>
          </p:nvPr>
        </p:nvSpPr>
        <p:spPr>
          <a:xfrm>
            <a:off x="685800" y="1830388"/>
            <a:ext cx="7770813" cy="4550940"/>
          </a:xfrm>
        </p:spPr>
        <p:txBody>
          <a:bodyPr>
            <a:normAutofit/>
          </a:bodyPr>
          <a:lstStyle/>
          <a:p>
            <a:pPr>
              <a:buFont typeface="Arial" panose="020B0604020202020204" pitchFamily="34" charset="0"/>
              <a:buChar char="•"/>
            </a:pPr>
            <a:r>
              <a:rPr lang="en-US" altLang="ja-JP" dirty="0"/>
              <a:t>How should we continue our future activity? </a:t>
            </a:r>
            <a:br>
              <a:rPr lang="en-US" altLang="ja-JP" dirty="0"/>
            </a:br>
            <a:r>
              <a:rPr lang="en-US" altLang="ja-JP" dirty="0"/>
              <a:t>RTA should:</a:t>
            </a:r>
          </a:p>
          <a:p>
            <a:pPr marL="457200" lvl="1" indent="0"/>
            <a:r>
              <a:rPr lang="en-US" altLang="ja-JP" dirty="0"/>
              <a:t>(a) Be a separate SG and amendment and target at both PHY and MAC layer technologies.</a:t>
            </a:r>
          </a:p>
          <a:p>
            <a:pPr marL="457200" lvl="1" indent="0"/>
            <a:r>
              <a:rPr lang="en-US" altLang="ja-JP" dirty="0"/>
              <a:t>(b) Be a separate SG and amendment and target at only MAC layer technologies and upper layer solutions.</a:t>
            </a:r>
          </a:p>
          <a:p>
            <a:pPr marL="457200" lvl="1" indent="0"/>
            <a:r>
              <a:rPr lang="en-US" altLang="ja-JP" dirty="0"/>
              <a:t>(c) Be a part of the EHT and follow-on activities and amendment or self cancellation.</a:t>
            </a:r>
          </a:p>
          <a:p>
            <a:pPr marL="457200" lvl="1" indent="0"/>
            <a:r>
              <a:rPr lang="en-US" altLang="ja-JP" dirty="0"/>
              <a:t>(d) Continue discussions and not make a decision at this time.</a:t>
            </a:r>
          </a:p>
          <a:p>
            <a:pPr marL="457200" lvl="1" indent="0"/>
            <a:endParaRPr lang="en-US" altLang="ja-JP" dirty="0"/>
          </a:p>
          <a:p>
            <a:pPr lvl="1">
              <a:buFont typeface="Arial" panose="020B0604020202020204" pitchFamily="34" charset="0"/>
              <a:buChar char="•"/>
            </a:pPr>
            <a:r>
              <a:rPr lang="en-US" altLang="ja-JP" dirty="0"/>
              <a:t>(a):3         (b):6         (c):3          (d):17         Other:1 </a:t>
            </a:r>
          </a:p>
          <a:p>
            <a:pPr>
              <a:buFont typeface="Arial" panose="020B0604020202020204"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4294967295"/>
          </p:nvPr>
        </p:nvSpPr>
        <p:spPr/>
        <p:txBody>
          <a:bodyPr/>
          <a:lstStyle/>
          <a:p>
            <a:r>
              <a:rPr lang="en-GB" altLang="ja-JP"/>
              <a:t>Akira Kishida (NTT)</a:t>
            </a:r>
            <a:endParaRPr lang="en-GB" altLang="ja-JP" dirty="0"/>
          </a:p>
        </p:txBody>
      </p:sp>
      <p:sp>
        <p:nvSpPr>
          <p:cNvPr id="6" name="日付プレースホルダー 5"/>
          <p:cNvSpPr>
            <a:spLocks noGrp="1"/>
          </p:cNvSpPr>
          <p:nvPr>
            <p:ph type="dt" idx="4294967295"/>
          </p:nvPr>
        </p:nvSpPr>
        <p:spPr/>
        <p:txBody>
          <a:bodyPr/>
          <a:lstStyle/>
          <a:p>
            <a:r>
              <a:rPr lang="en-US" altLang="ja-JP" dirty="0"/>
              <a:t>November 2018</a:t>
            </a:r>
            <a:endParaRPr lang="en-GB" altLang="ja-JP" dirty="0"/>
          </a:p>
        </p:txBody>
      </p:sp>
    </p:spTree>
    <p:extLst>
      <p:ext uri="{BB962C8B-B14F-4D97-AF65-F5344CB8AC3E}">
        <p14:creationId xmlns:p14="http://schemas.microsoft.com/office/powerpoint/2010/main" val="8944662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Should we extend the RTA TIG timeline until the March Plenary?</a:t>
            </a:r>
          </a:p>
          <a:p>
            <a:endParaRPr lang="en-US" dirty="0"/>
          </a:p>
          <a:p>
            <a:r>
              <a:rPr lang="en-US" dirty="0"/>
              <a:t>Yes: 28</a:t>
            </a:r>
          </a:p>
          <a:p>
            <a:r>
              <a:rPr lang="en-US" dirty="0"/>
              <a:t>No: 0</a:t>
            </a:r>
          </a:p>
          <a:p>
            <a:r>
              <a:rPr lang="en-US" dirty="0"/>
              <a:t>Abstain:  1</a:t>
            </a:r>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1679670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535130B-61BA-4097-9971-C689E843DF5F}"/>
              </a:ext>
            </a:extLst>
          </p:cNvPr>
          <p:cNvSpPr>
            <a:spLocks noGrp="1"/>
          </p:cNvSpPr>
          <p:nvPr>
            <p:ph idx="1"/>
          </p:nvPr>
        </p:nvSpPr>
        <p:spPr/>
        <p:txBody>
          <a:bodyPr/>
          <a:lstStyle/>
          <a:p>
            <a:r>
              <a:rPr lang="en-US" dirty="0"/>
              <a:t>Should switch from 9PM EST to 6PM EST for our Telcons?</a:t>
            </a:r>
          </a:p>
          <a:p>
            <a:endParaRPr lang="en-US" dirty="0"/>
          </a:p>
          <a:p>
            <a:r>
              <a:rPr lang="en-US" dirty="0"/>
              <a:t>Yes: 10</a:t>
            </a:r>
          </a:p>
          <a:p>
            <a:r>
              <a:rPr lang="en-US" dirty="0"/>
              <a:t>No: 1</a:t>
            </a:r>
          </a:p>
          <a:p>
            <a:r>
              <a:rPr lang="en-US" dirty="0"/>
              <a:t>Abstain</a:t>
            </a:r>
            <a:r>
              <a:rPr lang="en-US"/>
              <a:t>:  11</a:t>
            </a:r>
            <a:endParaRPr lang="en-US" dirty="0"/>
          </a:p>
        </p:txBody>
      </p:sp>
      <p:sp>
        <p:nvSpPr>
          <p:cNvPr id="3" name="Slide Number Placeholder 2">
            <a:extLst>
              <a:ext uri="{FF2B5EF4-FFF2-40B4-BE49-F238E27FC236}">
                <a16:creationId xmlns:a16="http://schemas.microsoft.com/office/drawing/2014/main" id="{4350CC56-6A58-4F54-ADD0-C0FBC1D81BFC}"/>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4" name="Footer Placeholder 3">
            <a:extLst>
              <a:ext uri="{FF2B5EF4-FFF2-40B4-BE49-F238E27FC236}">
                <a16:creationId xmlns:a16="http://schemas.microsoft.com/office/drawing/2014/main" id="{04BD9EBB-D1F2-4954-ACC5-AD0DBE3A1328}"/>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7169BFE6-E73A-4C53-834F-8DDBF868F868}"/>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E536AEE5-1108-40FA-922A-AB4B570B4185}"/>
              </a:ext>
            </a:extLst>
          </p:cNvPr>
          <p:cNvSpPr>
            <a:spLocks noGrp="1"/>
          </p:cNvSpPr>
          <p:nvPr>
            <p:ph type="title"/>
          </p:nvPr>
        </p:nvSpPr>
        <p:spPr/>
        <p:txBody>
          <a:bodyPr/>
          <a:lstStyle/>
          <a:p>
            <a:r>
              <a:rPr lang="en-US" dirty="0"/>
              <a:t>Straw Poll</a:t>
            </a:r>
          </a:p>
        </p:txBody>
      </p:sp>
    </p:spTree>
    <p:extLst>
      <p:ext uri="{BB962C8B-B14F-4D97-AF65-F5344CB8AC3E}">
        <p14:creationId xmlns:p14="http://schemas.microsoft.com/office/powerpoint/2010/main" val="40889547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November 11-16, 2018</a:t>
            </a:r>
          </a:p>
          <a:p>
            <a:pPr algn="ctr">
              <a:lnSpc>
                <a:spcPct val="90000"/>
              </a:lnSpc>
              <a:buFontTx/>
              <a:buNone/>
            </a:pPr>
            <a:r>
              <a:rPr lang="en-US" sz="4000" dirty="0">
                <a:latin typeface="Arial" panose="020B0604020202020204" pitchFamily="34" charset="0"/>
              </a:rPr>
              <a:t>Bangkok, Thailand</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9E9A38A-0C1C-4F33-BFD3-17E9C0199049}"/>
              </a:ext>
            </a:extLst>
          </p:cNvPr>
          <p:cNvSpPr>
            <a:spLocks noGrp="1"/>
          </p:cNvSpPr>
          <p:nvPr>
            <p:ph idx="1"/>
          </p:nvPr>
        </p:nvSpPr>
        <p:spPr>
          <a:xfrm>
            <a:off x="685800" y="1600200"/>
            <a:ext cx="7770813" cy="4113213"/>
          </a:xfrm>
        </p:spPr>
        <p:txBody>
          <a:bodyPr/>
          <a:lstStyle/>
          <a:p>
            <a:pPr>
              <a:buFont typeface="Arial" panose="020B0604020202020204" pitchFamily="34" charset="0"/>
              <a:buChar char="•"/>
            </a:pPr>
            <a:r>
              <a:rPr lang="en-US" altLang="zh-CN" sz="2000" dirty="0"/>
              <a:t>July 2018: Formation of the TIG</a:t>
            </a:r>
          </a:p>
          <a:p>
            <a:pPr lvl="1">
              <a:buFont typeface="Arial" panose="020B0604020202020204" pitchFamily="34" charset="0"/>
              <a:buChar char="•"/>
            </a:pPr>
            <a:r>
              <a:rPr lang="en-US" altLang="zh-CN" sz="1800" dirty="0"/>
              <a:t>2 Teleconference</a:t>
            </a:r>
          </a:p>
          <a:p>
            <a:pPr>
              <a:buFont typeface="Arial" panose="020B0604020202020204" pitchFamily="34" charset="0"/>
              <a:buChar char="•"/>
            </a:pPr>
            <a:r>
              <a:rPr lang="en-US" altLang="zh-CN" sz="2000" dirty="0"/>
              <a:t>September 2018: Interim Meeting</a:t>
            </a:r>
          </a:p>
          <a:p>
            <a:pPr lvl="1">
              <a:buFont typeface="Arial" panose="020B0604020202020204" pitchFamily="34" charset="0"/>
              <a:buChar char="•"/>
            </a:pPr>
            <a:r>
              <a:rPr lang="en-US" sz="1800" dirty="0"/>
              <a:t>Assemble a team to develop the initial report</a:t>
            </a:r>
          </a:p>
          <a:p>
            <a:pPr lvl="1">
              <a:buFont typeface="Arial" panose="020B0604020202020204" pitchFamily="34" charset="0"/>
              <a:buChar char="•"/>
            </a:pPr>
            <a:r>
              <a:rPr lang="en-US" altLang="zh-CN" sz="1800" dirty="0"/>
              <a:t>2 teleconferences</a:t>
            </a:r>
          </a:p>
          <a:p>
            <a:pPr>
              <a:buFont typeface="Arial" panose="020B0604020202020204" pitchFamily="34" charset="0"/>
              <a:buChar char="•"/>
            </a:pPr>
            <a:r>
              <a:rPr lang="en-US" altLang="zh-CN" sz="2000" dirty="0"/>
              <a:t>Nov. 2018: Plenary Meeting</a:t>
            </a:r>
          </a:p>
          <a:p>
            <a:pPr lvl="1">
              <a:buFont typeface="Arial" panose="020B0604020202020204" pitchFamily="34" charset="0"/>
              <a:buChar char="•"/>
            </a:pPr>
            <a:r>
              <a:rPr lang="en-US" sz="1800" dirty="0"/>
              <a:t>Submit partial TIG report on the RTA TIG</a:t>
            </a:r>
          </a:p>
          <a:p>
            <a:pPr lvl="2">
              <a:buFont typeface="Arial" panose="020B0604020202020204" pitchFamily="34" charset="0"/>
              <a:buChar char="•"/>
            </a:pPr>
            <a:r>
              <a:rPr lang="en-US" sz="1600" dirty="0"/>
              <a:t>Request informal comments</a:t>
            </a:r>
          </a:p>
          <a:p>
            <a:pPr lvl="1">
              <a:buFont typeface="Arial" panose="020B0604020202020204" pitchFamily="34" charset="0"/>
              <a:buChar char="•"/>
            </a:pPr>
            <a:r>
              <a:rPr lang="en-US" sz="1800" dirty="0"/>
              <a:t>Scheduling 2 teleconferences</a:t>
            </a:r>
          </a:p>
          <a:p>
            <a:pPr>
              <a:buFont typeface="Arial" panose="020B0604020202020204" pitchFamily="34" charset="0"/>
              <a:buChar char="•"/>
            </a:pPr>
            <a:r>
              <a:rPr lang="en-US" sz="2000" dirty="0"/>
              <a:t>Jan. 2019 Interim Meeting</a:t>
            </a:r>
          </a:p>
          <a:p>
            <a:pPr lvl="1">
              <a:buFont typeface="Arial" panose="020B0604020202020204" pitchFamily="34" charset="0"/>
              <a:buChar char="•"/>
            </a:pPr>
            <a:r>
              <a:rPr lang="en-US" sz="1600" dirty="0"/>
              <a:t>Continue work</a:t>
            </a:r>
          </a:p>
          <a:p>
            <a:pPr>
              <a:buFont typeface="Arial" panose="020B0604020202020204" pitchFamily="34" charset="0"/>
              <a:buChar char="•"/>
            </a:pPr>
            <a:r>
              <a:rPr lang="en-US" sz="2000" dirty="0"/>
              <a:t>March 2019 Plenary Meeting</a:t>
            </a:r>
          </a:p>
          <a:p>
            <a:pPr lvl="1">
              <a:buFont typeface="Arial" panose="020B0604020202020204" pitchFamily="34" charset="0"/>
              <a:buChar char="•"/>
            </a:pPr>
            <a:r>
              <a:rPr lang="en-US" sz="1800" dirty="0"/>
              <a:t>Submit final report</a:t>
            </a:r>
          </a:p>
          <a:p>
            <a:endParaRPr lang="en-US" dirty="0"/>
          </a:p>
        </p:txBody>
      </p:sp>
      <p:sp>
        <p:nvSpPr>
          <p:cNvPr id="3" name="Slide Number Placeholder 2">
            <a:extLst>
              <a:ext uri="{FF2B5EF4-FFF2-40B4-BE49-F238E27FC236}">
                <a16:creationId xmlns:a16="http://schemas.microsoft.com/office/drawing/2014/main" id="{6DD26F44-73B1-46BC-8EDD-A80A001F5A38}"/>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4" name="Footer Placeholder 3">
            <a:extLst>
              <a:ext uri="{FF2B5EF4-FFF2-40B4-BE49-F238E27FC236}">
                <a16:creationId xmlns:a16="http://schemas.microsoft.com/office/drawing/2014/main" id="{D274CB38-E8D1-4418-A764-04984F75A633}"/>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4BED4F88-CDEB-4A54-8479-4497BE4D567C}"/>
              </a:ext>
            </a:extLst>
          </p:cNvPr>
          <p:cNvSpPr>
            <a:spLocks noGrp="1"/>
          </p:cNvSpPr>
          <p:nvPr>
            <p:ph type="dt" idx="15"/>
          </p:nvPr>
        </p:nvSpPr>
        <p:spPr/>
        <p:txBody>
          <a:bodyPr/>
          <a:lstStyle/>
          <a:p>
            <a:r>
              <a:rPr lang="en-US"/>
              <a:t>November 2018</a:t>
            </a:r>
            <a:endParaRPr lang="en-GB" dirty="0"/>
          </a:p>
        </p:txBody>
      </p:sp>
      <p:sp>
        <p:nvSpPr>
          <p:cNvPr id="6" name="Title 5">
            <a:extLst>
              <a:ext uri="{FF2B5EF4-FFF2-40B4-BE49-F238E27FC236}">
                <a16:creationId xmlns:a16="http://schemas.microsoft.com/office/drawing/2014/main" id="{52AF5210-BEB5-437C-AC77-92385F69722B}"/>
              </a:ext>
            </a:extLst>
          </p:cNvPr>
          <p:cNvSpPr>
            <a:spLocks noGrp="1"/>
          </p:cNvSpPr>
          <p:nvPr>
            <p:ph type="title"/>
          </p:nvPr>
        </p:nvSpPr>
        <p:spPr/>
        <p:txBody>
          <a:bodyPr/>
          <a:lstStyle/>
          <a:p>
            <a:r>
              <a:rPr lang="en-US" dirty="0"/>
              <a:t>Timeline</a:t>
            </a:r>
          </a:p>
        </p:txBody>
      </p:sp>
    </p:spTree>
    <p:extLst>
      <p:ext uri="{BB962C8B-B14F-4D97-AF65-F5344CB8AC3E}">
        <p14:creationId xmlns:p14="http://schemas.microsoft.com/office/powerpoint/2010/main" val="10249809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pPr lvl="1">
              <a:buFont typeface="Arial" panose="020B0604020202020204" pitchFamily="34" charset="0"/>
              <a:buChar char="•"/>
            </a:pPr>
            <a:r>
              <a:rPr lang="en-US" sz="3600" dirty="0"/>
              <a:t>November 28, 6PM ET</a:t>
            </a:r>
          </a:p>
          <a:p>
            <a:pPr lvl="1">
              <a:buFont typeface="Arial" panose="020B0604020202020204" pitchFamily="34" charset="0"/>
              <a:buChar char="•"/>
            </a:pPr>
            <a:r>
              <a:rPr lang="en-US" sz="3600" dirty="0"/>
              <a:t>December 12, 6PM ET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name and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https://imat.ieee.org/</a:t>
            </a:r>
            <a:endParaRPr lang="en-US" altLang="en-US" dirty="0">
              <a:solidFill>
                <a:srgbClr val="00B050"/>
              </a:solidFill>
            </a:endParaRPr>
          </a:p>
          <a:p>
            <a:pPr marL="0" indent="0"/>
            <a:r>
              <a:rPr lang="en-US" altLang="en-US" sz="3600" dirty="0"/>
              <a:t>Register your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November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November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2859</TotalTime>
  <Words>2070</Words>
  <Application>Microsoft Office PowerPoint</Application>
  <PresentationFormat>On-screen Show (4:3)</PresentationFormat>
  <Paragraphs>346</Paragraphs>
  <Slides>31</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1" baseType="lpstr">
      <vt:lpstr>Arial Unicode MS</vt:lpstr>
      <vt:lpstr>MS Gothic</vt:lpstr>
      <vt:lpstr>ＭＳ Ｐゴシック</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November 13, 13:30 – 15:30</vt:lpstr>
      <vt:lpstr>Approval of  TIG Minutes (October 2018 Telecons and September Interim Minutes)</vt:lpstr>
      <vt:lpstr>Straw Poll</vt:lpstr>
      <vt:lpstr>Submissions</vt:lpstr>
      <vt:lpstr>Agenda for Thursday November 15, 16:00 – 18:00</vt:lpstr>
      <vt:lpstr>Submission 1972r7 Straw poll (1) </vt:lpstr>
      <vt:lpstr>Submission 1972r7 Straw poll (2)</vt:lpstr>
      <vt:lpstr>Submission 1972r7 Straw poll (3)</vt:lpstr>
      <vt:lpstr>Submission 1972r7 Straw poll (4)</vt:lpstr>
      <vt:lpstr>Submission 1973r3 Strawpoll (1)</vt:lpstr>
      <vt:lpstr>Submission 1973r3 Strawpoll (2)</vt:lpstr>
      <vt:lpstr>Submission 1978r3 Straw Poll #1</vt:lpstr>
      <vt:lpstr>Submission 1978r3 Straw Poll #2</vt:lpstr>
      <vt:lpstr>Straw Poll</vt:lpstr>
      <vt:lpstr>Straw Poll</vt:lpstr>
      <vt:lpstr>Timeline</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November Agenda</dc:title>
  <dc:creator>Jones, Allan</dc:creator>
  <cp:lastModifiedBy>Jones, Allan</cp:lastModifiedBy>
  <cp:revision>78</cp:revision>
  <cp:lastPrinted>1601-01-01T00:00:00Z</cp:lastPrinted>
  <dcterms:created xsi:type="dcterms:W3CDTF">2018-07-29T21:13:13Z</dcterms:created>
  <dcterms:modified xsi:type="dcterms:W3CDTF">2018-11-22T01:33:57Z</dcterms:modified>
</cp:coreProperties>
</file>