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6" r:id="rId4"/>
    <p:sldId id="267" r:id="rId5"/>
    <p:sldId id="268" r:id="rId6"/>
    <p:sldId id="265" r:id="rId7"/>
    <p:sldId id="269" r:id="rId8"/>
    <p:sldId id="270" r:id="rId9"/>
    <p:sldId id="271" r:id="rId10"/>
    <p:sldId id="272" r:id="rId11"/>
    <p:sldId id="273" r:id="rId12"/>
    <p:sldId id="263" r:id="rId13"/>
    <p:sldId id="274" r:id="rId14"/>
    <p:sldId id="275" r:id="rId15"/>
    <p:sldId id="276" r:id="rId16"/>
    <p:sldId id="280" r:id="rId17"/>
    <p:sldId id="282" r:id="rId18"/>
    <p:sldId id="279" r:id="rId19"/>
    <p:sldId id="277" r:id="rId20"/>
    <p:sldId id="283" r:id="rId21"/>
    <p:sldId id="284" r:id="rId22"/>
    <p:sldId id="278"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8" d="100"/>
          <a:sy n="78" d="100"/>
        </p:scale>
        <p:origin x="1207" y="41"/>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8" d="100"/>
          <a:sy n="58" d="100"/>
        </p:scale>
        <p:origin x="3075" y="5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Allan Jones, Activision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92024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6"/>
          </p:nvPr>
        </p:nvSpPr>
        <p:spPr>
          <a:xfrm>
            <a:off x="8229600" y="4572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7" name="Date Placeholder 6">
            <a:extLst>
              <a:ext uri="{FF2B5EF4-FFF2-40B4-BE49-F238E27FC236}">
                <a16:creationId xmlns:a16="http://schemas.microsoft.com/office/drawing/2014/main" id="{5CF1CC39-5248-4070-BEC5-7BED9C49C8D6}"/>
              </a:ext>
            </a:extLst>
          </p:cNvPr>
          <p:cNvSpPr>
            <a:spLocks noGrp="1"/>
          </p:cNvSpPr>
          <p:nvPr>
            <p:ph type="dt" idx="10"/>
          </p:nvPr>
        </p:nvSpPr>
        <p:spPr/>
        <p:txBody>
          <a:bodyPr/>
          <a:lstStyle/>
          <a:p>
            <a:r>
              <a:rPr lang="en-US"/>
              <a:t>Month Year</a:t>
            </a:r>
            <a:endParaRPr lang="en-GB" dirty="0"/>
          </a:p>
        </p:txBody>
      </p:sp>
      <p:sp>
        <p:nvSpPr>
          <p:cNvPr id="8" name="Footer Placeholder 7">
            <a:extLst>
              <a:ext uri="{FF2B5EF4-FFF2-40B4-BE49-F238E27FC236}">
                <a16:creationId xmlns:a16="http://schemas.microsoft.com/office/drawing/2014/main" id="{A1F1550F-6A7E-4080-AA64-997530CB0616}"/>
              </a:ext>
            </a:extLst>
          </p:cNvPr>
          <p:cNvSpPr>
            <a:spLocks noGrp="1"/>
          </p:cNvSpPr>
          <p:nvPr>
            <p:ph type="ftr" idx="11"/>
          </p:nvPr>
        </p:nvSpPr>
        <p:spPr/>
        <p:txBody>
          <a:bodyPr/>
          <a:lstStyle/>
          <a:p>
            <a:r>
              <a:rPr lang="en-GB"/>
              <a:t>John Doe, Some Company</a:t>
            </a:r>
            <a:endParaRPr lang="en-GB" dirty="0"/>
          </a:p>
        </p:txBody>
      </p:sp>
      <p:sp>
        <p:nvSpPr>
          <p:cNvPr id="9" name="Slide Number Placeholder 8">
            <a:extLst>
              <a:ext uri="{FF2B5EF4-FFF2-40B4-BE49-F238E27FC236}">
                <a16:creationId xmlns:a16="http://schemas.microsoft.com/office/drawing/2014/main" id="{5BB84F30-E4B5-41E6-B6E7-ABA252C2FBB6}"/>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6">
            <a:extLst>
              <a:ext uri="{FF2B5EF4-FFF2-40B4-BE49-F238E27FC236}">
                <a16:creationId xmlns:a16="http://schemas.microsoft.com/office/drawing/2014/main" id="{49B1D1DC-16B6-4EB0-83BD-6EC5759312CD}"/>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BF4A65C4-B49F-4038-9833-8D24289076FD}"/>
              </a:ext>
            </a:extLst>
          </p:cNvPr>
          <p:cNvSpPr>
            <a:spLocks noGrp="1"/>
          </p:cNvSpPr>
          <p:nvPr>
            <p:ph type="dt" idx="10"/>
          </p:nvPr>
        </p:nvSpPr>
        <p:spPr/>
        <p:txBody>
          <a:bodyPr/>
          <a:lstStyle/>
          <a:p>
            <a:r>
              <a:rPr lang="en-US"/>
              <a:t>Month Year</a:t>
            </a:r>
            <a:endParaRPr lang="en-GB" dirty="0"/>
          </a:p>
        </p:txBody>
      </p:sp>
      <p:sp>
        <p:nvSpPr>
          <p:cNvPr id="9" name="Footer Placeholder 8">
            <a:extLst>
              <a:ext uri="{FF2B5EF4-FFF2-40B4-BE49-F238E27FC236}">
                <a16:creationId xmlns:a16="http://schemas.microsoft.com/office/drawing/2014/main" id="{35F7E772-AF8F-48EF-AAC5-99F92B8C89A8}"/>
              </a:ext>
            </a:extLst>
          </p:cNvPr>
          <p:cNvSpPr>
            <a:spLocks noGrp="1"/>
          </p:cNvSpPr>
          <p:nvPr>
            <p:ph type="ftr" idx="11"/>
          </p:nvPr>
        </p:nvSpPr>
        <p:spPr/>
        <p:txBody>
          <a:bodyPr/>
          <a:lstStyle/>
          <a:p>
            <a:r>
              <a:rPr lang="en-GB"/>
              <a:t>John Doe, Some Company</a:t>
            </a:r>
            <a:endParaRPr lang="en-GB" dirty="0"/>
          </a:p>
        </p:txBody>
      </p:sp>
      <p:sp>
        <p:nvSpPr>
          <p:cNvPr id="10" name="Slide Number Placeholder 9">
            <a:extLst>
              <a:ext uri="{FF2B5EF4-FFF2-40B4-BE49-F238E27FC236}">
                <a16:creationId xmlns:a16="http://schemas.microsoft.com/office/drawing/2014/main" id="{F52530D2-D36F-498E-822C-F81BAE757EEA}"/>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802.11-18/1722r3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757-00-0rta-rta-oct-10-cc-meeting-minutes.docx" TargetMode="External"/><Relationship Id="rId2" Type="http://schemas.openxmlformats.org/officeDocument/2006/relationships/hyperlink" Target="https://mentor.ieee.org/802.11/dcn/18/11-18-1689-00-0rta-rta-sep-kona-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18/11-18-1806-00-0rta-rta-oct-24-cc-meeting-minutes.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2018	</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Allan Jones - Activision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23106" y="630237"/>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RTA TIG Agenda</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2018-11-14</a:t>
            </a:r>
          </a:p>
        </p:txBody>
      </p:sp>
      <p:graphicFrame>
        <p:nvGraphicFramePr>
          <p:cNvPr id="3075" name="Object 3"/>
          <p:cNvGraphicFramePr>
            <a:graphicFrameLocks noChangeAspect="1"/>
          </p:cNvGraphicFramePr>
          <p:nvPr>
            <p:extLst>
              <p:ext uri="{D42A27DB-BD31-4B8C-83A1-F6EECF244321}">
                <p14:modId xmlns:p14="http://schemas.microsoft.com/office/powerpoint/2010/main" val="3202816793"/>
              </p:ext>
            </p:extLst>
          </p:nvPr>
        </p:nvGraphicFramePr>
        <p:xfrm>
          <a:off x="517525" y="2278063"/>
          <a:ext cx="8077200" cy="2484437"/>
        </p:xfrm>
        <a:graphic>
          <a:graphicData uri="http://schemas.openxmlformats.org/presentationml/2006/ole">
            <mc:AlternateContent xmlns:mc="http://schemas.openxmlformats.org/markup-compatibility/2006">
              <mc:Choice xmlns:v="urn:schemas-microsoft-com:vml" Requires="v">
                <p:oleObj spid="_x0000_s3135" name="Document" r:id="rId4" imgW="8245941" imgH="2541999" progId="Word.Document.8">
                  <p:embed/>
                </p:oleObj>
              </mc:Choice>
              <mc:Fallback>
                <p:oleObj name="Document" r:id="rId4" imgW="8245941" imgH="2541999" progId="Word.Document.8">
                  <p:embed/>
                  <p:pic>
                    <p:nvPicPr>
                      <p:cNvPr id="0" name="Picture 3"/>
                      <p:cNvPicPr>
                        <a:picLocks noChangeAspect="1" noChangeArrowheads="1"/>
                      </p:cNvPicPr>
                      <p:nvPr/>
                    </p:nvPicPr>
                    <p:blipFill>
                      <a:blip r:embed="rId5"/>
                      <a:srcRect/>
                      <a:stretch>
                        <a:fillRect/>
                      </a:stretch>
                    </p:blipFill>
                    <p:spPr bwMode="auto">
                      <a:xfrm>
                        <a:off x="517525" y="2278063"/>
                        <a:ext cx="8077200" cy="24844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25" y="1066800"/>
            <a:ext cx="7786595" cy="4495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September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a:xfrm>
            <a:off x="723899" y="304006"/>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Tree>
    <p:extLst>
      <p:ext uri="{BB962C8B-B14F-4D97-AF65-F5344CB8AC3E}">
        <p14:creationId xmlns:p14="http://schemas.microsoft.com/office/powerpoint/2010/main" val="1329651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732" y="15240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Tree>
    <p:extLst>
      <p:ext uri="{BB962C8B-B14F-4D97-AF65-F5344CB8AC3E}">
        <p14:creationId xmlns:p14="http://schemas.microsoft.com/office/powerpoint/2010/main" val="1770618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November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Allan Jones, Activision</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1876" y="1600200"/>
            <a:ext cx="7772400" cy="4800600"/>
          </a:xfrm>
          <a:ln/>
        </p:spPr>
        <p:txBody>
          <a:bodyPr/>
          <a:lstStyle/>
          <a:p>
            <a:r>
              <a:rPr lang="en-US" sz="1400" dirty="0"/>
              <a:t>Participation in any IEEE 802 meeting (Sponsor, Sponsor subgroup, Working Group, Working Group subgroup, etc.) is on an individual basis </a:t>
            </a:r>
          </a:p>
          <a:p>
            <a:pPr>
              <a:buFont typeface="Arial" panose="020B0604020202020204" pitchFamily="34" charset="0"/>
              <a:buChar char="•"/>
            </a:pPr>
            <a:r>
              <a:rPr lang="en-US" sz="1400" dirty="0"/>
              <a:t>Participants in the IEEE standards development individual process shall act based on their qualifications and experience. (https://standards.ieee.org/develop/policies/bylaws/sb_bylaws.pdf section 5.2.1) • </a:t>
            </a:r>
          </a:p>
          <a:p>
            <a:pPr>
              <a:buFont typeface="Arial" panose="020B0604020202020204" pitchFamily="34" charset="0"/>
              <a:buChar char="•"/>
            </a:pPr>
            <a:r>
              <a:rPr 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buFont typeface="Arial" panose="020B0604020202020204" pitchFamily="34" charset="0"/>
              <a:buChar char="•"/>
            </a:pPr>
            <a:r>
              <a:rPr 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buFont typeface="Arial" panose="020B0604020202020204" pitchFamily="34" charset="0"/>
              <a:buChar char="•"/>
            </a:pPr>
            <a:r>
              <a:rPr lang="en-US" sz="1400" dirty="0"/>
              <a:t>Participants shall not direct the actions or votes of any other member of an IEEE 802 Working Group or retaliate against any other member for their actions or votes within IEEE 802 Working Group meetings, see https://standards.ieee.org/develop/policies/bylaws/sb_bylaws.pdf section 5.2.1.3 and the IEEE 802 LMSC Working Group Policies and Procedures, subclause 3.4.1 “Chair”, list item x. </a:t>
            </a:r>
          </a:p>
          <a:p>
            <a:pPr marL="0" indent="0"/>
            <a:r>
              <a:rPr lang="en-US" sz="1400" dirty="0"/>
              <a:t>By participating in IEEE 802 meetings, you accept these requirements. If you do not agree to these policies then you shall not participate. </a:t>
            </a:r>
          </a:p>
          <a:p>
            <a:pPr marL="0" indent="0"/>
            <a:r>
              <a:rPr lang="en-US" sz="1100" dirty="0"/>
              <a:t>(Latest revision of IEEE 802 LMSC Working Group Policies and Procedures: http://www.ieee802.org/devdocs.shtml)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Approve teleconference minutes since September 2018</a:t>
            </a:r>
          </a:p>
          <a:p>
            <a:pPr>
              <a:buFont typeface="Arial" panose="020B0604020202020204" pitchFamily="34" charset="0"/>
              <a:buChar char="•"/>
            </a:pPr>
            <a:r>
              <a:rPr lang="en-US" dirty="0"/>
              <a:t>Presentations and Discussions</a:t>
            </a:r>
          </a:p>
          <a:p>
            <a:pPr>
              <a:buFont typeface="Arial" panose="020B0604020202020204" pitchFamily="34" charset="0"/>
              <a:buChar char="•"/>
            </a:pPr>
            <a:r>
              <a:rPr lang="en-US" dirty="0"/>
              <a:t>Schedule TIG teleconference times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Agenda Items for the Week</a:t>
            </a:r>
          </a:p>
        </p:txBody>
      </p:sp>
    </p:spTree>
    <p:extLst>
      <p:ext uri="{BB962C8B-B14F-4D97-AF65-F5344CB8AC3E}">
        <p14:creationId xmlns:p14="http://schemas.microsoft.com/office/powerpoint/2010/main" val="2188681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2 Sessions are scheduled for this week</a:t>
            </a:r>
          </a:p>
          <a:p>
            <a:pPr marL="0" indent="0"/>
            <a:endParaRPr lang="en-US" dirty="0"/>
          </a:p>
          <a:p>
            <a:pPr lvl="1">
              <a:buFont typeface="Arial" panose="020B0604020202020204" pitchFamily="34" charset="0"/>
              <a:buChar char="•"/>
            </a:pPr>
            <a:r>
              <a:rPr lang="en-US" dirty="0"/>
              <a:t>Session 1</a:t>
            </a:r>
          </a:p>
          <a:p>
            <a:pPr lvl="2">
              <a:buFont typeface="Arial" panose="020B0604020202020204" pitchFamily="34" charset="0"/>
              <a:buChar char="•"/>
            </a:pPr>
            <a:r>
              <a:rPr lang="en-US" dirty="0"/>
              <a:t> Tuesday 2018-11-13 13:30-15:30</a:t>
            </a:r>
          </a:p>
          <a:p>
            <a:pPr lvl="1">
              <a:buFont typeface="Arial" panose="020B0604020202020204" pitchFamily="34" charset="0"/>
              <a:buChar char="•"/>
            </a:pPr>
            <a:r>
              <a:rPr lang="en-US" dirty="0"/>
              <a:t>Session 2</a:t>
            </a:r>
          </a:p>
          <a:p>
            <a:pPr lvl="2">
              <a:buFont typeface="Arial" panose="020B0604020202020204" pitchFamily="34" charset="0"/>
              <a:buChar char="•"/>
            </a:pPr>
            <a:r>
              <a:rPr lang="en-US" dirty="0"/>
              <a:t>Thursday 2018-11-15 16:00-18:00</a:t>
            </a:r>
          </a:p>
          <a:p>
            <a:pPr lvl="2">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RTA TIG Schedule</a:t>
            </a:r>
          </a:p>
        </p:txBody>
      </p:sp>
    </p:spTree>
    <p:extLst>
      <p:ext uri="{BB962C8B-B14F-4D97-AF65-F5344CB8AC3E}">
        <p14:creationId xmlns:p14="http://schemas.microsoft.com/office/powerpoint/2010/main" val="2353714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of September 2018 Teleconference meeting</a:t>
            </a:r>
          </a:p>
          <a:p>
            <a:pPr lvl="0">
              <a:lnSpc>
                <a:spcPct val="80000"/>
              </a:lnSpc>
              <a:buFont typeface="Arial" panose="020B0604020202020204" pitchFamily="34" charset="0"/>
              <a:buChar char="•"/>
            </a:pPr>
            <a:r>
              <a:rPr lang="en-US" altLang="en-US" dirty="0"/>
              <a:t>TIG motions</a:t>
            </a:r>
          </a:p>
          <a:p>
            <a:pPr lvl="1">
              <a:lnSpc>
                <a:spcPct val="80000"/>
              </a:lnSpc>
              <a:buFont typeface="Arial" panose="020B0604020202020204" pitchFamily="34" charset="0"/>
              <a:buChar char="•"/>
            </a:pPr>
            <a:r>
              <a:rPr lang="en-US" altLang="en-US" dirty="0"/>
              <a:t>Approve TIG Teleconference minutes since September 2018 meeting</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Straw Poll for 802.21 Joint Session for Wednesday AM2</a:t>
            </a:r>
          </a:p>
          <a:p>
            <a:pPr lvl="0">
              <a:lnSpc>
                <a:spcPct val="80000"/>
              </a:lnSpc>
              <a:buFont typeface="Arial" panose="020B0604020202020204" pitchFamily="34" charset="0"/>
              <a:buChar char="•"/>
            </a:pPr>
            <a:r>
              <a:rPr lang="en-US" dirty="0"/>
              <a:t>Recess</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altLang="en-US" dirty="0"/>
              <a:t>Agenda for Tuesday November 11, 13:30 – 15:30</a:t>
            </a:r>
            <a:endParaRPr lang="en-US" dirty="0"/>
          </a:p>
        </p:txBody>
      </p:sp>
    </p:spTree>
    <p:extLst>
      <p:ext uri="{BB962C8B-B14F-4D97-AF65-F5344CB8AC3E}">
        <p14:creationId xmlns:p14="http://schemas.microsoft.com/office/powerpoint/2010/main" val="2436419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899" y="1864125"/>
            <a:ext cx="7770813" cy="4343400"/>
          </a:xfrm>
        </p:spPr>
        <p:txBody>
          <a:bodyPr/>
          <a:lstStyle/>
          <a:p>
            <a:pPr>
              <a:buFont typeface="Arial" panose="020B0604020202020204" pitchFamily="34" charset="0"/>
              <a:buChar char="•"/>
            </a:pPr>
            <a:r>
              <a:rPr lang="en-US" altLang="en-US" sz="2000" dirty="0"/>
              <a:t>Approve </a:t>
            </a:r>
            <a:r>
              <a:rPr lang="en-US" altLang="en-US" sz="2000" dirty="0" err="1"/>
              <a:t>TIGax</a:t>
            </a:r>
            <a:r>
              <a:rPr lang="en-US" altLang="en-US" sz="2000" dirty="0"/>
              <a:t> minutes of teleconferences and minutes from July 2018 Interim meeting:  </a:t>
            </a:r>
          </a:p>
          <a:p>
            <a:pPr lvl="1">
              <a:buFont typeface="Arial" panose="020B0604020202020204" pitchFamily="34" charset="0"/>
              <a:buChar char="•"/>
            </a:pPr>
            <a:r>
              <a:rPr lang="en-US" altLang="en-US" sz="1800" dirty="0"/>
              <a:t>RTA TIG Sept. Meeting minutes </a:t>
            </a:r>
            <a:r>
              <a:rPr lang="en-US" altLang="en-US" sz="1800" dirty="0">
                <a:hlinkClick r:id="rId2"/>
              </a:rPr>
              <a:t>https://mentor.ieee.org/802.11/dcn/18/11-18-1689-00-0rta-rta-sep-kona-meeting-minutes.docx</a:t>
            </a:r>
            <a:endParaRPr lang="en-US" altLang="en-US" sz="1800" dirty="0"/>
          </a:p>
          <a:p>
            <a:pPr lvl="1">
              <a:buFont typeface="Arial" panose="020B0604020202020204" pitchFamily="34" charset="0"/>
              <a:buChar char="•"/>
            </a:pPr>
            <a:r>
              <a:rPr lang="en-US" altLang="en-US" sz="1800" dirty="0"/>
              <a:t>RTA Oct 10 Teleconference Minutes </a:t>
            </a:r>
            <a:r>
              <a:rPr lang="en-US" altLang="en-US" sz="1800" dirty="0">
                <a:hlinkClick r:id="rId3"/>
              </a:rPr>
              <a:t>https://mentor.ieee.org/802.11/dcn/18/11-18-1757-00-0rta-rta-oct-10-cc-meeting-minutes.docx</a:t>
            </a:r>
            <a:endParaRPr lang="en-US" altLang="en-US" sz="1800" dirty="0"/>
          </a:p>
          <a:p>
            <a:pPr lvl="1">
              <a:buFont typeface="Arial" panose="020B0604020202020204" pitchFamily="34" charset="0"/>
              <a:buChar char="•"/>
            </a:pPr>
            <a:r>
              <a:rPr lang="en-US" altLang="en-US" sz="1800" dirty="0"/>
              <a:t>RTA Oct 24 Teleconference Minutes</a:t>
            </a:r>
          </a:p>
          <a:p>
            <a:pPr lvl="1">
              <a:buFont typeface="Arial" panose="020B0604020202020204" pitchFamily="34" charset="0"/>
              <a:buChar char="•"/>
            </a:pPr>
            <a:r>
              <a:rPr lang="en-US" altLang="en-US" sz="1800" dirty="0">
                <a:hlinkClick r:id="rId4"/>
              </a:rPr>
              <a:t>https://mentor.ieee.org/802.11/dcn/18/11-18-1806-00-0rta-rta-oct-24-cc-meeting-minutes.docx</a:t>
            </a:r>
            <a:endParaRPr lang="en-US" altLang="en-US" sz="1800" dirty="0"/>
          </a:p>
          <a:p>
            <a:pPr>
              <a:buFont typeface="Arial" panose="020B0604020202020204" pitchFamily="34" charset="0"/>
              <a:buChar char="•"/>
            </a:pPr>
            <a:r>
              <a:rPr lang="en-US" altLang="en-US" dirty="0"/>
              <a:t>Move:	Jim Lansford 	Second: Tim Godfrey</a:t>
            </a:r>
          </a:p>
          <a:p>
            <a:pPr>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altLang="en-US" dirty="0"/>
              <a:t>Approval of  TIG Minutes (October 2018 </a:t>
            </a:r>
            <a:r>
              <a:rPr lang="en-US" altLang="en-US" dirty="0" err="1"/>
              <a:t>Telecons</a:t>
            </a:r>
            <a:r>
              <a:rPr lang="en-US" altLang="en-US" dirty="0"/>
              <a:t> and July Interim Minutes)</a:t>
            </a:r>
            <a:endParaRPr lang="en-US" dirty="0"/>
          </a:p>
        </p:txBody>
      </p:sp>
    </p:spTree>
    <p:extLst>
      <p:ext uri="{BB962C8B-B14F-4D97-AF65-F5344CB8AC3E}">
        <p14:creationId xmlns:p14="http://schemas.microsoft.com/office/powerpoint/2010/main" val="1484859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35130B-61BA-4097-9971-C689E843DF5F}"/>
              </a:ext>
            </a:extLst>
          </p:cNvPr>
          <p:cNvSpPr>
            <a:spLocks noGrp="1"/>
          </p:cNvSpPr>
          <p:nvPr>
            <p:ph idx="1"/>
          </p:nvPr>
        </p:nvSpPr>
        <p:spPr>
          <a:xfrm>
            <a:off x="770422" y="1600200"/>
            <a:ext cx="7770813" cy="4648200"/>
          </a:xfrm>
        </p:spPr>
        <p:txBody>
          <a:bodyPr/>
          <a:lstStyle/>
          <a:p>
            <a:r>
              <a:rPr lang="en-US" dirty="0"/>
              <a:t>Should we have a joint session with 802.21 on Wednesday AM2?</a:t>
            </a:r>
          </a:p>
          <a:p>
            <a:r>
              <a:rPr lang="en-US" dirty="0"/>
              <a:t>•	</a:t>
            </a:r>
            <a:r>
              <a:rPr lang="en-US" sz="1400" dirty="0"/>
              <a:t>As the eSports is growing rapidly in China and Korea, VR eSports is being considered as an upcoming new eSports event. For that matter, we see that more and more network ready VR game content will be coming out in the market; hence, it would be great to take a look at the network requirement for VR eSports and this would be a great additional session that the RTA TIG team should also look at. As explained in the previous teleconference meeting, we have the use case scenario for the VR eSports and 802.21 believe that this topic will be a great interest for both your TIG and the 802.21 TIG.</a:t>
            </a:r>
          </a:p>
          <a:p>
            <a:r>
              <a:rPr lang="en-US" dirty="0"/>
              <a:t>Yes: 8</a:t>
            </a:r>
          </a:p>
          <a:p>
            <a:r>
              <a:rPr lang="en-US" dirty="0"/>
              <a:t>No: 2</a:t>
            </a:r>
          </a:p>
          <a:p>
            <a:r>
              <a:rPr lang="en-US" dirty="0"/>
              <a:t>Abstain:  20</a:t>
            </a:r>
          </a:p>
        </p:txBody>
      </p:sp>
      <p:sp>
        <p:nvSpPr>
          <p:cNvPr id="3" name="Slide Number Placeholder 2">
            <a:extLst>
              <a:ext uri="{FF2B5EF4-FFF2-40B4-BE49-F238E27FC236}">
                <a16:creationId xmlns:a16="http://schemas.microsoft.com/office/drawing/2014/main" id="{4350CC56-6A58-4F54-ADD0-C0FBC1D81BF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4" name="Footer Placeholder 3">
            <a:extLst>
              <a:ext uri="{FF2B5EF4-FFF2-40B4-BE49-F238E27FC236}">
                <a16:creationId xmlns:a16="http://schemas.microsoft.com/office/drawing/2014/main" id="{04BD9EBB-D1F2-4954-ACC5-AD0DBE3A1328}"/>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7169BFE6-E73A-4C53-834F-8DDBF868F868}"/>
              </a:ext>
            </a:extLst>
          </p:cNvPr>
          <p:cNvSpPr>
            <a:spLocks noGrp="1"/>
          </p:cNvSpPr>
          <p:nvPr>
            <p:ph type="dt" idx="15"/>
          </p:nvPr>
        </p:nvSpPr>
        <p:spPr/>
        <p:txBody>
          <a:bodyPr/>
          <a:lstStyle/>
          <a:p>
            <a:r>
              <a:rPr lang="en-US" dirty="0"/>
              <a:t>November 2018</a:t>
            </a:r>
            <a:endParaRPr lang="en-GB" dirty="0"/>
          </a:p>
        </p:txBody>
      </p:sp>
      <p:sp>
        <p:nvSpPr>
          <p:cNvPr id="6" name="Title 5">
            <a:extLst>
              <a:ext uri="{FF2B5EF4-FFF2-40B4-BE49-F238E27FC236}">
                <a16:creationId xmlns:a16="http://schemas.microsoft.com/office/drawing/2014/main" id="{E536AEE5-1108-40FA-922A-AB4B570B4185}"/>
              </a:ext>
            </a:extLst>
          </p:cNvPr>
          <p:cNvSpPr>
            <a:spLocks noGrp="1"/>
          </p:cNvSpPr>
          <p:nvPr>
            <p:ph type="title"/>
          </p:nvPr>
        </p:nvSpPr>
        <p:spPr>
          <a:xfrm>
            <a:off x="696912" y="685800"/>
            <a:ext cx="7770813" cy="1065213"/>
          </a:xfrm>
        </p:spPr>
        <p:txBody>
          <a:bodyPr/>
          <a:lstStyle/>
          <a:p>
            <a:r>
              <a:rPr lang="en-US" dirty="0"/>
              <a:t>Straw Poll</a:t>
            </a:r>
          </a:p>
        </p:txBody>
      </p:sp>
    </p:spTree>
    <p:extLst>
      <p:ext uri="{BB962C8B-B14F-4D97-AF65-F5344CB8AC3E}">
        <p14:creationId xmlns:p14="http://schemas.microsoft.com/office/powerpoint/2010/main" val="3701387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F819BA4B-3D0C-4E7F-8FA7-A1C1C3908E18}"/>
              </a:ext>
            </a:extLst>
          </p:cNvPr>
          <p:cNvGraphicFramePr>
            <a:graphicFrameLocks noGrp="1"/>
          </p:cNvGraphicFramePr>
          <p:nvPr>
            <p:ph idx="1"/>
            <p:extLst>
              <p:ext uri="{D42A27DB-BD31-4B8C-83A1-F6EECF244321}">
                <p14:modId xmlns:p14="http://schemas.microsoft.com/office/powerpoint/2010/main" val="1896101855"/>
              </p:ext>
            </p:extLst>
          </p:nvPr>
        </p:nvGraphicFramePr>
        <p:xfrm>
          <a:off x="1524000" y="1770790"/>
          <a:ext cx="6057900" cy="2842858"/>
        </p:xfrm>
        <a:graphic>
          <a:graphicData uri="http://schemas.openxmlformats.org/drawingml/2006/table">
            <a:tbl>
              <a:tblPr>
                <a:tableStyleId>{5C22544A-7EE6-4342-B048-85BDC9FD1C3A}</a:tableStyleId>
              </a:tblPr>
              <a:tblGrid>
                <a:gridCol w="1615014">
                  <a:extLst>
                    <a:ext uri="{9D8B030D-6E8A-4147-A177-3AD203B41FA5}">
                      <a16:colId xmlns:a16="http://schemas.microsoft.com/office/drawing/2014/main" val="2283468912"/>
                    </a:ext>
                  </a:extLst>
                </a:gridCol>
                <a:gridCol w="2922326">
                  <a:extLst>
                    <a:ext uri="{9D8B030D-6E8A-4147-A177-3AD203B41FA5}">
                      <a16:colId xmlns:a16="http://schemas.microsoft.com/office/drawing/2014/main" val="4045702664"/>
                    </a:ext>
                  </a:extLst>
                </a:gridCol>
                <a:gridCol w="1520560">
                  <a:extLst>
                    <a:ext uri="{9D8B030D-6E8A-4147-A177-3AD203B41FA5}">
                      <a16:colId xmlns:a16="http://schemas.microsoft.com/office/drawing/2014/main" val="3668639404"/>
                    </a:ext>
                  </a:extLst>
                </a:gridCol>
              </a:tblGrid>
              <a:tr h="263166">
                <a:tc>
                  <a:txBody>
                    <a:bodyPr/>
                    <a:lstStyle/>
                    <a:p>
                      <a:pPr algn="l" fontAlgn="b"/>
                      <a:r>
                        <a:rPr lang="en-US" sz="1100" b="1" u="none" strike="noStrike" dirty="0">
                          <a:effectLst/>
                        </a:rPr>
                        <a:t>DCN</a:t>
                      </a:r>
                      <a:endParaRPr lang="en-US" sz="1100" b="1"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a:effectLst/>
                        </a:rPr>
                        <a:t>Title</a:t>
                      </a:r>
                      <a:endParaRPr lang="en-US" sz="1100" b="1"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dirty="0">
                          <a:effectLst/>
                        </a:rPr>
                        <a:t>Author</a:t>
                      </a:r>
                      <a:endParaRPr lang="en-US" sz="1100" b="1"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4561111"/>
                  </a:ext>
                </a:extLst>
              </a:tr>
              <a:tr h="522769">
                <a:tc>
                  <a:txBody>
                    <a:bodyPr/>
                    <a:lstStyle/>
                    <a:p>
                      <a:pPr algn="l" fontAlgn="b"/>
                      <a:r>
                        <a:rPr lang="en-US" sz="1100" b="0" i="0" u="none" strike="noStrike" dirty="0">
                          <a:solidFill>
                            <a:schemeClr val="tx1"/>
                          </a:solidFill>
                          <a:effectLst/>
                          <a:latin typeface="+mn-lt"/>
                        </a:rPr>
                        <a:t>1889</a:t>
                      </a:r>
                    </a:p>
                  </a:txBody>
                  <a:tcPr marL="9525" marR="9525" marT="9525" marB="0" anchor="b"/>
                </a:tc>
                <a:tc>
                  <a:txBody>
                    <a:bodyPr/>
                    <a:lstStyle/>
                    <a:p>
                      <a:pPr algn="l" fontAlgn="b"/>
                      <a:r>
                        <a:rPr lang="en-US" sz="1100" dirty="0">
                          <a:solidFill>
                            <a:schemeClr val="tx1"/>
                          </a:solidFill>
                          <a:latin typeface="+mn-lt"/>
                        </a:rPr>
                        <a:t>Use Cases, Requirements and Potential Wireless Approaches for Industrial Automation Applications</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b="0" i="0" u="none" strike="noStrike" dirty="0">
                          <a:solidFill>
                            <a:schemeClr val="tx1"/>
                          </a:solidFill>
                          <a:effectLst/>
                          <a:latin typeface="+mn-lt"/>
                        </a:rPr>
                        <a:t>James Gross</a:t>
                      </a:r>
                    </a:p>
                  </a:txBody>
                  <a:tcPr marL="9525" marR="9525" marT="9525" marB="0" anchor="b"/>
                </a:tc>
                <a:extLst>
                  <a:ext uri="{0D108BD9-81ED-4DB2-BD59-A6C34878D82A}">
                    <a16:rowId xmlns:a16="http://schemas.microsoft.com/office/drawing/2014/main" val="965952012"/>
                  </a:ext>
                </a:extLst>
              </a:tr>
              <a:tr h="35175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chemeClr val="tx1"/>
                          </a:solidFill>
                          <a:effectLst/>
                          <a:latin typeface="+mn-lt"/>
                        </a:rPr>
                        <a:t>1892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mn-ea"/>
                          <a:cs typeface="+mn-cs"/>
                        </a:rPr>
                        <a:t>Time-Aware shaping (802.1Qbv) support in the 802.11 MAC</a:t>
                      </a:r>
                    </a:p>
                  </a:txBody>
                  <a:tcPr marL="9525" marR="9525" marT="9525" marB="0" anchor="b"/>
                </a:tc>
                <a:tc>
                  <a:txBody>
                    <a:bodyPr/>
                    <a:lstStyle/>
                    <a:p>
                      <a:pPr algn="l" fontAlgn="b"/>
                      <a:r>
                        <a:rPr lang="en-US" sz="1100" b="0" i="0" u="none" strike="noStrike" dirty="0">
                          <a:solidFill>
                            <a:schemeClr val="tx1"/>
                          </a:solidFill>
                          <a:effectLst/>
                          <a:latin typeface="+mn-lt"/>
                        </a:rPr>
                        <a:t>Dave Cavalcanti</a:t>
                      </a:r>
                    </a:p>
                  </a:txBody>
                  <a:tcPr marL="9525" marR="9525" marT="9525" marB="0" anchor="b"/>
                </a:tc>
                <a:extLst>
                  <a:ext uri="{0D108BD9-81ED-4DB2-BD59-A6C34878D82A}">
                    <a16:rowId xmlns:a16="http://schemas.microsoft.com/office/drawing/2014/main" val="3709436513"/>
                  </a:ext>
                </a:extLst>
              </a:tr>
              <a:tr h="194338">
                <a:tc>
                  <a:txBody>
                    <a:bodyPr/>
                    <a:lstStyle/>
                    <a:p>
                      <a:pPr algn="l" fontAlgn="b"/>
                      <a:r>
                        <a:rPr lang="en-US" sz="1100" b="0" i="0" u="none" strike="noStrike" dirty="0">
                          <a:solidFill>
                            <a:schemeClr val="tx1"/>
                          </a:solidFill>
                          <a:effectLst/>
                          <a:latin typeface="+mn-lt"/>
                        </a:rPr>
                        <a:t>1918</a:t>
                      </a:r>
                    </a:p>
                  </a:txBody>
                  <a:tcPr marL="9525" marR="9525" marT="9525" marB="0" anchor="b"/>
                </a:tc>
                <a:tc>
                  <a:txBody>
                    <a:bodyPr/>
                    <a:lstStyle/>
                    <a:p>
                      <a:pPr algn="l" fontAlgn="b"/>
                      <a:r>
                        <a:rPr lang="en-US" sz="1100" b="0" i="0" u="none" strike="noStrike" dirty="0">
                          <a:solidFill>
                            <a:schemeClr val="tx1"/>
                          </a:solidFill>
                          <a:effectLst/>
                          <a:latin typeface="+mn-lt"/>
                        </a:rPr>
                        <a:t>Determinism for IoT considerations</a:t>
                      </a:r>
                    </a:p>
                  </a:txBody>
                  <a:tcPr marL="9525" marR="9525" marT="9525" marB="0" anchor="b"/>
                </a:tc>
                <a:tc>
                  <a:txBody>
                    <a:bodyPr/>
                    <a:lstStyle/>
                    <a:p>
                      <a:pPr algn="l" fontAlgn="b"/>
                      <a:r>
                        <a:rPr lang="en-US" sz="1100" b="0" i="0" u="none" strike="noStrike" dirty="0">
                          <a:solidFill>
                            <a:schemeClr val="tx1"/>
                          </a:solidFill>
                          <a:effectLst/>
                          <a:latin typeface="+mn-lt"/>
                        </a:rPr>
                        <a:t>Jerome Henry</a:t>
                      </a:r>
                    </a:p>
                  </a:txBody>
                  <a:tcPr marL="9525" marR="9525" marT="9525" marB="0" anchor="b"/>
                </a:tc>
                <a:extLst>
                  <a:ext uri="{0D108BD9-81ED-4DB2-BD59-A6C34878D82A}">
                    <a16:rowId xmlns:a16="http://schemas.microsoft.com/office/drawing/2014/main" val="111778539"/>
                  </a:ext>
                </a:extLst>
              </a:tr>
              <a:tr h="194338">
                <a:tc>
                  <a:txBody>
                    <a:bodyPr/>
                    <a:lstStyle/>
                    <a:p>
                      <a:pPr algn="l" fontAlgn="b"/>
                      <a:r>
                        <a:rPr lang="en-US" sz="1100" u="none" strike="noStrike" dirty="0">
                          <a:effectLst/>
                        </a:rPr>
                        <a:t>1-18-0064-02</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Proposed Revision of FFIOT Redundancy Section</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Roger Marks</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78697572"/>
                  </a:ext>
                </a:extLst>
              </a:tr>
              <a:tr h="194338">
                <a:tc>
                  <a:txBody>
                    <a:bodyPr/>
                    <a:lstStyle/>
                    <a:p>
                      <a:pPr algn="l" fontAlgn="b"/>
                      <a:r>
                        <a:rPr lang="en-US" sz="1100" u="none" strike="noStrike" dirty="0">
                          <a:solidFill>
                            <a:schemeClr val="tx1"/>
                          </a:solidFill>
                          <a:effectLst/>
                          <a:latin typeface="+mn-lt"/>
                        </a:rPr>
                        <a:t>1973</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Old and new latency requirements</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Kazuyuki Sakoda</a:t>
                      </a:r>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4070945497"/>
                  </a:ext>
                </a:extLst>
              </a:tr>
              <a:tr h="194338">
                <a:tc>
                  <a:txBody>
                    <a:bodyPr/>
                    <a:lstStyle/>
                    <a:p>
                      <a:pPr algn="l" fontAlgn="b"/>
                      <a:r>
                        <a:rPr lang="en-US" sz="1100" u="none" strike="noStrike" dirty="0">
                          <a:solidFill>
                            <a:schemeClr val="tx1"/>
                          </a:solidFill>
                          <a:effectLst/>
                          <a:latin typeface="+mn-lt"/>
                        </a:rPr>
                        <a:t>1972</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Thoughts on RTA development</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Kazuyuki Sakoda</a:t>
                      </a:r>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564248002"/>
                  </a:ext>
                </a:extLst>
              </a:tr>
              <a:tr h="194338">
                <a:tc>
                  <a:txBody>
                    <a:bodyPr/>
                    <a:lstStyle/>
                    <a:p>
                      <a:pPr algn="l" fontAlgn="b"/>
                      <a:r>
                        <a:rPr lang="en-US" sz="1100" u="none" strike="noStrike" dirty="0">
                          <a:solidFill>
                            <a:schemeClr val="tx1"/>
                          </a:solidFill>
                          <a:effectLst/>
                          <a:latin typeface="+mn-lt"/>
                        </a:rPr>
                        <a:t>1978</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Discussion on Target Use Cases of RTA</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Akira Kishida</a:t>
                      </a:r>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1763283125"/>
                  </a:ext>
                </a:extLst>
              </a:tr>
              <a:tr h="194338">
                <a:tc>
                  <a:txBody>
                    <a:bodyPr/>
                    <a:lstStyle/>
                    <a:p>
                      <a:pPr algn="l" fontAlgn="b"/>
                      <a:r>
                        <a:rPr lang="en-US" sz="1100" u="none" strike="noStrike" dirty="0">
                          <a:effectLst/>
                        </a:rPr>
                        <a:t>1947 </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Performance evaluation of Real Time Communication over Wi-Fi </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Evgeny Khorov</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75401081"/>
                  </a:ext>
                </a:extLst>
              </a:tr>
              <a:tr h="194338">
                <a:tc>
                  <a:txBody>
                    <a:bodyPr/>
                    <a:lstStyle/>
                    <a:p>
                      <a:pPr algn="l" fontAlgn="b"/>
                      <a:r>
                        <a:rPr lang="en-US" sz="1100" u="none" strike="noStrike" dirty="0">
                          <a:solidFill>
                            <a:schemeClr val="tx1"/>
                          </a:solidFill>
                          <a:effectLst/>
                          <a:latin typeface="+mn-lt"/>
                        </a:rPr>
                        <a:t> 2009</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Draft RTA TIG Report</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Kate Meng</a:t>
                      </a:r>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4075640537"/>
                  </a:ext>
                </a:extLst>
              </a:tr>
              <a:tr h="194338">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16876792"/>
                  </a:ext>
                </a:extLst>
              </a:tr>
            </a:tbl>
          </a:graphicData>
        </a:graphic>
      </p:graphicFrame>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Submissions</a:t>
            </a:r>
          </a:p>
        </p:txBody>
      </p:sp>
    </p:spTree>
    <p:extLst>
      <p:ext uri="{BB962C8B-B14F-4D97-AF65-F5344CB8AC3E}">
        <p14:creationId xmlns:p14="http://schemas.microsoft.com/office/powerpoint/2010/main" val="41365863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Timeline</a:t>
            </a:r>
          </a:p>
          <a:p>
            <a:pPr lvl="0">
              <a:lnSpc>
                <a:spcPct val="80000"/>
              </a:lnSpc>
              <a:buFont typeface="Arial" panose="020B0604020202020204" pitchFamily="34" charset="0"/>
              <a:buChar char="•"/>
            </a:pPr>
            <a:r>
              <a:rPr lang="en-US" dirty="0"/>
              <a:t>Straw Poll on TIG continuation</a:t>
            </a:r>
          </a:p>
          <a:p>
            <a:pPr lvl="0">
              <a:lnSpc>
                <a:spcPct val="80000"/>
              </a:lnSpc>
              <a:buFont typeface="Arial" panose="020B0604020202020204" pitchFamily="34" charset="0"/>
              <a:buChar char="•"/>
            </a:pPr>
            <a:r>
              <a:rPr lang="en-US" dirty="0" err="1"/>
              <a:t>Telecon</a:t>
            </a:r>
            <a:r>
              <a:rPr lang="en-US" dirty="0"/>
              <a:t> Schedule</a:t>
            </a:r>
          </a:p>
          <a:p>
            <a:pPr lvl="0">
              <a:lnSpc>
                <a:spcPct val="80000"/>
              </a:lnSpc>
              <a:buFont typeface="Arial" panose="020B0604020202020204" pitchFamily="34" charset="0"/>
              <a:buChar char="•"/>
            </a:pPr>
            <a:r>
              <a:rPr lang="en-US" dirty="0"/>
              <a:t>Adjourn</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altLang="en-US" dirty="0"/>
              <a:t>Agenda for Thursday November 13, 16:00 – 18:00</a:t>
            </a:r>
            <a:endParaRPr lang="en-US" dirty="0"/>
          </a:p>
        </p:txBody>
      </p:sp>
    </p:spTree>
    <p:extLst>
      <p:ext uri="{BB962C8B-B14F-4D97-AF65-F5344CB8AC3E}">
        <p14:creationId xmlns:p14="http://schemas.microsoft.com/office/powerpoint/2010/main" val="3108921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just"/>
            <a:r>
              <a:rPr lang="en-US" altLang="en-US" dirty="0"/>
              <a:t>This presentation contains the IEEE 802.11 RTA TIG agenda for the November 2018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5357818" y="6475413"/>
            <a:ext cx="3184520" cy="153987"/>
          </a:xfrm>
        </p:spPr>
        <p:txBody>
          <a:bodyPr/>
          <a:lstStyle/>
          <a:p>
            <a:r>
              <a:rPr lang="en-GB" dirty="0"/>
              <a:t>Allan Jones </a:t>
            </a:r>
            <a:r>
              <a:rPr lang="en-GB" dirty="0" err="1"/>
              <a:t>Acitivision</a:t>
            </a:r>
            <a:endParaRPr lang="en-GB" dirty="0"/>
          </a:p>
        </p:txBody>
      </p:sp>
      <p:sp>
        <p:nvSpPr>
          <p:cNvPr id="4" name="Date Placeholder 3"/>
          <p:cNvSpPr>
            <a:spLocks noGrp="1"/>
          </p:cNvSpPr>
          <p:nvPr>
            <p:ph type="dt" idx="15"/>
          </p:nvPr>
        </p:nvSpPr>
        <p:spPr/>
        <p:txBody>
          <a:bodyPr/>
          <a:lstStyle/>
          <a:p>
            <a:r>
              <a:rPr lang="en-US" dirty="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35130B-61BA-4097-9971-C689E843DF5F}"/>
              </a:ext>
            </a:extLst>
          </p:cNvPr>
          <p:cNvSpPr>
            <a:spLocks noGrp="1"/>
          </p:cNvSpPr>
          <p:nvPr>
            <p:ph idx="1"/>
          </p:nvPr>
        </p:nvSpPr>
        <p:spPr/>
        <p:txBody>
          <a:bodyPr/>
          <a:lstStyle/>
          <a:p>
            <a:r>
              <a:rPr lang="en-US" dirty="0"/>
              <a:t>Should we extend the RTA TIG timeline until the March Plenary?</a:t>
            </a:r>
          </a:p>
          <a:p>
            <a:endParaRPr lang="en-US" dirty="0"/>
          </a:p>
          <a:p>
            <a:r>
              <a:rPr lang="en-US" dirty="0"/>
              <a:t>Yes: </a:t>
            </a:r>
          </a:p>
          <a:p>
            <a:r>
              <a:rPr lang="en-US" dirty="0"/>
              <a:t>No: </a:t>
            </a:r>
          </a:p>
          <a:p>
            <a:r>
              <a:rPr lang="en-US" dirty="0"/>
              <a:t>Abstain:  </a:t>
            </a:r>
          </a:p>
        </p:txBody>
      </p:sp>
      <p:sp>
        <p:nvSpPr>
          <p:cNvPr id="3" name="Slide Number Placeholder 2">
            <a:extLst>
              <a:ext uri="{FF2B5EF4-FFF2-40B4-BE49-F238E27FC236}">
                <a16:creationId xmlns:a16="http://schemas.microsoft.com/office/drawing/2014/main" id="{4350CC56-6A58-4F54-ADD0-C0FBC1D81BF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4" name="Footer Placeholder 3">
            <a:extLst>
              <a:ext uri="{FF2B5EF4-FFF2-40B4-BE49-F238E27FC236}">
                <a16:creationId xmlns:a16="http://schemas.microsoft.com/office/drawing/2014/main" id="{04BD9EBB-D1F2-4954-ACC5-AD0DBE3A1328}"/>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7169BFE6-E73A-4C53-834F-8DDBF868F868}"/>
              </a:ext>
            </a:extLst>
          </p:cNvPr>
          <p:cNvSpPr>
            <a:spLocks noGrp="1"/>
          </p:cNvSpPr>
          <p:nvPr>
            <p:ph type="dt" idx="15"/>
          </p:nvPr>
        </p:nvSpPr>
        <p:spPr/>
        <p:txBody>
          <a:bodyPr/>
          <a:lstStyle/>
          <a:p>
            <a:r>
              <a:rPr lang="en-US" dirty="0"/>
              <a:t>November 2018</a:t>
            </a:r>
            <a:endParaRPr lang="en-GB" dirty="0"/>
          </a:p>
        </p:txBody>
      </p:sp>
      <p:sp>
        <p:nvSpPr>
          <p:cNvPr id="6" name="Title 5">
            <a:extLst>
              <a:ext uri="{FF2B5EF4-FFF2-40B4-BE49-F238E27FC236}">
                <a16:creationId xmlns:a16="http://schemas.microsoft.com/office/drawing/2014/main" id="{E536AEE5-1108-40FA-922A-AB4B570B4185}"/>
              </a:ext>
            </a:extLst>
          </p:cNvPr>
          <p:cNvSpPr>
            <a:spLocks noGrp="1"/>
          </p:cNvSpPr>
          <p:nvPr>
            <p:ph type="title"/>
          </p:nvPr>
        </p:nvSpPr>
        <p:spPr/>
        <p:txBody>
          <a:bodyPr/>
          <a:lstStyle/>
          <a:p>
            <a:r>
              <a:rPr lang="en-US" dirty="0"/>
              <a:t>Straw Poll</a:t>
            </a:r>
          </a:p>
        </p:txBody>
      </p:sp>
    </p:spTree>
    <p:extLst>
      <p:ext uri="{BB962C8B-B14F-4D97-AF65-F5344CB8AC3E}">
        <p14:creationId xmlns:p14="http://schemas.microsoft.com/office/powerpoint/2010/main" val="1679670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E9A38A-0C1C-4F33-BFD3-17E9C0199049}"/>
              </a:ext>
            </a:extLst>
          </p:cNvPr>
          <p:cNvSpPr>
            <a:spLocks noGrp="1"/>
          </p:cNvSpPr>
          <p:nvPr>
            <p:ph idx="1"/>
          </p:nvPr>
        </p:nvSpPr>
        <p:spPr>
          <a:xfrm>
            <a:off x="685800" y="1600200"/>
            <a:ext cx="7770813" cy="4113213"/>
          </a:xfrm>
        </p:spPr>
        <p:txBody>
          <a:bodyPr/>
          <a:lstStyle/>
          <a:p>
            <a:pPr>
              <a:buFont typeface="Arial" panose="020B0604020202020204" pitchFamily="34" charset="0"/>
              <a:buChar char="•"/>
            </a:pPr>
            <a:r>
              <a:rPr lang="en-US" altLang="zh-CN" sz="2000" dirty="0"/>
              <a:t>July 2018: Formation of the TIG</a:t>
            </a:r>
          </a:p>
          <a:p>
            <a:pPr lvl="1">
              <a:buFont typeface="Arial" panose="020B0604020202020204" pitchFamily="34" charset="0"/>
              <a:buChar char="•"/>
            </a:pPr>
            <a:r>
              <a:rPr lang="en-US" altLang="zh-CN" sz="1800" dirty="0"/>
              <a:t>2 Teleconference</a:t>
            </a:r>
          </a:p>
          <a:p>
            <a:pPr>
              <a:buFont typeface="Arial" panose="020B0604020202020204" pitchFamily="34" charset="0"/>
              <a:buChar char="•"/>
            </a:pPr>
            <a:r>
              <a:rPr lang="en-US" altLang="zh-CN" sz="2000" dirty="0"/>
              <a:t>September 2018: Interim Meeting</a:t>
            </a:r>
          </a:p>
          <a:p>
            <a:pPr lvl="1">
              <a:buFont typeface="Arial" panose="020B0604020202020204" pitchFamily="34" charset="0"/>
              <a:buChar char="•"/>
            </a:pPr>
            <a:r>
              <a:rPr lang="en-US" sz="1800" dirty="0"/>
              <a:t>Assemble a team to develop the initial report</a:t>
            </a:r>
          </a:p>
          <a:p>
            <a:pPr lvl="1">
              <a:buFont typeface="Arial" panose="020B0604020202020204" pitchFamily="34" charset="0"/>
              <a:buChar char="•"/>
            </a:pPr>
            <a:r>
              <a:rPr lang="en-US" altLang="zh-CN" sz="1800" dirty="0"/>
              <a:t>2 teleconferences</a:t>
            </a:r>
          </a:p>
          <a:p>
            <a:pPr>
              <a:buFont typeface="Arial" panose="020B0604020202020204" pitchFamily="34" charset="0"/>
              <a:buChar char="•"/>
            </a:pPr>
            <a:r>
              <a:rPr lang="en-US" altLang="zh-CN" sz="2000" dirty="0"/>
              <a:t>Nov. 2018: Plenary Meeting</a:t>
            </a:r>
          </a:p>
          <a:p>
            <a:pPr lvl="1">
              <a:buFont typeface="Arial" panose="020B0604020202020204" pitchFamily="34" charset="0"/>
              <a:buChar char="•"/>
            </a:pPr>
            <a:r>
              <a:rPr lang="en-US" sz="1800" dirty="0"/>
              <a:t>Submit partial TIG report on the RTA TIG</a:t>
            </a:r>
          </a:p>
          <a:p>
            <a:pPr lvl="2">
              <a:buFont typeface="Arial" panose="020B0604020202020204" pitchFamily="34" charset="0"/>
              <a:buChar char="•"/>
            </a:pPr>
            <a:r>
              <a:rPr lang="en-US" sz="1600" dirty="0"/>
              <a:t>Request informal comments</a:t>
            </a:r>
          </a:p>
          <a:p>
            <a:pPr lvl="1">
              <a:buFont typeface="Arial" panose="020B0604020202020204" pitchFamily="34" charset="0"/>
              <a:buChar char="•"/>
            </a:pPr>
            <a:r>
              <a:rPr lang="en-US" sz="1800" dirty="0"/>
              <a:t>Scheduling 2 teleconferences</a:t>
            </a:r>
          </a:p>
          <a:p>
            <a:pPr>
              <a:buFont typeface="Arial" panose="020B0604020202020204" pitchFamily="34" charset="0"/>
              <a:buChar char="•"/>
            </a:pPr>
            <a:r>
              <a:rPr lang="en-US" sz="2000" dirty="0"/>
              <a:t>Jan. 2019 Interim Meeting</a:t>
            </a:r>
          </a:p>
          <a:p>
            <a:pPr lvl="1">
              <a:buFont typeface="Arial" panose="020B0604020202020204" pitchFamily="34" charset="0"/>
              <a:buChar char="•"/>
            </a:pPr>
            <a:r>
              <a:rPr lang="en-US" sz="1600" dirty="0"/>
              <a:t>Continue work</a:t>
            </a:r>
          </a:p>
          <a:p>
            <a:pPr>
              <a:buFont typeface="Arial" panose="020B0604020202020204" pitchFamily="34" charset="0"/>
              <a:buChar char="•"/>
            </a:pPr>
            <a:r>
              <a:rPr lang="en-US" sz="2000" dirty="0"/>
              <a:t>March 2019 Plenary Meeting</a:t>
            </a:r>
          </a:p>
          <a:p>
            <a:pPr lvl="1">
              <a:buFont typeface="Arial" panose="020B0604020202020204" pitchFamily="34" charset="0"/>
              <a:buChar char="•"/>
            </a:pPr>
            <a:r>
              <a:rPr lang="en-US" sz="1800" dirty="0"/>
              <a:t>Submit final report</a:t>
            </a:r>
          </a:p>
          <a:p>
            <a:endParaRPr lang="en-US" dirty="0"/>
          </a:p>
        </p:txBody>
      </p:sp>
      <p:sp>
        <p:nvSpPr>
          <p:cNvPr id="3" name="Slide Number Placeholder 2">
            <a:extLst>
              <a:ext uri="{FF2B5EF4-FFF2-40B4-BE49-F238E27FC236}">
                <a16:creationId xmlns:a16="http://schemas.microsoft.com/office/drawing/2014/main" id="{6DD26F44-73B1-46BC-8EDD-A80A001F5A3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4" name="Footer Placeholder 3">
            <a:extLst>
              <a:ext uri="{FF2B5EF4-FFF2-40B4-BE49-F238E27FC236}">
                <a16:creationId xmlns:a16="http://schemas.microsoft.com/office/drawing/2014/main" id="{D274CB38-E8D1-4418-A764-04984F75A633}"/>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4BED4F88-CDEB-4A54-8479-4497BE4D567C}"/>
              </a:ext>
            </a:extLst>
          </p:cNvPr>
          <p:cNvSpPr>
            <a:spLocks noGrp="1"/>
          </p:cNvSpPr>
          <p:nvPr>
            <p:ph type="dt" idx="15"/>
          </p:nvPr>
        </p:nvSpPr>
        <p:spPr/>
        <p:txBody>
          <a:bodyPr/>
          <a:lstStyle/>
          <a:p>
            <a:r>
              <a:rPr lang="en-US"/>
              <a:t>November 2018</a:t>
            </a:r>
            <a:endParaRPr lang="en-GB" dirty="0"/>
          </a:p>
        </p:txBody>
      </p:sp>
      <p:sp>
        <p:nvSpPr>
          <p:cNvPr id="6" name="Title 5">
            <a:extLst>
              <a:ext uri="{FF2B5EF4-FFF2-40B4-BE49-F238E27FC236}">
                <a16:creationId xmlns:a16="http://schemas.microsoft.com/office/drawing/2014/main" id="{52AF5210-BEB5-437C-AC77-92385F69722B}"/>
              </a:ext>
            </a:extLst>
          </p:cNvPr>
          <p:cNvSpPr>
            <a:spLocks noGrp="1"/>
          </p:cNvSpPr>
          <p:nvPr>
            <p:ph type="title"/>
          </p:nvPr>
        </p:nvSpPr>
        <p:spPr/>
        <p:txBody>
          <a:bodyPr/>
          <a:lstStyle/>
          <a:p>
            <a:r>
              <a:rPr lang="en-US" dirty="0"/>
              <a:t>Timeline</a:t>
            </a:r>
          </a:p>
        </p:txBody>
      </p:sp>
      <p:sp>
        <p:nvSpPr>
          <p:cNvPr id="7" name="Content Placeholder 6">
            <a:extLst>
              <a:ext uri="{FF2B5EF4-FFF2-40B4-BE49-F238E27FC236}">
                <a16:creationId xmlns:a16="http://schemas.microsoft.com/office/drawing/2014/main" id="{E29609D6-502F-4070-8698-D7422309A643}"/>
              </a:ext>
            </a:extLst>
          </p:cNvPr>
          <p:cNvSpPr>
            <a:spLocks noGrp="1"/>
          </p:cNvSpPr>
          <p:nvPr>
            <p:ph sz="quarter" idx="16"/>
          </p:nvPr>
        </p:nvSpPr>
        <p:spPr/>
        <p:txBody>
          <a:bodyPr/>
          <a:lstStyle/>
          <a:p>
            <a:endParaRPr lang="en-US"/>
          </a:p>
        </p:txBody>
      </p:sp>
    </p:spTree>
    <p:extLst>
      <p:ext uri="{BB962C8B-B14F-4D97-AF65-F5344CB8AC3E}">
        <p14:creationId xmlns:p14="http://schemas.microsoft.com/office/powerpoint/2010/main" val="10249809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pPr lvl="1">
              <a:buFont typeface="Arial" panose="020B0604020202020204" pitchFamily="34" charset="0"/>
              <a:buChar char="•"/>
            </a:pPr>
            <a:r>
              <a:rPr lang="en-US" sz="3600" dirty="0"/>
              <a:t>November 28, 9PM ET</a:t>
            </a:r>
          </a:p>
          <a:p>
            <a:pPr lvl="1">
              <a:buFont typeface="Arial" panose="020B0604020202020204" pitchFamily="34" charset="0"/>
              <a:buChar char="•"/>
            </a:pPr>
            <a:r>
              <a:rPr lang="en-US" sz="3600" dirty="0"/>
              <a:t>December 12, 9PM ET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err="1"/>
              <a:t>Telecons</a:t>
            </a:r>
            <a:endParaRPr lang="en-US" dirty="0"/>
          </a:p>
        </p:txBody>
      </p:sp>
    </p:spTree>
    <p:extLst>
      <p:ext uri="{BB962C8B-B14F-4D97-AF65-F5344CB8AC3E}">
        <p14:creationId xmlns:p14="http://schemas.microsoft.com/office/powerpoint/2010/main" val="1135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lnSpc>
                <a:spcPct val="90000"/>
              </a:lnSpc>
              <a:buFontTx/>
              <a:buNone/>
            </a:pPr>
            <a:r>
              <a:rPr lang="en-US" sz="4000" dirty="0">
                <a:latin typeface="Arial" panose="020B0604020202020204" pitchFamily="34" charset="0"/>
              </a:rPr>
              <a:t>November 11-16, 2018</a:t>
            </a:r>
          </a:p>
          <a:p>
            <a:pPr algn="ctr">
              <a:lnSpc>
                <a:spcPct val="90000"/>
              </a:lnSpc>
              <a:buFontTx/>
              <a:buNone/>
            </a:pPr>
            <a:r>
              <a:rPr lang="en-US" sz="4000" dirty="0">
                <a:latin typeface="Arial" panose="020B0604020202020204" pitchFamily="34" charset="0"/>
              </a:rPr>
              <a:t>Bangkok, Thailand</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Allan Jones (Activision)</a:t>
            </a:r>
          </a:p>
          <a:p>
            <a:pPr algn="ctr">
              <a:lnSpc>
                <a:spcPct val="90000"/>
              </a:lnSpc>
              <a:buFontTx/>
              <a:buNone/>
            </a:pPr>
            <a:r>
              <a:rPr lang="en-US" altLang="en-US" dirty="0">
                <a:latin typeface="Arial" panose="020B0604020202020204" pitchFamily="34" charset="0"/>
              </a:rPr>
              <a:t>Secretary: Kate </a:t>
            </a:r>
            <a:r>
              <a:rPr lang="en-US" altLang="en-US" dirty="0" err="1">
                <a:latin typeface="Arial" panose="020B0604020202020204" pitchFamily="34" charset="0"/>
              </a:rPr>
              <a:t>Meng</a:t>
            </a:r>
            <a:r>
              <a:rPr lang="en-US" altLang="en-US" dirty="0">
                <a:latin typeface="Arial" panose="020B0604020202020204" pitchFamily="34" charset="0"/>
              </a:rPr>
              <a:t> (</a:t>
            </a:r>
            <a:r>
              <a:rPr lang="en-US" altLang="en-US" dirty="0" err="1">
                <a:latin typeface="Arial" panose="020B0604020202020204" pitchFamily="34" charset="0"/>
              </a:rPr>
              <a:t>Tencent</a:t>
            </a:r>
            <a:r>
              <a:rPr lang="en-US" altLang="en-US" dirty="0">
                <a:latin typeface="Arial" panose="020B0604020202020204" pitchFamily="34" charset="0"/>
              </a:rPr>
              <a: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a:xfrm>
            <a:off x="678628" y="915987"/>
            <a:ext cx="7770813" cy="1065213"/>
          </a:xfrm>
        </p:spPr>
        <p:txBody>
          <a:bodyPr/>
          <a:lstStyle/>
          <a:p>
            <a:r>
              <a:rPr lang="en-US" altLang="en-US" dirty="0">
                <a:solidFill>
                  <a:srgbClr val="0000FF"/>
                </a:solidFill>
                <a:latin typeface="Arial Black" panose="020B0A04020102020204" pitchFamily="34" charset="0"/>
              </a:rPr>
              <a:t>IEEE 802.11 Real Time Application TIG</a:t>
            </a:r>
            <a:endParaRPr lang="en-US" dirty="0"/>
          </a:p>
        </p:txBody>
      </p:sp>
    </p:spTree>
    <p:extLst>
      <p:ext uri="{BB962C8B-B14F-4D97-AF65-F5344CB8AC3E}">
        <p14:creationId xmlns:p14="http://schemas.microsoft.com/office/powerpoint/2010/main" val="425249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US" dirty="0"/>
              <a:t>Please announce your name and affiliation when you first address the group during a meeting slot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Meeting Protocol</a:t>
            </a:r>
          </a:p>
        </p:txBody>
      </p:sp>
    </p:spTree>
    <p:extLst>
      <p:ext uri="{BB962C8B-B14F-4D97-AF65-F5344CB8AC3E}">
        <p14:creationId xmlns:p14="http://schemas.microsoft.com/office/powerpoint/2010/main" val="3131512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r>
              <a:rPr lang="en-US" altLang="en-US" dirty="0">
                <a:solidFill>
                  <a:srgbClr val="00B050"/>
                </a:solidFill>
                <a:hlinkClick r:id="rId2"/>
              </a:rPr>
              <a:t>https://imat.ieee.org/</a:t>
            </a:r>
            <a:endParaRPr lang="en-US" altLang="en-US" dirty="0">
              <a:solidFill>
                <a:srgbClr val="00B050"/>
              </a:solidFill>
            </a:endParaRPr>
          </a:p>
          <a:p>
            <a:pPr marL="0" indent="0"/>
            <a:r>
              <a:rPr lang="en-US" altLang="en-US" sz="3600" dirty="0"/>
              <a:t>Register your attendance</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Attendance</a:t>
            </a:r>
          </a:p>
        </p:txBody>
      </p:sp>
    </p:spTree>
    <p:extLst>
      <p:ext uri="{BB962C8B-B14F-4D97-AF65-F5344CB8AC3E}">
        <p14:creationId xmlns:p14="http://schemas.microsoft.com/office/powerpoint/2010/main" val="256133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EE4533-88B9-49C6-AC36-AFE869C61F26}"/>
              </a:ext>
            </a:extLst>
          </p:cNvPr>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a:t>
            </a:r>
            <a:r>
              <a:rPr lang="en-US" altLang="en-US" sz="2400" dirty="0" err="1"/>
              <a:t>Rosdahl</a:t>
            </a:r>
            <a:r>
              <a:rPr lang="en-US" altLang="en-US" sz="2400" dirty="0"/>
              <a:t>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3" name="Slide Number Placeholder 2">
            <a:extLst>
              <a:ext uri="{FF2B5EF4-FFF2-40B4-BE49-F238E27FC236}">
                <a16:creationId xmlns:a16="http://schemas.microsoft.com/office/drawing/2014/main" id="{1AE1C71C-352C-4D31-8003-B8C99A849B4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4" name="Footer Placeholder 3">
            <a:extLst>
              <a:ext uri="{FF2B5EF4-FFF2-40B4-BE49-F238E27FC236}">
                <a16:creationId xmlns:a16="http://schemas.microsoft.com/office/drawing/2014/main" id="{8DCE3844-8900-4EE8-B970-43098B37274A}"/>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0E1CDBEE-1210-4D4A-B139-64233F0D7DEA}"/>
              </a:ext>
            </a:extLst>
          </p:cNvPr>
          <p:cNvSpPr>
            <a:spLocks noGrp="1"/>
          </p:cNvSpPr>
          <p:nvPr>
            <p:ph type="dt" idx="15"/>
          </p:nvPr>
        </p:nvSpPr>
        <p:spPr/>
        <p:txBody>
          <a:bodyPr/>
          <a:lstStyle/>
          <a:p>
            <a:r>
              <a:rPr lang="en-US" dirty="0"/>
              <a:t>November 2018</a:t>
            </a:r>
            <a:endParaRPr lang="en-GB" dirty="0"/>
          </a:p>
        </p:txBody>
      </p:sp>
      <p:sp>
        <p:nvSpPr>
          <p:cNvPr id="6" name="Title 5">
            <a:extLst>
              <a:ext uri="{FF2B5EF4-FFF2-40B4-BE49-F238E27FC236}">
                <a16:creationId xmlns:a16="http://schemas.microsoft.com/office/drawing/2014/main" id="{BADBFA84-3F3C-406E-8B73-BF9A85BBD3E1}"/>
              </a:ext>
            </a:extLst>
          </p:cNvPr>
          <p:cNvSpPr>
            <a:spLocks noGrp="1"/>
          </p:cNvSpPr>
          <p:nvPr>
            <p:ph type="title"/>
          </p:nvPr>
        </p:nvSpPr>
        <p:spPr/>
        <p:txBody>
          <a:bodyPr/>
          <a:lstStyle/>
          <a:p>
            <a:r>
              <a:rPr lang="en-US" altLang="en-US" dirty="0"/>
              <a:t>Attendance, Voting &amp; Document Status</a:t>
            </a:r>
            <a:endParaRPr lang="en-US" dirty="0"/>
          </a:p>
        </p:txBody>
      </p:sp>
    </p:spTree>
    <p:extLst>
      <p:ext uri="{BB962C8B-B14F-4D97-AF65-F5344CB8AC3E}">
        <p14:creationId xmlns:p14="http://schemas.microsoft.com/office/powerpoint/2010/main" val="3978215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Following 5 slides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Patent Policy</a:t>
            </a:r>
          </a:p>
        </p:txBody>
      </p:sp>
    </p:spTree>
    <p:extLst>
      <p:ext uri="{BB962C8B-B14F-4D97-AF65-F5344CB8AC3E}">
        <p14:creationId xmlns:p14="http://schemas.microsoft.com/office/powerpoint/2010/main" val="139023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Tree>
    <p:extLst>
      <p:ext uri="{BB962C8B-B14F-4D97-AF65-F5344CB8AC3E}">
        <p14:creationId xmlns:p14="http://schemas.microsoft.com/office/powerpoint/2010/main" val="4223874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pPr lvl="1">
              <a:buSzPct val="150000"/>
              <a:buFont typeface="Arial" panose="020B0604020202020204" pitchFamily="34" charset="0"/>
              <a:buChar char="•"/>
              <a:defRP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Tree>
    <p:extLst>
      <p:ext uri="{BB962C8B-B14F-4D97-AF65-F5344CB8AC3E}">
        <p14:creationId xmlns:p14="http://schemas.microsoft.com/office/powerpoint/2010/main" val="41986512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2610</TotalTime>
  <Words>1445</Words>
  <Application>Microsoft Office PowerPoint</Application>
  <PresentationFormat>On-screen Show (4:3)</PresentationFormat>
  <Paragraphs>246</Paragraphs>
  <Slides>22</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Arial Unicode MS</vt:lpstr>
      <vt:lpstr>MS Gothic</vt:lpstr>
      <vt:lpstr>Arial</vt:lpstr>
      <vt:lpstr>Arial Black</vt:lpstr>
      <vt:lpstr>Calibri</vt:lpstr>
      <vt:lpstr>Monotype Sorts</vt:lpstr>
      <vt:lpstr>Times New Roman</vt:lpstr>
      <vt:lpstr>Office Theme</vt:lpstr>
      <vt:lpstr>Microsoft Word 97 - 2003 Document</vt:lpstr>
      <vt:lpstr>RTA TIG Agenda</vt:lpstr>
      <vt:lpstr>Abstract</vt:lpstr>
      <vt:lpstr>IEEE 802.11 Real Time Application TIG</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RTA TIG Schedule</vt:lpstr>
      <vt:lpstr>Agenda for Tuesday November 11, 13:30 – 15:30</vt:lpstr>
      <vt:lpstr>Approval of  TIG Minutes (October 2018 Telecons and July Interim Minutes)</vt:lpstr>
      <vt:lpstr>Straw Poll</vt:lpstr>
      <vt:lpstr>Submissions</vt:lpstr>
      <vt:lpstr>Agenda for Thursday November 13, 16:00 – 18:00</vt:lpstr>
      <vt:lpstr>Straw Poll</vt:lpstr>
      <vt:lpstr>Timeline</vt:lpstr>
      <vt:lpstr>Telecons</vt:lpstr>
    </vt:vector>
  </TitlesOfParts>
  <Company>Activision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RTA TIG November Agenda</dc:title>
  <dc:creator>Jones, Allan</dc:creator>
  <cp:lastModifiedBy>Jones, Allan</cp:lastModifiedBy>
  <cp:revision>63</cp:revision>
  <cp:lastPrinted>1601-01-01T00:00:00Z</cp:lastPrinted>
  <dcterms:created xsi:type="dcterms:W3CDTF">2018-07-29T21:13:13Z</dcterms:created>
  <dcterms:modified xsi:type="dcterms:W3CDTF">2018-11-14T02:39:56Z</dcterms:modified>
</cp:coreProperties>
</file>