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82" r:id="rId18"/>
    <p:sldId id="279" r:id="rId19"/>
    <p:sldId id="277" r:id="rId20"/>
    <p:sldId id="283" r:id="rId21"/>
    <p:sldId id="278"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20" d="100"/>
          <a:sy n="120" d="100"/>
        </p:scale>
        <p:origin x="14" y="-909"/>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26EEC4FF-2E67-447E-8C56-E844A0A349A0}"/>
    <pc:docChg chg="modSld">
      <pc:chgData name="Jones, Allan" userId="2481c11f-49cc-4791-bd61-1046488334b5" providerId="ADAL" clId="{26EEC4FF-2E67-447E-8C56-E844A0A349A0}" dt="2018-11-13T09:42:58.337" v="65" actId="20577"/>
      <pc:docMkLst>
        <pc:docMk/>
      </pc:docMkLst>
      <pc:sldChg chg="modSp">
        <pc:chgData name="Jones, Allan" userId="2481c11f-49cc-4791-bd61-1046488334b5" providerId="ADAL" clId="{26EEC4FF-2E67-447E-8C56-E844A0A349A0}" dt="2018-11-13T09:42:58.337" v="65" actId="20577"/>
        <pc:sldMkLst>
          <pc:docMk/>
          <pc:sldMk cId="4136586326" sldId="279"/>
        </pc:sldMkLst>
        <pc:graphicFrameChg chg="mod modGraphic">
          <ac:chgData name="Jones, Allan" userId="2481c11f-49cc-4791-bd61-1046488334b5" providerId="ADAL" clId="{26EEC4FF-2E67-447E-8C56-E844A0A349A0}" dt="2018-11-13T09:42:58.337" v="65" actId="20577"/>
          <ac:graphicFrameMkLst>
            <pc:docMk/>
            <pc:sldMk cId="4136586326" sldId="279"/>
            <ac:graphicFrameMk id="7" creationId="{F819BA4B-3D0C-4E7F-8FA7-A1C1C3908E18}"/>
          </ac:graphicFrameMkLst>
        </pc:graphicFrameChg>
      </pc:sldChg>
      <pc:sldChg chg="modSp">
        <pc:chgData name="Jones, Allan" userId="2481c11f-49cc-4791-bd61-1046488334b5" providerId="ADAL" clId="{26EEC4FF-2E67-447E-8C56-E844A0A349A0}" dt="2018-11-13T06:51:49.300" v="30" actId="20577"/>
        <pc:sldMkLst>
          <pc:docMk/>
          <pc:sldMk cId="1484859768" sldId="280"/>
        </pc:sldMkLst>
        <pc:spChg chg="mod">
          <ac:chgData name="Jones, Allan" userId="2481c11f-49cc-4791-bd61-1046488334b5" providerId="ADAL" clId="{26EEC4FF-2E67-447E-8C56-E844A0A349A0}" dt="2018-11-13T06:51:49.300" v="30" actId="20577"/>
          <ac:spMkLst>
            <pc:docMk/>
            <pc:sldMk cId="1484859768" sldId="280"/>
            <ac:spMk id="2" creationId="{00000000-0000-0000-0000-000000000000}"/>
          </ac:spMkLst>
        </pc:spChg>
      </pc:sldChg>
      <pc:sldChg chg="modSp">
        <pc:chgData name="Jones, Allan" userId="2481c11f-49cc-4791-bd61-1046488334b5" providerId="ADAL" clId="{26EEC4FF-2E67-447E-8C56-E844A0A349A0}" dt="2018-11-13T06:52:30.192" v="32" actId="1076"/>
        <pc:sldMkLst>
          <pc:docMk/>
          <pc:sldMk cId="3701387644" sldId="282"/>
        </pc:sldMkLst>
        <pc:spChg chg="mod">
          <ac:chgData name="Jones, Allan" userId="2481c11f-49cc-4791-bd61-1046488334b5" providerId="ADAL" clId="{26EEC4FF-2E67-447E-8C56-E844A0A349A0}" dt="2018-11-13T06:52:30.192" v="32" actId="1076"/>
          <ac:spMkLst>
            <pc:docMk/>
            <pc:sldMk cId="3701387644" sldId="282"/>
            <ac:spMk id="2" creationId="{9535130B-61BA-4097-9971-C689E843DF5F}"/>
          </ac:spMkLst>
        </pc:spChg>
        <pc:spChg chg="mod">
          <ac:chgData name="Jones, Allan" userId="2481c11f-49cc-4791-bd61-1046488334b5" providerId="ADAL" clId="{26EEC4FF-2E67-447E-8C56-E844A0A349A0}" dt="2018-11-13T06:52:25.042" v="31" actId="1076"/>
          <ac:spMkLst>
            <pc:docMk/>
            <pc:sldMk cId="3701387644" sldId="282"/>
            <ac:spMk id="6" creationId="{E536AEE5-1108-40FA-922A-AB4B570B4185}"/>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802.11-18/1722r2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757-00-0rta-rta-oct-10-cc-meeting-minutes.docx" TargetMode="External"/><Relationship Id="rId2" Type="http://schemas.openxmlformats.org/officeDocument/2006/relationships/hyperlink" Target="https://mentor.ieee.org/802.11/dcn/18/11-18-1689-00-0rta-rta-sep-ko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806-00-0rta-rta-oct-24-cc-meeting-minutes.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2018-10-05</a:t>
            </a:r>
          </a:p>
        </p:txBody>
      </p:sp>
      <p:graphicFrame>
        <p:nvGraphicFramePr>
          <p:cNvPr id="3075" name="Object 3"/>
          <p:cNvGraphicFramePr>
            <a:graphicFrameLocks noChangeAspect="1"/>
          </p:cNvGraphicFramePr>
          <p:nvPr>
            <p:extLst>
              <p:ext uri="{D42A27DB-BD31-4B8C-83A1-F6EECF244321}">
                <p14:modId xmlns:p14="http://schemas.microsoft.com/office/powerpoint/2010/main" val="692256877"/>
              </p:ext>
            </p:extLst>
          </p:nvPr>
        </p:nvGraphicFramePr>
        <p:xfrm>
          <a:off x="517525" y="2281238"/>
          <a:ext cx="8081963" cy="2481262"/>
        </p:xfrm>
        <a:graphic>
          <a:graphicData uri="http://schemas.openxmlformats.org/presentationml/2006/ole">
            <mc:AlternateContent xmlns:mc="http://schemas.openxmlformats.org/markup-compatibility/2006">
              <mc:Choice xmlns:v="urn:schemas-microsoft-com:vml" Requires="v">
                <p:oleObj spid="_x0000_s3130"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7525"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November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minutes since September 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2018-11-13 13:30-15:30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2018-11-15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September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September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Straw Poll for 802.21 Joint Session for Wednesday AM2</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Tuesday November 11, 13:30 – 15:30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Approve </a:t>
            </a:r>
            <a:r>
              <a:rPr lang="en-US" altLang="en-US" sz="2000" dirty="0" err="1"/>
              <a:t>TIGax</a:t>
            </a:r>
            <a:r>
              <a:rPr lang="en-US" altLang="en-US" sz="2000" dirty="0"/>
              <a:t> minutes of teleconferences and minutes from July 2018 Interim meeting:  </a:t>
            </a:r>
          </a:p>
          <a:p>
            <a:pPr lvl="1">
              <a:buFont typeface="Arial" panose="020B0604020202020204" pitchFamily="34" charset="0"/>
              <a:buChar char="•"/>
            </a:pPr>
            <a:r>
              <a:rPr lang="en-US" altLang="en-US" sz="1800" dirty="0"/>
              <a:t>RTA TIG Sept. Meeting minutes </a:t>
            </a:r>
            <a:r>
              <a:rPr lang="en-US" altLang="en-US" sz="1800" dirty="0">
                <a:hlinkClick r:id="rId2"/>
              </a:rPr>
              <a:t>https://mentor.ieee.org/802.11/dcn/18/11-18-1689-00-0rta-rta-sep-kona-meeting-minutes.docx</a:t>
            </a:r>
            <a:endParaRPr lang="en-US" altLang="en-US" sz="1800" dirty="0"/>
          </a:p>
          <a:p>
            <a:pPr lvl="1">
              <a:buFont typeface="Arial" panose="020B0604020202020204" pitchFamily="34" charset="0"/>
              <a:buChar char="•"/>
            </a:pPr>
            <a:r>
              <a:rPr lang="en-US" altLang="en-US" sz="1800" dirty="0"/>
              <a:t>RTA Oct 10 Teleconference Minutes </a:t>
            </a:r>
            <a:r>
              <a:rPr lang="en-US" altLang="en-US" sz="1800" dirty="0">
                <a:hlinkClick r:id="rId3"/>
              </a:rPr>
              <a:t>https://mentor.ieee.org/802.11/dcn/18/11-18-1757-00-0rta-rta-oct-10-cc-meeting-minutes.docx</a:t>
            </a:r>
            <a:endParaRPr lang="en-US" altLang="en-US" sz="1800" dirty="0"/>
          </a:p>
          <a:p>
            <a:pPr lvl="1">
              <a:buFont typeface="Arial" panose="020B0604020202020204" pitchFamily="34" charset="0"/>
              <a:buChar char="•"/>
            </a:pPr>
            <a:r>
              <a:rPr lang="en-US" altLang="en-US" sz="1800" dirty="0"/>
              <a:t>RTA Oct 24 Teleconference Minutes</a:t>
            </a:r>
          </a:p>
          <a:p>
            <a:pPr lvl="1">
              <a:buFont typeface="Arial" panose="020B0604020202020204" pitchFamily="34" charset="0"/>
              <a:buChar char="•"/>
            </a:pPr>
            <a:r>
              <a:rPr lang="en-US" altLang="en-US" sz="1800" dirty="0">
                <a:hlinkClick r:id="rId4"/>
              </a:rPr>
              <a:t>https://mentor.ieee.org/802.11/dcn/18/11-18-1806-00-0rta-rta-oct-24-cc-meeting-minutes.docx</a:t>
            </a:r>
            <a:endParaRPr lang="en-US" altLang="en-US" sz="1800" dirty="0"/>
          </a:p>
          <a:p>
            <a:pPr>
              <a:buFont typeface="Arial" panose="020B0604020202020204" pitchFamily="34" charset="0"/>
              <a:buChar char="•"/>
            </a:pPr>
            <a:r>
              <a:rPr lang="en-US" altLang="en-US" dirty="0"/>
              <a:t>Move:	Jim Lansford 	Second: Tim Godfrey</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Approval of  TIG Minutes (October 2018 </a:t>
            </a:r>
            <a:r>
              <a:rPr lang="en-US" altLang="en-US" dirty="0" err="1"/>
              <a:t>Telecons</a:t>
            </a:r>
            <a:r>
              <a:rPr lang="en-US" altLang="en-US" dirty="0"/>
              <a:t> and July Interim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a:xfrm>
            <a:off x="770422" y="1600200"/>
            <a:ext cx="7770813" cy="4648200"/>
          </a:xfrm>
        </p:spPr>
        <p:txBody>
          <a:bodyPr/>
          <a:lstStyle/>
          <a:p>
            <a:r>
              <a:rPr lang="en-US" dirty="0"/>
              <a:t>Should we have a joint session with 802.21 on Wednesday AM2?</a:t>
            </a:r>
          </a:p>
          <a:p>
            <a:r>
              <a:rPr lang="en-US" dirty="0"/>
              <a:t>•	</a:t>
            </a:r>
            <a:r>
              <a:rPr lang="en-US" sz="1400" dirty="0"/>
              <a:t>As the eSports is growing rapidly in China and Korea, VR eSports is being considered as an upcoming new eSports event. For that matter, we see that more and more network ready VR game content will be coming out in the market; hence, it would be great to take a look at the network requirement for VR eSports and this would be a great additional session that the RTA TIG team should also look at. As explained in the previous teleconference meeting, we have the use case scenario for the VR eSports and 802.21 believe that this topic will be a great interest for both your TIG and the 802.21 TIG.</a:t>
            </a:r>
          </a:p>
          <a:p>
            <a:r>
              <a:rPr lang="en-US" dirty="0"/>
              <a:t>Yes: 8</a:t>
            </a:r>
          </a:p>
          <a:p>
            <a:r>
              <a:rPr lang="en-US" dirty="0"/>
              <a:t>No: 2</a:t>
            </a:r>
          </a:p>
          <a:p>
            <a:r>
              <a:rPr lang="en-US" dirty="0"/>
              <a:t>Abstain:  20</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a:xfrm>
            <a:off x="696912" y="685800"/>
            <a:ext cx="7770813" cy="1065213"/>
          </a:xfrm>
        </p:spPr>
        <p:txBody>
          <a:bodyPr/>
          <a:lstStyle/>
          <a:p>
            <a:r>
              <a:rPr lang="en-US" dirty="0"/>
              <a:t>Straw Poll</a:t>
            </a:r>
          </a:p>
        </p:txBody>
      </p:sp>
    </p:spTree>
    <p:extLst>
      <p:ext uri="{BB962C8B-B14F-4D97-AF65-F5344CB8AC3E}">
        <p14:creationId xmlns:p14="http://schemas.microsoft.com/office/powerpoint/2010/main" val="3701387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1896101855"/>
              </p:ext>
            </p:extLst>
          </p:nvPr>
        </p:nvGraphicFramePr>
        <p:xfrm>
          <a:off x="1524000" y="1770790"/>
          <a:ext cx="6057900" cy="2842858"/>
        </p:xfrm>
        <a:graphic>
          <a:graphicData uri="http://schemas.openxmlformats.org/drawingml/2006/table">
            <a:tbl>
              <a:tblPr>
                <a:tableStyleId>{5C22544A-7EE6-4342-B048-85BDC9FD1C3A}</a:tableStyleId>
              </a:tblPr>
              <a:tblGrid>
                <a:gridCol w="1615014">
                  <a:extLst>
                    <a:ext uri="{9D8B030D-6E8A-4147-A177-3AD203B41FA5}">
                      <a16:colId xmlns:a16="http://schemas.microsoft.com/office/drawing/2014/main" val="2283468912"/>
                    </a:ext>
                  </a:extLst>
                </a:gridCol>
                <a:gridCol w="2922326">
                  <a:extLst>
                    <a:ext uri="{9D8B030D-6E8A-4147-A177-3AD203B41FA5}">
                      <a16:colId xmlns:a16="http://schemas.microsoft.com/office/drawing/2014/main" val="4045702664"/>
                    </a:ext>
                  </a:extLst>
                </a:gridCol>
                <a:gridCol w="1520560">
                  <a:extLst>
                    <a:ext uri="{9D8B030D-6E8A-4147-A177-3AD203B41FA5}">
                      <a16:colId xmlns:a16="http://schemas.microsoft.com/office/drawing/2014/main" val="3668639404"/>
                    </a:ext>
                  </a:extLst>
                </a:gridCol>
              </a:tblGrid>
              <a:tr h="263166">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522769">
                <a:tc>
                  <a:txBody>
                    <a:bodyPr/>
                    <a:lstStyle/>
                    <a:p>
                      <a:pPr algn="l" fontAlgn="b"/>
                      <a:r>
                        <a:rPr lang="en-US" sz="1100" b="0" i="0" u="none" strike="noStrike" dirty="0">
                          <a:solidFill>
                            <a:schemeClr val="tx1"/>
                          </a:solidFill>
                          <a:effectLst/>
                          <a:latin typeface="+mn-lt"/>
                        </a:rPr>
                        <a:t>1889</a:t>
                      </a:r>
                    </a:p>
                  </a:txBody>
                  <a:tcPr marL="9525" marR="9525" marT="9525" marB="0" anchor="b"/>
                </a:tc>
                <a:tc>
                  <a:txBody>
                    <a:bodyPr/>
                    <a:lstStyle/>
                    <a:p>
                      <a:pPr algn="l" fontAlgn="b"/>
                      <a:r>
                        <a:rPr lang="en-US" sz="1100" dirty="0">
                          <a:solidFill>
                            <a:schemeClr val="tx1"/>
                          </a:solidFill>
                          <a:latin typeface="+mn-lt"/>
                        </a:rPr>
                        <a:t>Use Cases, Requirements and Potential Wireless Approaches for Industrial Automation Applications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b="0" i="0" u="none" strike="noStrike" dirty="0">
                          <a:solidFill>
                            <a:schemeClr val="tx1"/>
                          </a:solidFill>
                          <a:effectLst/>
                          <a:latin typeface="+mn-lt"/>
                        </a:rPr>
                        <a:t>James Gross</a:t>
                      </a:r>
                    </a:p>
                  </a:txBody>
                  <a:tcPr marL="9525" marR="9525" marT="9525" marB="0" anchor="b"/>
                </a:tc>
                <a:extLst>
                  <a:ext uri="{0D108BD9-81ED-4DB2-BD59-A6C34878D82A}">
                    <a16:rowId xmlns:a16="http://schemas.microsoft.com/office/drawing/2014/main" val="965952012"/>
                  </a:ext>
                </a:extLst>
              </a:tr>
              <a:tr h="35175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1"/>
                          </a:solidFill>
                          <a:effectLst/>
                          <a:latin typeface="+mn-lt"/>
                        </a:rPr>
                        <a:t>1892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Time-Aware shaping (802.1Qbv) support in the 802.11 MAC</a:t>
                      </a:r>
                    </a:p>
                  </a:txBody>
                  <a:tcPr marL="9525" marR="9525" marT="9525" marB="0" anchor="b"/>
                </a:tc>
                <a:tc>
                  <a:txBody>
                    <a:bodyPr/>
                    <a:lstStyle/>
                    <a:p>
                      <a:pPr algn="l" fontAlgn="b"/>
                      <a:r>
                        <a:rPr lang="en-US" sz="1100" b="0" i="0" u="none" strike="noStrike" dirty="0">
                          <a:solidFill>
                            <a:schemeClr val="tx1"/>
                          </a:solidFill>
                          <a:effectLst/>
                          <a:latin typeface="+mn-lt"/>
                        </a:rPr>
                        <a:t>Dave Cavalcanti</a:t>
                      </a:r>
                    </a:p>
                  </a:txBody>
                  <a:tcPr marL="9525" marR="9525" marT="9525" marB="0" anchor="b"/>
                </a:tc>
                <a:extLst>
                  <a:ext uri="{0D108BD9-81ED-4DB2-BD59-A6C34878D82A}">
                    <a16:rowId xmlns:a16="http://schemas.microsoft.com/office/drawing/2014/main" val="3709436513"/>
                  </a:ext>
                </a:extLst>
              </a:tr>
              <a:tr h="194338">
                <a:tc>
                  <a:txBody>
                    <a:bodyPr/>
                    <a:lstStyle/>
                    <a:p>
                      <a:pPr algn="l" fontAlgn="b"/>
                      <a:r>
                        <a:rPr lang="en-US" sz="1100" b="0" i="0" u="none" strike="noStrike" dirty="0">
                          <a:solidFill>
                            <a:schemeClr val="tx1"/>
                          </a:solidFill>
                          <a:effectLst/>
                          <a:latin typeface="+mn-lt"/>
                        </a:rPr>
                        <a:t>1918</a:t>
                      </a:r>
                    </a:p>
                  </a:txBody>
                  <a:tcPr marL="9525" marR="9525" marT="9525" marB="0" anchor="b"/>
                </a:tc>
                <a:tc>
                  <a:txBody>
                    <a:bodyPr/>
                    <a:lstStyle/>
                    <a:p>
                      <a:pPr algn="l" fontAlgn="b"/>
                      <a:r>
                        <a:rPr lang="en-US" sz="1100" b="0" i="0" u="none" strike="noStrike" dirty="0">
                          <a:solidFill>
                            <a:schemeClr val="tx1"/>
                          </a:solidFill>
                          <a:effectLst/>
                          <a:latin typeface="+mn-lt"/>
                        </a:rPr>
                        <a:t>Determinism for IoT considerations</a:t>
                      </a:r>
                    </a:p>
                  </a:txBody>
                  <a:tcPr marL="9525" marR="9525" marT="9525" marB="0" anchor="b"/>
                </a:tc>
                <a:tc>
                  <a:txBody>
                    <a:bodyPr/>
                    <a:lstStyle/>
                    <a:p>
                      <a:pPr algn="l" fontAlgn="b"/>
                      <a:r>
                        <a:rPr lang="en-US" sz="1100" b="0" i="0" u="none" strike="noStrike" dirty="0">
                          <a:solidFill>
                            <a:schemeClr val="tx1"/>
                          </a:solidFill>
                          <a:effectLst/>
                          <a:latin typeface="+mn-lt"/>
                        </a:rPr>
                        <a:t>Jerome Henry</a:t>
                      </a:r>
                    </a:p>
                  </a:txBody>
                  <a:tcPr marL="9525" marR="9525" marT="9525" marB="0" anchor="b"/>
                </a:tc>
                <a:extLst>
                  <a:ext uri="{0D108BD9-81ED-4DB2-BD59-A6C34878D82A}">
                    <a16:rowId xmlns:a16="http://schemas.microsoft.com/office/drawing/2014/main" val="111778539"/>
                  </a:ext>
                </a:extLst>
              </a:tr>
              <a:tr h="194338">
                <a:tc>
                  <a:txBody>
                    <a:bodyPr/>
                    <a:lstStyle/>
                    <a:p>
                      <a:pPr algn="l" fontAlgn="b"/>
                      <a:r>
                        <a:rPr lang="en-US" sz="1100" u="none" strike="noStrike" dirty="0">
                          <a:effectLst/>
                        </a:rPr>
                        <a:t>1-18-0064-02</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Proposed Revision of FFIOT Redundancy Section</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Roger Marks</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4338">
                <a:tc>
                  <a:txBody>
                    <a:bodyPr/>
                    <a:lstStyle/>
                    <a:p>
                      <a:pPr algn="l" fontAlgn="b"/>
                      <a:r>
                        <a:rPr lang="en-US" sz="1100" u="none" strike="noStrike" dirty="0">
                          <a:solidFill>
                            <a:schemeClr val="tx1"/>
                          </a:solidFill>
                          <a:effectLst/>
                          <a:latin typeface="+mn-lt"/>
                        </a:rPr>
                        <a:t>1973</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Old and new latency requirements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0945497"/>
                  </a:ext>
                </a:extLst>
              </a:tr>
              <a:tr h="194338">
                <a:tc>
                  <a:txBody>
                    <a:bodyPr/>
                    <a:lstStyle/>
                    <a:p>
                      <a:pPr algn="l" fontAlgn="b"/>
                      <a:r>
                        <a:rPr lang="en-US" sz="1100" u="none" strike="noStrike" dirty="0">
                          <a:solidFill>
                            <a:schemeClr val="tx1"/>
                          </a:solidFill>
                          <a:effectLst/>
                          <a:latin typeface="+mn-lt"/>
                        </a:rPr>
                        <a:t>1972</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Thoughts on RTA development</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564248002"/>
                  </a:ext>
                </a:extLst>
              </a:tr>
              <a:tr h="194338">
                <a:tc>
                  <a:txBody>
                    <a:bodyPr/>
                    <a:lstStyle/>
                    <a:p>
                      <a:pPr algn="l" fontAlgn="b"/>
                      <a:r>
                        <a:rPr lang="en-US" sz="1100" u="none" strike="noStrike" dirty="0">
                          <a:solidFill>
                            <a:schemeClr val="tx1"/>
                          </a:solidFill>
                          <a:effectLst/>
                          <a:latin typeface="+mn-lt"/>
                        </a:rPr>
                        <a:t>1978</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Discussion on Target Use Cases of RTA</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Akira Kishida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763283125"/>
                  </a:ext>
                </a:extLst>
              </a:tr>
              <a:tr h="194338">
                <a:tc>
                  <a:txBody>
                    <a:bodyPr/>
                    <a:lstStyle/>
                    <a:p>
                      <a:pPr algn="l" fontAlgn="b"/>
                      <a:r>
                        <a:rPr lang="en-US" sz="1100" u="none" strike="noStrike" dirty="0">
                          <a:effectLst/>
                        </a:rPr>
                        <a:t>1947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Performance evaluation of Real Time Communication over Wi-Fi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Evgeny Khorov</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4338">
                <a:tc>
                  <a:txBody>
                    <a:bodyPr/>
                    <a:lstStyle/>
                    <a:p>
                      <a:pPr algn="l" fontAlgn="b"/>
                      <a:r>
                        <a:rPr lang="en-US" sz="1100" u="none" strike="noStrike" dirty="0">
                          <a:solidFill>
                            <a:schemeClr val="tx1"/>
                          </a:solidFill>
                          <a:effectLst/>
                          <a:latin typeface="+mn-lt"/>
                        </a:rPr>
                        <a:t> 2009</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Draft RTA TIG Report</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Kate Meng</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Thursday November 13,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November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Should we extend the RTA TIG timeline until the March Plenary?</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Tree>
    <p:extLst>
      <p:ext uri="{BB962C8B-B14F-4D97-AF65-F5344CB8AC3E}">
        <p14:creationId xmlns:p14="http://schemas.microsoft.com/office/powerpoint/2010/main" val="1679670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November 11-16, 2018</a:t>
            </a:r>
          </a:p>
          <a:p>
            <a:pPr algn="ctr">
              <a:lnSpc>
                <a:spcPct val="90000"/>
              </a:lnSpc>
              <a:buFontTx/>
              <a:buNone/>
            </a:pPr>
            <a:r>
              <a:rPr lang="en-US" sz="4000" dirty="0">
                <a:latin typeface="Arial" panose="020B0604020202020204" pitchFamily="34" charset="0"/>
              </a:rPr>
              <a:t>Bangkok, Thailand</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2585</TotalTime>
  <Words>1363</Words>
  <Application>Microsoft Office PowerPoint</Application>
  <PresentationFormat>On-screen Show (4:3)</PresentationFormat>
  <Paragraphs>224</Paragraphs>
  <Slides>21</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November 11, 13:30 – 15:30</vt:lpstr>
      <vt:lpstr>Approval of  TIG Minutes (October 2018 Telecons and July Interim Minutes)</vt:lpstr>
      <vt:lpstr>Straw Poll</vt:lpstr>
      <vt:lpstr>Submissions</vt:lpstr>
      <vt:lpstr>Agenda for Thursday November 13, 16:00 – 18:00</vt:lpstr>
      <vt:lpstr>Straw Poll</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November Agenda</dc:title>
  <dc:creator>Jones, Allan</dc:creator>
  <cp:lastModifiedBy>Jones, Allan</cp:lastModifiedBy>
  <cp:revision>59</cp:revision>
  <cp:lastPrinted>1601-01-01T00:00:00Z</cp:lastPrinted>
  <dcterms:created xsi:type="dcterms:W3CDTF">2018-07-29T21:13:13Z</dcterms:created>
  <dcterms:modified xsi:type="dcterms:W3CDTF">2018-11-13T09:44:47Z</dcterms:modified>
</cp:coreProperties>
</file>