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5" r:id="rId4"/>
    <p:sldId id="266" r:id="rId5"/>
    <p:sldId id="319" r:id="rId6"/>
    <p:sldId id="268" r:id="rId7"/>
    <p:sldId id="280" r:id="rId8"/>
    <p:sldId id="270" r:id="rId9"/>
    <p:sldId id="334" r:id="rId10"/>
    <p:sldId id="272" r:id="rId11"/>
    <p:sldId id="332" r:id="rId12"/>
    <p:sldId id="275" r:id="rId13"/>
    <p:sldId id="333" r:id="rId14"/>
    <p:sldId id="321" r:id="rId15"/>
    <p:sldId id="335" r:id="rId16"/>
    <p:sldId id="324" r:id="rId17"/>
    <p:sldId id="274"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0" d="100"/>
          <a:sy n="60" d="100"/>
        </p:scale>
        <p:origin x="84" y="10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17</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802.11-18/1721r2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1569-00-0000-liaison-statement-from-ngmn-on-e2e-architecture.doc"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0517-00-AANI-802-11ax-for-imt-2020-embb-indoor-hotspot-and-dense-urban.pptx" TargetMode="External"/><Relationship Id="rId7" Type="http://schemas.openxmlformats.org/officeDocument/2006/relationships/hyperlink" Target="https://mentor.ieee.org/802.11/dcn/18/11-18-1340-02-AANI-proposed-ls-to-3gpp-wfa-wba-wififorward-on-the-studies-done-regarding-benchmarking-of-802-11ax-capabilitie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1-AANI-summary-of-802-11ax-self-evaluation-for-imt-2020-embb-indoor-hotspot-and-dense-urban-test-environments.docx" TargetMode="External"/><Relationship Id="rId5" Type="http://schemas.openxmlformats.org/officeDocument/2006/relationships/hyperlink" Target="https://mentor.ieee.org/802.11/dcn/18/11-18-1240-00-AANI-802-11ax-for-imt-2020-embb-indoor-hotspot.pptx" TargetMode="External"/><Relationship Id="rId4" Type="http://schemas.openxmlformats.org/officeDocument/2006/relationships/hyperlink" Target="https://mentor.ieee.org/802.11/dcn/18/11-18-0915-01-AANI-benchmarking-of-802-11ax-against-embb-indoor-hotspot-requirements-using-imt-2020-simulation-methodology.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dcn/18/1-18-0065-00-ICne-nendica-meeting-overview-2018-11.pptx"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6" Type="http://schemas.openxmlformats.org/officeDocument/2006/relationships/hyperlink" Target="https://mentor.ieee.org/802.1/dcn/18/1-18-0042-00-ICne-ieee-802-nendica-report-the-lossless-network-for-data-centers.pdf" TargetMode="External"/><Relationship Id="rId5" Type="http://schemas.openxmlformats.org/officeDocument/2006/relationships/hyperlink" Target="https://mentor.ieee.org/802.1/dcn/18/1-18-0025-06-ICne-pre-draft-wired-wireless-use-cases-and-communication-requirements-for-flexible-factories-iot-bridged-network.pdf" TargetMode="External"/><Relationship Id="rId4" Type="http://schemas.openxmlformats.org/officeDocument/2006/relationships/hyperlink" Target="https://mentor.ieee.org/802.1/dcn/18/1-18-0002-05-ICne-draft-report-wired-wireless-flexible-factory-io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8/11-18-1573-03-AANI-summary-of-802-11ax-self-evaluation-for-imt-2020-embb-indoor-hotspot-and-dense-urban-test-environments.docx" TargetMode="External"/><Relationship Id="rId2" Type="http://schemas.openxmlformats.org/officeDocument/2006/relationships/hyperlink" Target="https://mentor.ieee.org/802.11/dcn/18/11-18-1340-04-AANI-proposed-ls-to-3gpp-wfa-wba-wififorward-on-the-studies-done-regarding-benchmarking-of-802-11ax-capabilities.docx" TargetMode="External"/><Relationship Id="rId1" Type="http://schemas.openxmlformats.org/officeDocument/2006/relationships/slideLayout" Target="../slideLayouts/slideLayout2.xml"/><Relationship Id="rId5" Type="http://schemas.openxmlformats.org/officeDocument/2006/relationships/hyperlink" Target="https://mentor.ieee.org/802.11/dcn/18/11-18-1240-03-AANI-802-11ax-for-imt-2020-embb-indoor-hotspot.pptx" TargetMode="External"/><Relationship Id="rId4" Type="http://schemas.openxmlformats.org/officeDocument/2006/relationships/hyperlink" Target="https://mentor.ieee.org/802.11/dcn/18/11-18-0915-02-AANI-benchmarking-of-802-11ax-against-embb-indoor-hotspot-requirements-using-imt-2020-simulation-methodology.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1340-06-AANI-proposed-ls-to-3gpp-wfa-wba-wififorward-on-the-studies-done-regarding-benchmarking-of-802-11ax-capabilities.docx" TargetMode="External"/><Relationship Id="rId2" Type="http://schemas.openxmlformats.org/officeDocument/2006/relationships/hyperlink" Target="https://mentor.ieee.org/802.11/dcn/18/11-18-1340-05-AANI-proposed-ls-to-3gpp-wfa-wba-wififorward-on-the-studies-done-regarding-benchmarking-of-802-11ax-capabilitie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8/11-18-1340-04-AANI-proposed-ls-to-3gpp-wfa-wba-wififorward-on-the-studies-done-regarding-benchmarking-of-802-11ax-capabilities.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8/11-18-1811-00-AANI-2018-10-29-aani-teleconference-minutes.docx" TargetMode="External"/><Relationship Id="rId2" Type="http://schemas.openxmlformats.org/officeDocument/2006/relationships/hyperlink" Target="https://mentor.ieee.org/802.11/dcn/18/11-18-1633-01-AANI-aani-september-2018-meeting-minute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2018-11-12</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November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58"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1/3</a:t>
            </a:r>
          </a:p>
        </p:txBody>
      </p:sp>
      <p:sp>
        <p:nvSpPr>
          <p:cNvPr id="20483" name="Content Placeholder 2"/>
          <p:cNvSpPr>
            <a:spLocks noGrp="1"/>
          </p:cNvSpPr>
          <p:nvPr>
            <p:ph idx="1"/>
          </p:nvPr>
        </p:nvSpPr>
        <p:spPr>
          <a:xfrm>
            <a:off x="914401" y="1114426"/>
            <a:ext cx="10361084"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00681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2/3</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endParaRPr lang="en-US" dirty="0"/>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3/3</a:t>
            </a:r>
            <a:endParaRPr lang="en-US" dirty="0"/>
          </a:p>
        </p:txBody>
      </p:sp>
      <p:sp>
        <p:nvSpPr>
          <p:cNvPr id="3" name="Content Placeholder 2"/>
          <p:cNvSpPr>
            <a:spLocks noGrp="1"/>
          </p:cNvSpPr>
          <p:nvPr>
            <p:ph idx="1"/>
          </p:nvPr>
        </p:nvSpPr>
        <p:spPr>
          <a:xfrm>
            <a:off x="589493" y="1503608"/>
            <a:ext cx="11010900" cy="4751294"/>
          </a:xfrm>
        </p:spPr>
        <p:txBody>
          <a:bodyPr/>
          <a:lstStyle/>
          <a:p>
            <a:r>
              <a:rPr lang="en-US" dirty="0"/>
              <a:t>Contributions addressing 802.11ax performance relative to the IMT-2020 EMBB requirements:</a:t>
            </a:r>
          </a:p>
          <a:p>
            <a:pPr>
              <a:buFont typeface="Arial" panose="020B0604020202020204" pitchFamily="34" charset="0"/>
              <a:buChar char="•"/>
            </a:pPr>
            <a:r>
              <a:rPr lang="en-US" dirty="0">
                <a:hlinkClick r:id="rId2"/>
              </a:rPr>
              <a:t>11-18/0256r0</a:t>
            </a:r>
            <a:r>
              <a:rPr lang="en-US" dirty="0"/>
              <a:t> “802.11ax for IMT-2020” </a:t>
            </a:r>
          </a:p>
          <a:p>
            <a:pPr>
              <a:buFont typeface="Arial" panose="020B0604020202020204" pitchFamily="34" charset="0"/>
              <a:buChar char="•"/>
            </a:pPr>
            <a:r>
              <a:rPr lang="en-US" dirty="0">
                <a:hlinkClick r:id="rId3"/>
              </a:rPr>
              <a:t>11-18/0517r0</a:t>
            </a:r>
            <a:r>
              <a:rPr lang="en-US" dirty="0"/>
              <a:t> “802.11ax for IMT-2020 eMBB Indoor Hotspot and Dense Urban”</a:t>
            </a:r>
          </a:p>
          <a:p>
            <a:pPr>
              <a:buFont typeface="Arial" panose="020B0604020202020204" pitchFamily="34" charset="0"/>
              <a:buChar char="•"/>
            </a:pPr>
            <a:r>
              <a:rPr lang="en-US" u="sng" dirty="0">
                <a:hlinkClick r:id="rId4"/>
              </a:rPr>
              <a:t>11-18/0915r1</a:t>
            </a:r>
            <a:r>
              <a:rPr lang="en-US" dirty="0"/>
              <a:t> “Benchmarking of 802.11ax against eMBB Indoor Hotspot requirements using IMT-2020 simulation methodology”</a:t>
            </a:r>
          </a:p>
          <a:p>
            <a:pPr>
              <a:buFont typeface="Arial" panose="020B0604020202020204" pitchFamily="34" charset="0"/>
              <a:buChar char="•"/>
            </a:pPr>
            <a:r>
              <a:rPr lang="en-US" dirty="0">
                <a:hlinkClick r:id="rId5"/>
              </a:rPr>
              <a:t>11-18/1240r0</a:t>
            </a:r>
            <a:r>
              <a:rPr lang="en-US" dirty="0"/>
              <a:t> “802.11ax for IMT-2020 eMBB Indoor Hotspot”</a:t>
            </a:r>
          </a:p>
          <a:p>
            <a:pPr>
              <a:buFont typeface="Arial" panose="020B0604020202020204" pitchFamily="34" charset="0"/>
              <a:buChar char="•"/>
            </a:pPr>
            <a:r>
              <a:rPr lang="en-US" dirty="0">
                <a:hlinkClick r:id="rId6"/>
              </a:rPr>
              <a:t>11-18/1573r1</a:t>
            </a:r>
            <a:r>
              <a:rPr lang="en-US" dirty="0"/>
              <a:t> “Summary of 802.11ax Self Evaluation for IMT-2020 EMBB Indoor Hotspot and Dense Urban Test Environments”</a:t>
            </a:r>
          </a:p>
          <a:p>
            <a:pPr>
              <a:buFont typeface="Arial" panose="020B0604020202020204" pitchFamily="34" charset="0"/>
              <a:buChar char="•"/>
            </a:pPr>
            <a:r>
              <a:rPr lang="en-US" dirty="0">
                <a:hlinkClick r:id="rId7"/>
              </a:rPr>
              <a:t>11-18/1340r2</a:t>
            </a:r>
            <a:r>
              <a:rPr lang="en-US" dirty="0"/>
              <a:t> “Proposed LS to 3GPP/WFA/WBA/WifiForward on the studies done regarding benchmarking of 802.11ax capabilities”</a:t>
            </a:r>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Status</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meet this week in Bangkok:</a:t>
            </a:r>
          </a:p>
          <a:p>
            <a:pPr lvl="1">
              <a:buFont typeface="Arial" panose="020B0604020202020204" pitchFamily="34" charset="0"/>
              <a:buChar char="•"/>
            </a:pPr>
            <a:r>
              <a:rPr lang="en-US" dirty="0"/>
              <a:t>Tuesday 13 November, EVE – 19:30-21:30</a:t>
            </a:r>
            <a:endParaRPr lang="en-US" b="0" dirty="0"/>
          </a:p>
          <a:p>
            <a:pPr>
              <a:buFont typeface="Arial" panose="020B0604020202020204" pitchFamily="34" charset="0"/>
              <a:buChar char="•"/>
            </a:pPr>
            <a:r>
              <a:rPr lang="en-US" b="0" dirty="0"/>
              <a:t>Status:</a:t>
            </a:r>
          </a:p>
          <a:p>
            <a:pPr lvl="1">
              <a:buFont typeface="Arial" panose="020B0604020202020204" pitchFamily="34" charset="0"/>
              <a:buChar char="•"/>
            </a:pPr>
            <a:r>
              <a:rPr lang="en-US" dirty="0"/>
              <a:t>Roger Marks is Nendica chair </a:t>
            </a:r>
          </a:p>
          <a:p>
            <a:pPr lvl="1">
              <a:buFont typeface="Arial" panose="020B0604020202020204" pitchFamily="34" charset="0"/>
              <a:buChar char="•"/>
            </a:pPr>
            <a:r>
              <a:rPr lang="en-US" dirty="0"/>
              <a:t>All NENDICA documents available at: </a:t>
            </a:r>
            <a:r>
              <a:rPr lang="en-US" dirty="0">
                <a:hlinkClick r:id="rId2"/>
              </a:rPr>
              <a:t>https://mentor.ieee.org/802.1/documents</a:t>
            </a:r>
            <a:endParaRPr lang="en-US" dirty="0"/>
          </a:p>
          <a:p>
            <a:pPr lvl="1">
              <a:buFont typeface="Arial" panose="020B0604020202020204" pitchFamily="34" charset="0"/>
              <a:buChar char="•"/>
            </a:pPr>
            <a:r>
              <a:rPr lang="en-US" dirty="0">
                <a:hlinkClick r:id="rId3"/>
              </a:rPr>
              <a:t>1-18/0065r0 </a:t>
            </a:r>
            <a:r>
              <a:rPr lang="en-US" dirty="0"/>
              <a:t>  – Nendica Status Report - November2018</a:t>
            </a:r>
          </a:p>
          <a:p>
            <a:pPr lvl="1">
              <a:buFont typeface="Arial" panose="020B0604020202020204" pitchFamily="34" charset="0"/>
              <a:buChar char="•"/>
            </a:pPr>
            <a:r>
              <a:rPr lang="en-US" b="0" dirty="0"/>
              <a:t>Work in process:</a:t>
            </a:r>
          </a:p>
          <a:p>
            <a:pPr marL="1257300" lvl="2" indent="-342900">
              <a:buFont typeface="+mj-lt"/>
              <a:buAutoNum type="arabicPeriod"/>
            </a:pPr>
            <a:r>
              <a:rPr lang="en-US" dirty="0">
                <a:hlinkClick r:id="rId4"/>
              </a:rPr>
              <a:t>1-18/0002r5</a:t>
            </a:r>
            <a:r>
              <a:rPr lang="en-US" dirty="0"/>
              <a:t> </a:t>
            </a:r>
            <a:r>
              <a:rPr lang="en-US" i="1" dirty="0"/>
              <a:t>– “</a:t>
            </a:r>
            <a:r>
              <a:rPr lang="en-US" b="1" dirty="0"/>
              <a:t>Draft Report Wired Wireless Flexible Factory IoT”</a:t>
            </a:r>
            <a:endParaRPr lang="en-US" i="1" dirty="0"/>
          </a:p>
          <a:p>
            <a:pPr marL="1714500" lvl="3" indent="-342900">
              <a:buFont typeface="Arial" panose="020B0604020202020204" pitchFamily="34" charset="0"/>
              <a:buChar char="•"/>
            </a:pPr>
            <a:r>
              <a:rPr lang="en-US" dirty="0">
                <a:hlinkClick r:id="rId5"/>
              </a:rPr>
              <a:t>1-18/0025r6</a:t>
            </a:r>
            <a:r>
              <a:rPr lang="en-US" dirty="0"/>
              <a:t> </a:t>
            </a:r>
            <a:r>
              <a:rPr lang="en-US" i="1" dirty="0"/>
              <a:t>–</a:t>
            </a:r>
            <a:r>
              <a:rPr lang="en-US" dirty="0"/>
              <a:t> “Pre-Draft: Wired/Wireless Use Cases and Communication Requirements for Flexible Factories IoT Bridged Network”</a:t>
            </a:r>
          </a:p>
          <a:p>
            <a:pPr marL="857250" lvl="1" indent="-342900">
              <a:buFont typeface="Arial" panose="020B0604020202020204" pitchFamily="34" charset="0"/>
              <a:buChar char="•"/>
            </a:pPr>
            <a:r>
              <a:rPr lang="en-US" dirty="0"/>
              <a:t>Work completed:</a:t>
            </a:r>
          </a:p>
          <a:p>
            <a:pPr marL="1257300" lvl="2" indent="-342900">
              <a:buFont typeface="+mj-lt"/>
              <a:buAutoNum type="arabicPeriod"/>
            </a:pPr>
            <a:r>
              <a:rPr lang="en-US" dirty="0"/>
              <a:t>Lossless Network for Data Centers – Published 2018-08-17 </a:t>
            </a:r>
            <a:r>
              <a:rPr lang="en-US" dirty="0">
                <a:hlinkClick r:id="rId6"/>
              </a:rPr>
              <a:t>1-18/0042r0</a:t>
            </a:r>
            <a:r>
              <a:rPr lang="en-US" dirty="0"/>
              <a:t> </a:t>
            </a:r>
          </a:p>
          <a:p>
            <a:pPr>
              <a:buFont typeface="Arial" panose="020B0604020202020204" pitchFamily="34" charset="0"/>
              <a:buChar char="•"/>
            </a:pPr>
            <a:endParaRPr lang="en-US" sz="100" b="0" dirty="0"/>
          </a:p>
          <a:p>
            <a:pPr>
              <a:buFont typeface="Arial" panose="020B0604020202020204" pitchFamily="34" charset="0"/>
              <a:buChar char="•"/>
            </a:pPr>
            <a:r>
              <a:rPr lang="en-US" b="0" dirty="0"/>
              <a:t>Nendica status report (provided by Roger Marks, Nendica Chair)</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458846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Arial" panose="020B0604020202020204" pitchFamily="34" charset="0"/>
              <a:buChar char="•"/>
            </a:pPr>
            <a:r>
              <a:rPr lang="en-US" dirty="0"/>
              <a:t>Discussion on draft LS: </a:t>
            </a:r>
          </a:p>
          <a:p>
            <a:pPr marL="971550" lvl="1" indent="-457200">
              <a:buFont typeface="Arial" panose="020B0604020202020204" pitchFamily="34" charset="0"/>
              <a:buChar char="•"/>
            </a:pPr>
            <a:r>
              <a:rPr lang="en-US" sz="2400" dirty="0">
                <a:hlinkClick r:id="rId2"/>
              </a:rPr>
              <a:t>11-18/1340r4</a:t>
            </a:r>
            <a:r>
              <a:rPr lang="en-US" sz="2400" dirty="0"/>
              <a:t> – “Proposed LS to 3GPP/WFA/WBA/</a:t>
            </a:r>
            <a:r>
              <a:rPr lang="en-US" sz="2400" dirty="0" err="1"/>
              <a:t>WifiForward</a:t>
            </a:r>
            <a:r>
              <a:rPr lang="en-US" sz="2400" dirty="0"/>
              <a:t> on the studies done regarding benchmarking of 802.11ax capabilities”</a:t>
            </a:r>
          </a:p>
          <a:p>
            <a:pPr marL="571500" indent="-457200">
              <a:buFont typeface="Arial" panose="020B0604020202020204" pitchFamily="34" charset="0"/>
              <a:buChar char="•"/>
            </a:pPr>
            <a:r>
              <a:rPr lang="en-US" altLang="en-US" dirty="0"/>
              <a:t>802.11 technical performance relative to IMT-2020 requirements</a:t>
            </a:r>
          </a:p>
          <a:p>
            <a:pPr marL="971550" lvl="1" indent="-457200">
              <a:buFont typeface="Arial" panose="020B0604020202020204" pitchFamily="34" charset="0"/>
              <a:buChar char="•"/>
            </a:pPr>
            <a:r>
              <a:rPr lang="en-US" altLang="en-US" sz="2400" dirty="0">
                <a:hlinkClick r:id="rId3"/>
              </a:rPr>
              <a:t>11-18/1573r3</a:t>
            </a:r>
            <a:r>
              <a:rPr lang="en-US" altLang="en-US" sz="2400" dirty="0"/>
              <a:t> – “</a:t>
            </a:r>
            <a:r>
              <a:rPr lang="en-US" sz="2400" dirty="0"/>
              <a:t>Summary of 802.11ax Self Evaluation for IMT-2020 EMBB Indoor Hotspot and Dense Urban Test Environments</a:t>
            </a:r>
            <a:endParaRPr lang="en-US" altLang="en-US" sz="2400" dirty="0"/>
          </a:p>
          <a:p>
            <a:pPr marL="971550" lvl="1" indent="-457200">
              <a:buFont typeface="Arial" panose="020B0604020202020204" pitchFamily="34" charset="0"/>
              <a:buChar char="•"/>
            </a:pPr>
            <a:r>
              <a:rPr lang="en-US" altLang="en-US" sz="2400" dirty="0">
                <a:hlinkClick r:id="rId4"/>
              </a:rPr>
              <a:t>11-18/0915r2</a:t>
            </a:r>
            <a:r>
              <a:rPr lang="en-US" altLang="en-US" sz="2400" dirty="0"/>
              <a:t> – “</a:t>
            </a:r>
            <a:r>
              <a:rPr lang="en-US" sz="2400" dirty="0"/>
              <a:t>Benchmarking of 802.11ax against eMBB Indoor Hotspot requirements using IMT-2020 simulation methodology”</a:t>
            </a:r>
            <a:r>
              <a:rPr lang="en-US" altLang="en-US" sz="2400" dirty="0"/>
              <a:t> </a:t>
            </a:r>
          </a:p>
          <a:p>
            <a:pPr marL="971550" lvl="1" indent="-457200">
              <a:buFont typeface="Arial" panose="020B0604020202020204" pitchFamily="34" charset="0"/>
              <a:buChar char="•"/>
            </a:pPr>
            <a:r>
              <a:rPr lang="en-US" altLang="en-US" sz="2400" dirty="0">
                <a:hlinkClick r:id="rId5"/>
              </a:rPr>
              <a:t>11-18/1240r3</a:t>
            </a:r>
            <a:r>
              <a:rPr lang="en-US" altLang="en-US" sz="2400" dirty="0"/>
              <a:t> – “</a:t>
            </a:r>
            <a:r>
              <a:rPr lang="en-US" sz="2400" dirty="0"/>
              <a:t>802.11ax for IMT-2020 eMBB Indoor Hotspot”</a:t>
            </a:r>
            <a:endParaRPr lang="en-US" altLang="en-US" sz="2200"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6CC96-A69E-4F6F-B60D-0597A9879E82}"/>
              </a:ext>
            </a:extLst>
          </p:cNvPr>
          <p:cNvSpPr>
            <a:spLocks noGrp="1"/>
          </p:cNvSpPr>
          <p:nvPr>
            <p:ph type="title"/>
          </p:nvPr>
        </p:nvSpPr>
        <p:spPr/>
        <p:txBody>
          <a:bodyPr/>
          <a:lstStyle/>
          <a:p>
            <a:r>
              <a:rPr lang="en-US" dirty="0"/>
              <a:t>Approval of Draft LS</a:t>
            </a:r>
          </a:p>
        </p:txBody>
      </p:sp>
      <p:sp>
        <p:nvSpPr>
          <p:cNvPr id="3" name="Content Placeholder 2">
            <a:extLst>
              <a:ext uri="{FF2B5EF4-FFF2-40B4-BE49-F238E27FC236}">
                <a16:creationId xmlns:a16="http://schemas.microsoft.com/office/drawing/2014/main" id="{81403C48-5C2B-4338-B25C-71C907FF8C91}"/>
              </a:ext>
            </a:extLst>
          </p:cNvPr>
          <p:cNvSpPr>
            <a:spLocks noGrp="1"/>
          </p:cNvSpPr>
          <p:nvPr>
            <p:ph idx="1"/>
          </p:nvPr>
        </p:nvSpPr>
        <p:spPr/>
        <p:txBody>
          <a:bodyPr/>
          <a:lstStyle/>
          <a:p>
            <a:r>
              <a:rPr lang="en-US" b="0" dirty="0"/>
              <a:t>Motion:</a:t>
            </a:r>
          </a:p>
          <a:p>
            <a:pPr marL="0"/>
            <a:r>
              <a:rPr lang="en-US" dirty="0"/>
              <a:t>Approve the liaison statement in </a:t>
            </a:r>
            <a:r>
              <a:rPr lang="en-US" dirty="0">
                <a:hlinkClick r:id="rId2"/>
              </a:rPr>
              <a:t>11-18/1340r5</a:t>
            </a:r>
            <a:r>
              <a:rPr lang="en-US" dirty="0"/>
              <a:t> from IEEE 802.11 to 3GPP and 3GPP SA TSG and copied to the 802 EC, 802.1, WFA, and WBA, providing the 802.11 study results benchmarking 802.11ax capabilities to meet some performance requirements of IMT-2020, granting the WG chair editorial license.</a:t>
            </a:r>
          </a:p>
          <a:p>
            <a:endParaRPr lang="en-US" dirty="0"/>
          </a:p>
          <a:p>
            <a:r>
              <a:rPr lang="en-US" dirty="0"/>
              <a:t>Moved: Andrew Myles</a:t>
            </a:r>
          </a:p>
          <a:p>
            <a:r>
              <a:rPr lang="en-US" dirty="0"/>
              <a:t>Seconded: Michael Fischer</a:t>
            </a:r>
          </a:p>
          <a:p>
            <a:r>
              <a:rPr lang="en-US" dirty="0"/>
              <a:t>Results: Y/N/A  </a:t>
            </a:r>
            <a:r>
              <a:rPr lang="en-US" b="0" i="1" dirty="0"/>
              <a:t>(note: a 75% majority is required to pass) 19/0/0</a:t>
            </a:r>
          </a:p>
          <a:p>
            <a:r>
              <a:rPr lang="en-US" b="0" i="1" dirty="0"/>
              <a:t>Note: clean version of 11-18/1340r5 which out red lines: </a:t>
            </a:r>
            <a:r>
              <a:rPr lang="en-US" b="0" i="1" dirty="0">
                <a:hlinkClick r:id="rId3"/>
              </a:rPr>
              <a:t>11/18/1340r6</a:t>
            </a:r>
            <a:endParaRPr lang="en-US" b="0" i="1" dirty="0"/>
          </a:p>
        </p:txBody>
      </p:sp>
      <p:sp>
        <p:nvSpPr>
          <p:cNvPr id="4" name="Slide Number Placeholder 3">
            <a:extLst>
              <a:ext uri="{FF2B5EF4-FFF2-40B4-BE49-F238E27FC236}">
                <a16:creationId xmlns:a16="http://schemas.microsoft.com/office/drawing/2014/main" id="{229184B5-F50A-42EE-9AFA-CA82E4EC5841}"/>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FF0628-BCFE-42FB-B383-27293DA439B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7FC8141-A29E-42CB-A1DE-6C160415F165}"/>
              </a:ext>
            </a:extLst>
          </p:cNvPr>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1652517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a:t>
            </a:r>
            <a:r>
              <a:rPr lang="en-US" altLang="en-US" sz="2000" b="0" dirty="0"/>
              <a:t>As required with 10 days’ notification</a:t>
            </a:r>
          </a:p>
          <a:p>
            <a:endParaRPr lang="en-US" altLang="en-US" sz="700" b="0" dirty="0"/>
          </a:p>
          <a:p>
            <a:r>
              <a:rPr lang="en-US" altLang="en-US" dirty="0"/>
              <a:t>13-18 January 2019 F2F, </a:t>
            </a:r>
            <a:r>
              <a:rPr lang="en-GB" dirty="0"/>
              <a:t>Hilton St. Louis at the Ballpark, St. Louis, MO, USA:</a:t>
            </a:r>
            <a:endParaRPr lang="en-US" altLang="en-US" dirty="0"/>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proposals are due June 2019</a:t>
            </a:r>
          </a:p>
          <a:p>
            <a:pPr marL="400050" lvl="1" indent="0"/>
            <a:endParaRPr lang="en-US" altLang="en-US" sz="700" i="1" dirty="0"/>
          </a:p>
          <a:p>
            <a:pPr marL="400050" lvl="1" indent="0"/>
            <a:r>
              <a:rPr lang="en-US" altLang="en-US" dirty="0"/>
              <a:t>Meeting time requested: 1 sessions – Monday PM2</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November 2018</a:t>
            </a:r>
          </a:p>
          <a:p>
            <a:pPr algn="ctr"/>
            <a:r>
              <a:rPr lang="en-GB" dirty="0"/>
              <a:t>Marriott Marquis Queen's Park,  Bangkok, Thailand</a:t>
            </a:r>
          </a:p>
          <a:p>
            <a:pPr algn="ctr"/>
            <a:endParaRPr lang="en-US" altLang="en-US" dirty="0"/>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4846"/>
            <a:ext cx="10978036" cy="5256214"/>
          </a:xfrm>
        </p:spPr>
        <p:txBody>
          <a:bodyPr/>
          <a:lstStyle/>
          <a:p>
            <a:pPr marL="0" indent="0">
              <a:spcBef>
                <a:spcPts val="200"/>
              </a:spcBef>
              <a:defRPr/>
            </a:pPr>
            <a:r>
              <a:rPr lang="en-US" altLang="en-US" dirty="0"/>
              <a:t>Monday – PM2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Call for Vice Chair</a:t>
            </a:r>
          </a:p>
          <a:p>
            <a:pPr marL="457200" indent="-457200">
              <a:spcBef>
                <a:spcPts val="200"/>
              </a:spcBef>
              <a:buFont typeface="Times New Roman" panose="02020603050405020304" pitchFamily="18" charset="0"/>
              <a:buAutoNum type="arabicPeriod"/>
              <a:defRPr/>
            </a:pPr>
            <a:r>
              <a:rPr lang="en-US" altLang="en-US" sz="2000" dirty="0"/>
              <a:t>Background/Status</a:t>
            </a:r>
          </a:p>
          <a:p>
            <a:pPr marL="857250" lvl="1" indent="-457200">
              <a:spcBef>
                <a:spcPts val="200"/>
              </a:spcBef>
              <a:buFont typeface="Times New Roman" panose="02020603050405020304" pitchFamily="18" charset="0"/>
              <a:buAutoNum type="arabicPeriod"/>
              <a:defRPr/>
            </a:pPr>
            <a:r>
              <a:rPr lang="en-US" sz="1600" dirty="0"/>
              <a:t>Liaison Statement history</a:t>
            </a:r>
          </a:p>
          <a:p>
            <a:pPr marL="857250" lvl="1" indent="-457200">
              <a:spcBef>
                <a:spcPts val="200"/>
              </a:spcBef>
              <a:buFont typeface="Times New Roman" panose="02020603050405020304" pitchFamily="18" charset="0"/>
              <a:buAutoNum type="arabicPeriod"/>
              <a:defRPr/>
            </a:pPr>
            <a:r>
              <a:rPr lang="en-US" sz="1600" dirty="0"/>
              <a:t>Status: </a:t>
            </a:r>
            <a:r>
              <a:rPr lang="en-GB" sz="1600" dirty="0"/>
              <a:t>WLAN integration in 3GPP NextGen System</a:t>
            </a:r>
            <a:endParaRPr lang="en-US" sz="1600" dirty="0"/>
          </a:p>
          <a:p>
            <a:pPr marL="857250" lvl="1" indent="-457200">
              <a:spcBef>
                <a:spcPts val="200"/>
              </a:spcBef>
              <a:buFont typeface="Times New Roman" panose="02020603050405020304" pitchFamily="18" charset="0"/>
              <a:buAutoNum type="arabicPeriod"/>
              <a:defRPr/>
            </a:pPr>
            <a:r>
              <a:rPr lang="en-US" sz="1600" dirty="0"/>
              <a:t>Status: 802.11ax performance relative to the IMT-2020 EMBB requirements</a:t>
            </a:r>
          </a:p>
          <a:p>
            <a:pPr marL="457200" indent="-457200">
              <a:spcBef>
                <a:spcPts val="200"/>
              </a:spcBef>
              <a:buFont typeface="Times New Roman" panose="02020603050405020304" pitchFamily="18" charset="0"/>
              <a:buAutoNum type="arabicPeriod"/>
              <a:defRPr/>
            </a:pPr>
            <a:r>
              <a:rPr lang="en-US" sz="2000" dirty="0"/>
              <a:t>Nendica – Update – Roger Marks</a:t>
            </a:r>
          </a:p>
          <a:p>
            <a:pPr marL="457200" indent="-457200">
              <a:spcBef>
                <a:spcPts val="200"/>
              </a:spcBef>
              <a:buFont typeface="Times New Roman" panose="02020603050405020304" pitchFamily="18" charset="0"/>
              <a:buAutoNum type="arabicPeriod"/>
              <a:defRPr/>
            </a:pPr>
            <a:r>
              <a:rPr lang="en-US" sz="2000" dirty="0"/>
              <a:t>Discussion / Contributions</a:t>
            </a:r>
          </a:p>
          <a:p>
            <a:pPr marL="971550" lvl="1" indent="-457200">
              <a:buFont typeface="+mj-lt"/>
              <a:buAutoNum type="arabicPeriod"/>
            </a:pPr>
            <a:r>
              <a:rPr lang="en-US" altLang="en-US" dirty="0"/>
              <a:t>802.11 technical performance relative to IMT-2020 requirements</a:t>
            </a:r>
          </a:p>
          <a:p>
            <a:pPr marL="971550" lvl="1" indent="-457200">
              <a:buFont typeface="+mj-lt"/>
              <a:buAutoNum type="arabicPeriod"/>
            </a:pPr>
            <a:r>
              <a:rPr lang="en-US" altLang="en-US" dirty="0"/>
              <a:t>Discussion draft Liaison Statement (</a:t>
            </a:r>
            <a:r>
              <a:rPr lang="en-US" altLang="en-US" dirty="0">
                <a:hlinkClick r:id="rId3"/>
              </a:rPr>
              <a:t>11-18/1340r4</a:t>
            </a:r>
            <a:r>
              <a:rPr lang="en-US" altLang="en-US" dirty="0"/>
              <a:t>)</a:t>
            </a:r>
            <a:endParaRPr lang="en-US" dirty="0"/>
          </a:p>
          <a:p>
            <a:pPr marL="0" indent="0">
              <a:spcBef>
                <a:spcPts val="200"/>
              </a:spcBef>
              <a:defRPr/>
            </a:pPr>
            <a:r>
              <a:rPr lang="en-US" altLang="en-US" dirty="0"/>
              <a:t>Thursday – AM1</a:t>
            </a:r>
          </a:p>
          <a:p>
            <a:pPr>
              <a:spcBef>
                <a:spcPts val="200"/>
              </a:spcBef>
              <a:buFont typeface="+mj-lt"/>
              <a:buAutoNum type="arabicPeriod"/>
              <a:defRPr/>
            </a:pPr>
            <a:r>
              <a:rPr lang="en-US" altLang="en-US" sz="2000" dirty="0"/>
              <a:t>Continue Discussion/Contributions</a:t>
            </a:r>
          </a:p>
          <a:p>
            <a:pPr>
              <a:spcBef>
                <a:spcPts val="200"/>
              </a:spcBef>
              <a:buFont typeface="+mj-lt"/>
              <a:buAutoNum type="arabicPeriod"/>
              <a:defRPr/>
            </a:pPr>
            <a:r>
              <a:rPr lang="en-US" altLang="en-US" sz="2000" dirty="0"/>
              <a:t>Future Sessions Planning</a:t>
            </a: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September F2F Meeting in</a:t>
            </a:r>
            <a:r>
              <a:rPr lang="en-US" dirty="0"/>
              <a:t> Waikoloa, HI, USA</a:t>
            </a:r>
            <a:r>
              <a:rPr lang="en-US" altLang="en-US" dirty="0"/>
              <a:t>:</a:t>
            </a:r>
            <a:br>
              <a:rPr lang="en-US" altLang="en-US" dirty="0"/>
            </a:br>
            <a:r>
              <a:rPr lang="en-US" altLang="en-US" dirty="0">
                <a:hlinkClick r:id="rId2"/>
              </a:rPr>
              <a:t>11-18/1633r1</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Approved by unanimous consent.</a:t>
            </a:r>
          </a:p>
          <a:p>
            <a:r>
              <a:rPr lang="en-US" altLang="en-US" dirty="0"/>
              <a:t>Minutes from the 29 October Teleconference:</a:t>
            </a:r>
          </a:p>
          <a:p>
            <a:r>
              <a:rPr lang="en-US" altLang="en-US" dirty="0"/>
              <a:t>	</a:t>
            </a:r>
            <a:r>
              <a:rPr lang="en-US" altLang="en-US" dirty="0">
                <a:hlinkClick r:id="rId3"/>
              </a:rPr>
              <a:t>11-18/1811r0</a:t>
            </a:r>
            <a:endParaRPr lang="en-US" altLang="en-US" dirty="0"/>
          </a:p>
          <a:p>
            <a:pPr lvl="0"/>
            <a:r>
              <a:rPr lang="en-US" altLang="en-US" dirty="0"/>
              <a:t> 	</a:t>
            </a:r>
            <a:r>
              <a:rPr lang="en-US" altLang="en-US" sz="2000" dirty="0"/>
              <a:t>Comments?</a:t>
            </a:r>
          </a:p>
          <a:p>
            <a:r>
              <a:rPr lang="en-US" altLang="en-US" sz="2000" dirty="0"/>
              <a:t> 	Objections to approving the minutes? Approved by unanimous consent.</a:t>
            </a:r>
          </a:p>
          <a:p>
            <a:pPr lvl="0"/>
            <a:endParaRPr lang="en-US" altLang="en-US" sz="2000"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Call for Vice Chair and Secretary</a:t>
            </a:r>
          </a:p>
        </p:txBody>
      </p:sp>
      <p:sp>
        <p:nvSpPr>
          <p:cNvPr id="18435" name="Content Placeholder 2"/>
          <p:cNvSpPr>
            <a:spLocks noGrp="1"/>
          </p:cNvSpPr>
          <p:nvPr>
            <p:ph idx="1"/>
          </p:nvPr>
        </p:nvSpPr>
        <p:spPr>
          <a:xfrm>
            <a:off x="914401" y="1371600"/>
            <a:ext cx="10361084" cy="4799013"/>
          </a:xfrm>
        </p:spPr>
        <p:txBody>
          <a:bodyPr/>
          <a:lstStyle/>
          <a:p>
            <a:r>
              <a:rPr lang="en-US" altLang="en-US" dirty="0"/>
              <a:t>The position of 802.11 AANI SC Vice Chair is open.</a:t>
            </a:r>
          </a:p>
          <a:p>
            <a:endParaRPr lang="en-US" altLang="en-US" dirty="0"/>
          </a:p>
          <a:p>
            <a:r>
              <a:rPr lang="en-US" altLang="en-US" dirty="0"/>
              <a:t>Call for nominations:</a:t>
            </a:r>
          </a:p>
          <a:p>
            <a:endParaRPr lang="en-US" altLang="en-US" dirty="0"/>
          </a:p>
          <a:p>
            <a:r>
              <a:rPr lang="en-US" altLang="en-US" dirty="0"/>
              <a:t>The position of 802.11 AANI SC Secretary is open.</a:t>
            </a:r>
          </a:p>
          <a:p>
            <a:endParaRPr lang="en-US" altLang="en-US" dirty="0"/>
          </a:p>
          <a:p>
            <a:r>
              <a:rPr lang="en-US" altLang="en-US" dirty="0"/>
              <a:t>Call for nominations:</a:t>
            </a:r>
          </a:p>
          <a:p>
            <a:endParaRPr lang="en-US" altLang="en-US"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12613660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19614</TotalTime>
  <Words>1728</Words>
  <Application>Microsoft Office PowerPoint</Application>
  <PresentationFormat>Widescreen</PresentationFormat>
  <Paragraphs>257</Paragraphs>
  <Slides>18</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Call for Vice Chair and Secretary</vt:lpstr>
      <vt:lpstr>AANI SC Background 1/3</vt:lpstr>
      <vt:lpstr>AANI SC Background 2/3</vt:lpstr>
      <vt:lpstr>AANI SC Background 3/3</vt:lpstr>
      <vt:lpstr>Nendica Status</vt:lpstr>
      <vt:lpstr>Discussion / Contributions</vt:lpstr>
      <vt:lpstr>Approval of Draft LS</vt:lpstr>
      <vt:lpstr>Topics for Contribution</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11-18-11387-01-AANI-aani-sc-agenda-september-2018</dc:title>
  <dc:creator>Levy, Joseph</dc:creator>
  <cp:lastModifiedBy>Levy, Joseph</cp:lastModifiedBy>
  <cp:revision>262</cp:revision>
  <cp:lastPrinted>1601-01-01T00:00:00Z</cp:lastPrinted>
  <dcterms:created xsi:type="dcterms:W3CDTF">2017-06-02T20:57:23Z</dcterms:created>
  <dcterms:modified xsi:type="dcterms:W3CDTF">2018-11-12T11:35:56Z</dcterms:modified>
</cp:coreProperties>
</file>