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708" r:id="rId2"/>
    <p:sldId id="678" r:id="rId3"/>
    <p:sldId id="679" r:id="rId4"/>
    <p:sldId id="656" r:id="rId5"/>
    <p:sldId id="665" r:id="rId6"/>
    <p:sldId id="666" r:id="rId7"/>
    <p:sldId id="710" r:id="rId8"/>
    <p:sldId id="801" r:id="rId9"/>
    <p:sldId id="711" r:id="rId10"/>
    <p:sldId id="715" r:id="rId11"/>
    <p:sldId id="762" r:id="rId12"/>
    <p:sldId id="799" r:id="rId13"/>
    <p:sldId id="823" r:id="rId14"/>
    <p:sldId id="826" r:id="rId15"/>
    <p:sldId id="822" r:id="rId16"/>
    <p:sldId id="750" r:id="rId17"/>
    <p:sldId id="778" r:id="rId18"/>
    <p:sldId id="779" r:id="rId19"/>
    <p:sldId id="780" r:id="rId20"/>
    <p:sldId id="781" r:id="rId21"/>
    <p:sldId id="782" r:id="rId22"/>
    <p:sldId id="727" r:id="rId23"/>
    <p:sldId id="704" r:id="rId24"/>
    <p:sldId id="705" r:id="rId25"/>
    <p:sldId id="707" r:id="rId26"/>
    <p:sldId id="809" r:id="rId27"/>
    <p:sldId id="721" r:id="rId28"/>
    <p:sldId id="776" r:id="rId29"/>
    <p:sldId id="824" r:id="rId30"/>
    <p:sldId id="827" r:id="rId31"/>
    <p:sldId id="828" r:id="rId32"/>
    <p:sldId id="829" r:id="rId33"/>
    <p:sldId id="830" r:id="rId34"/>
    <p:sldId id="832" r:id="rId35"/>
    <p:sldId id="833" r:id="rId36"/>
    <p:sldId id="834" r:id="rId37"/>
    <p:sldId id="835" r:id="rId38"/>
    <p:sldId id="836" r:id="rId39"/>
    <p:sldId id="838" r:id="rId40"/>
    <p:sldId id="839" r:id="rId41"/>
    <p:sldId id="840" r:id="rId42"/>
    <p:sldId id="841" r:id="rId43"/>
    <p:sldId id="842" r:id="rId44"/>
    <p:sldId id="843" r:id="rId45"/>
    <p:sldId id="844" r:id="rId46"/>
    <p:sldId id="845" r:id="rId47"/>
    <p:sldId id="846" r:id="rId48"/>
    <p:sldId id="847" r:id="rId49"/>
    <p:sldId id="848" r:id="rId50"/>
    <p:sldId id="849" r:id="rId51"/>
    <p:sldId id="800" r:id="rId52"/>
    <p:sldId id="694" r:id="rId53"/>
    <p:sldId id="695" r:id="rId54"/>
    <p:sldId id="740" r:id="rId55"/>
    <p:sldId id="741" r:id="rId56"/>
    <p:sldId id="825" r:id="rId5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0" autoAdjust="0"/>
    <p:restoredTop sz="94095" autoAdjust="0"/>
  </p:normalViewPr>
  <p:slideViewPr>
    <p:cSldViewPr>
      <p:cViewPr varScale="1">
        <p:scale>
          <a:sx n="66" d="100"/>
          <a:sy n="66" d="100"/>
        </p:scale>
        <p:origin x="1184" y="4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369"/>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18</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21</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51</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53</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264006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4081161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16</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17</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802.11-18/1717r7</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423"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2018-11-15</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November 6: </a:t>
            </a:r>
          </a:p>
          <a:p>
            <a:pPr lvl="1">
              <a:defRPr/>
            </a:pPr>
            <a:r>
              <a:rPr lang="en-US" b="0" dirty="0" smtClean="0"/>
              <a:t>Received </a:t>
            </a:r>
            <a:r>
              <a:rPr lang="en-US" dirty="0" smtClean="0"/>
              <a:t>35 s</a:t>
            </a:r>
            <a:r>
              <a:rPr lang="en-US" b="0" dirty="0" smtClean="0"/>
              <a:t>ubmissions (updated on </a:t>
            </a:r>
            <a:r>
              <a:rPr lang="en-US" dirty="0" smtClean="0"/>
              <a:t>November 10</a:t>
            </a:r>
            <a:r>
              <a:rPr lang="en-US" b="0" dirty="0" smtClean="0"/>
              <a:t>)</a:t>
            </a:r>
          </a:p>
          <a:p>
            <a:pPr>
              <a:defRPr/>
            </a:pPr>
            <a:endParaRPr lang="en-US" dirty="0" smtClean="0"/>
          </a:p>
          <a:p>
            <a:pPr>
              <a:defRPr/>
            </a:pPr>
            <a:r>
              <a:rPr lang="en-US" dirty="0" smtClean="0"/>
              <a:t>Grouped submissions based on priorities</a:t>
            </a:r>
          </a:p>
          <a:p>
            <a:pPr lvl="1">
              <a:defRPr/>
            </a:pPr>
            <a:r>
              <a:rPr lang="en-US" dirty="0" smtClean="0"/>
              <a:t>Comment resolutions (</a:t>
            </a:r>
            <a:r>
              <a:rPr lang="en-US" b="1" dirty="0" smtClean="0"/>
              <a:t>Highest priority</a:t>
            </a:r>
            <a:r>
              <a:rPr lang="en-US" dirty="0" smtClean="0"/>
              <a:t>)</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
        <p:nvSpPr>
          <p:cNvPr id="2" name="Rectangle 1"/>
          <p:cNvSpPr/>
          <p:nvPr/>
        </p:nvSpPr>
        <p:spPr>
          <a:xfrm>
            <a:off x="0" y="1981200"/>
            <a:ext cx="8915400" cy="3139321"/>
          </a:xfrm>
          <a:prstGeom prst="rect">
            <a:avLst/>
          </a:prstGeom>
        </p:spPr>
        <p:txBody>
          <a:bodyPr wrap="square">
            <a:spAutoFit/>
          </a:bodyPr>
          <a:lstStyle/>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11-18/1861 CR for 32.2.5, </a:t>
            </a:r>
            <a:r>
              <a:rPr lang="en-US" sz="1800" dirty="0" err="1">
                <a:solidFill>
                  <a:srgbClr val="00B050"/>
                </a:solidFill>
                <a:latin typeface="Calibri" panose="020F0502020204030204" pitchFamily="34" charset="0"/>
              </a:rPr>
              <a:t>Eunsung</a:t>
            </a:r>
            <a:r>
              <a:rPr lang="en-US" sz="1800" dirty="0">
                <a:solidFill>
                  <a:srgbClr val="00B050"/>
                </a:solidFill>
                <a:latin typeface="Calibri" panose="020F0502020204030204" pitchFamily="34" charset="0"/>
              </a:rPr>
              <a:t> Park, LG Electronics</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11-18/1862 CR </a:t>
            </a:r>
            <a:r>
              <a:rPr lang="en-US" sz="1800" dirty="0" smtClean="0">
                <a:solidFill>
                  <a:srgbClr val="00B050"/>
                </a:solidFill>
                <a:latin typeface="Calibri" panose="020F0502020204030204" pitchFamily="34" charset="0"/>
              </a:rPr>
              <a:t>for </a:t>
            </a:r>
            <a:r>
              <a:rPr lang="en-US" sz="1800" dirty="0">
                <a:solidFill>
                  <a:srgbClr val="00B050"/>
                </a:solidFill>
                <a:latin typeface="Calibri" panose="020F0502020204030204" pitchFamily="34" charset="0"/>
              </a:rPr>
              <a:t>32.2.9, </a:t>
            </a:r>
            <a:r>
              <a:rPr lang="en-US" sz="1800" dirty="0" err="1">
                <a:solidFill>
                  <a:srgbClr val="00B050"/>
                </a:solidFill>
                <a:latin typeface="Calibri" panose="020F0502020204030204" pitchFamily="34" charset="0"/>
              </a:rPr>
              <a:t>Eunsung</a:t>
            </a:r>
            <a:r>
              <a:rPr lang="en-US" sz="1800" dirty="0">
                <a:solidFill>
                  <a:srgbClr val="00B050"/>
                </a:solidFill>
                <a:latin typeface="Calibri" panose="020F0502020204030204" pitchFamily="34" charset="0"/>
              </a:rPr>
              <a:t> Park, LG Electronics</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11-18/1880, CR on Spectral Flatness Spec, Steve Shellhammer and Bin Tian (Qualcomm)</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11-18-1898, CR on Sync Field, Steve Shellhammer (Qualcomm)</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11-18/1913r0 ”CR for </a:t>
            </a:r>
            <a:r>
              <a:rPr lang="en-US" sz="1800" dirty="0" err="1">
                <a:solidFill>
                  <a:srgbClr val="00B050"/>
                </a:solidFill>
                <a:latin typeface="Calibri" panose="020F0502020204030204" pitchFamily="34" charset="0"/>
              </a:rPr>
              <a:t>Tx</a:t>
            </a:r>
            <a:r>
              <a:rPr lang="en-US" sz="1800" dirty="0">
                <a:solidFill>
                  <a:srgbClr val="00B050"/>
                </a:solidFill>
                <a:latin typeface="Calibri" panose="020F0502020204030204" pitchFamily="34" charset="0"/>
              </a:rPr>
              <a:t>/Rx Specification”, Leif Wilhelmsson (Ericsson)</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11-18/1914r0 CR for Mathematical description of signals Part 1, Miguel Lopez (Ericsson</a:t>
            </a:r>
            <a:r>
              <a:rPr lang="en-US" sz="1800" dirty="0" smtClean="0">
                <a:solidFill>
                  <a:srgbClr val="00B050"/>
                </a:solidFill>
                <a:latin typeface="Calibri" panose="020F0502020204030204" pitchFamily="34" charset="0"/>
              </a:rPr>
              <a:t>)</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DCN 11-18-1965-00-00ba CR for WUR receive </a:t>
            </a:r>
            <a:r>
              <a:rPr lang="en-US" sz="1800" dirty="0" smtClean="0">
                <a:solidFill>
                  <a:srgbClr val="00B050"/>
                </a:solidFill>
                <a:latin typeface="Calibri" panose="020F0502020204030204" pitchFamily="34" charset="0"/>
              </a:rPr>
              <a:t>procedure, Vinod Kristem (Intel)</a:t>
            </a:r>
            <a:endParaRPr lang="en-US" sz="1800" dirty="0">
              <a:solidFill>
                <a:srgbClr val="00B050"/>
              </a:solidFill>
              <a:latin typeface="Calibri" panose="020F0502020204030204" pitchFamily="34" charset="0"/>
            </a:endParaRP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DCN 11-18-1966-00-00ba CR for WUR transmit </a:t>
            </a:r>
            <a:r>
              <a:rPr lang="en-US" sz="1800" dirty="0" smtClean="0">
                <a:solidFill>
                  <a:srgbClr val="00B050"/>
                </a:solidFill>
                <a:latin typeface="Calibri" panose="020F0502020204030204" pitchFamily="34" charset="0"/>
              </a:rPr>
              <a:t>procedure, Vinod Kristem (Intel)</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11-18-1976-00-00ba CR for BPSK-Mark (32.2.4.5</a:t>
            </a:r>
            <a:r>
              <a:rPr lang="en-US" sz="1800" dirty="0" smtClean="0">
                <a:solidFill>
                  <a:srgbClr val="00B050"/>
                </a:solidFill>
                <a:latin typeface="Calibri" panose="020F0502020204030204" pitchFamily="34" charset="0"/>
              </a:rPr>
              <a:t>), Vinod Kristem (Intel)</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DCN 11-18-2000-00-00ba “CR for Examples of WUR MC-OOK Symbol Design and CSD Design in Annex AB</a:t>
            </a:r>
            <a:r>
              <a:rPr lang="en-US" sz="1800" dirty="0" smtClean="0">
                <a:solidFill>
                  <a:srgbClr val="00B050"/>
                </a:solidFill>
                <a:latin typeface="Calibri" panose="020F0502020204030204" pitchFamily="34" charset="0"/>
              </a:rPr>
              <a:t>”, Dennis Sundman (Ericsson)</a:t>
            </a:r>
            <a:endParaRPr lang="en-US" sz="1800" dirty="0">
              <a:solidFill>
                <a:srgbClr val="00B050"/>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
        <p:nvSpPr>
          <p:cNvPr id="6" name="Rectangle 5"/>
          <p:cNvSpPr/>
          <p:nvPr/>
        </p:nvSpPr>
        <p:spPr>
          <a:xfrm>
            <a:off x="190500" y="1867325"/>
            <a:ext cx="8763000" cy="3416320"/>
          </a:xfrm>
          <a:prstGeom prst="rect">
            <a:avLst/>
          </a:prstGeom>
        </p:spPr>
        <p:txBody>
          <a:bodyPr wrap="square">
            <a:spAutoFit/>
          </a:bodyPr>
          <a:lstStyle/>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1847r0, CR for Wake-up operation Part I, Po-Kai Huang (Intel</a:t>
            </a:r>
            <a:r>
              <a:rPr lang="en-US" sz="1800" dirty="0" smtClean="0">
                <a:solidFill>
                  <a:srgbClr val="00B050"/>
                </a:solidFill>
                <a:latin typeface="Calibri" panose="020F0502020204030204" pitchFamily="34" charset="0"/>
              </a:rPr>
              <a:t>) </a:t>
            </a:r>
            <a:endParaRPr lang="en-US" sz="1800" dirty="0">
              <a:solidFill>
                <a:srgbClr val="00B050"/>
              </a:solidFill>
              <a:latin typeface="Calibri" panose="020F0502020204030204" pitchFamily="34" charset="0"/>
            </a:endParaRP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1864r0, CR for WUR power management Part I, Po-Kai Huang (Intel)</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18/1823, comment resolution on group ID (part </a:t>
            </a:r>
            <a:r>
              <a:rPr lang="en-US" sz="1800" dirty="0" err="1">
                <a:solidFill>
                  <a:srgbClr val="00B050"/>
                </a:solidFill>
                <a:latin typeface="Calibri" panose="020F0502020204030204" pitchFamily="34" charset="0"/>
              </a:rPr>
              <a:t>i</a:t>
            </a:r>
            <a:r>
              <a:rPr lang="en-US" sz="1800" dirty="0">
                <a:solidFill>
                  <a:srgbClr val="00B050"/>
                </a:solidFill>
                <a:latin typeface="Calibri" panose="020F0502020204030204" pitchFamily="34" charset="0"/>
              </a:rPr>
              <a:t>), Lei Huang (Panasonic)</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18/1826, comment resolution on group ID (part ii), Lei Huang (Panasonic)</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11-18/1881 CRs for WUR Discovery element, </a:t>
            </a:r>
            <a:r>
              <a:rPr lang="en-US" sz="1800" dirty="0" err="1">
                <a:solidFill>
                  <a:srgbClr val="00B050"/>
                </a:solidFill>
                <a:latin typeface="Calibri" panose="020F0502020204030204" pitchFamily="34" charset="0"/>
              </a:rPr>
              <a:t>Rojan</a:t>
            </a:r>
            <a:r>
              <a:rPr lang="en-US" sz="1800" dirty="0">
                <a:solidFill>
                  <a:srgbClr val="00B050"/>
                </a:solidFill>
                <a:latin typeface="Calibri" panose="020F0502020204030204" pitchFamily="34" charset="0"/>
              </a:rPr>
              <a:t> </a:t>
            </a:r>
            <a:r>
              <a:rPr lang="en-US" sz="1800" dirty="0" err="1">
                <a:solidFill>
                  <a:srgbClr val="00B050"/>
                </a:solidFill>
                <a:latin typeface="Calibri" panose="020F0502020204030204" pitchFamily="34" charset="0"/>
              </a:rPr>
              <a:t>Chitrakar</a:t>
            </a:r>
            <a:r>
              <a:rPr lang="en-US" sz="1800" dirty="0">
                <a:solidFill>
                  <a:srgbClr val="00B050"/>
                </a:solidFill>
                <a:latin typeface="Calibri" panose="020F0502020204030204" pitchFamily="34" charset="0"/>
              </a:rPr>
              <a:t> (Panasonic) </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11-18/1882 CRs for WUR Discovery, </a:t>
            </a:r>
            <a:r>
              <a:rPr lang="en-US" sz="1800" dirty="0" err="1">
                <a:solidFill>
                  <a:srgbClr val="00B050"/>
                </a:solidFill>
                <a:latin typeface="Calibri" panose="020F0502020204030204" pitchFamily="34" charset="0"/>
              </a:rPr>
              <a:t>Rojan</a:t>
            </a:r>
            <a:r>
              <a:rPr lang="en-US" sz="1800" dirty="0">
                <a:solidFill>
                  <a:srgbClr val="00B050"/>
                </a:solidFill>
                <a:latin typeface="Calibri" panose="020F0502020204030204" pitchFamily="34" charset="0"/>
              </a:rPr>
              <a:t> </a:t>
            </a:r>
            <a:r>
              <a:rPr lang="en-US" sz="1800" dirty="0" err="1">
                <a:solidFill>
                  <a:srgbClr val="00B050"/>
                </a:solidFill>
                <a:latin typeface="Calibri" panose="020F0502020204030204" pitchFamily="34" charset="0"/>
              </a:rPr>
              <a:t>Chitrakar</a:t>
            </a:r>
            <a:r>
              <a:rPr lang="en-US" sz="1800" dirty="0">
                <a:solidFill>
                  <a:srgbClr val="00B050"/>
                </a:solidFill>
                <a:latin typeface="Calibri" panose="020F0502020204030204" pitchFamily="34" charset="0"/>
              </a:rPr>
              <a:t> (Panasonic</a:t>
            </a:r>
            <a:r>
              <a:rPr lang="en-US" sz="1800" dirty="0" smtClean="0">
                <a:solidFill>
                  <a:srgbClr val="00B050"/>
                </a:solidFill>
                <a:latin typeface="Calibri" panose="020F0502020204030204" pitchFamily="34" charset="0"/>
              </a:rPr>
              <a:t>) - continue</a:t>
            </a:r>
            <a:endParaRPr lang="en-US" sz="1800" dirty="0">
              <a:solidFill>
                <a:srgbClr val="00B050"/>
              </a:solidFill>
              <a:latin typeface="Calibri" panose="020F0502020204030204" pitchFamily="34" charset="0"/>
            </a:endParaRP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1875r0, CR for WUR Beacon and Synchronization, Po-Kai Huang (Intel)</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1865r0: Comment Resolutions on WUR Mode element – Part 1,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(LGE</a:t>
            </a:r>
            <a:r>
              <a:rPr lang="en-US" sz="1800" dirty="0" smtClean="0">
                <a:solidFill>
                  <a:srgbClr val="00B050"/>
                </a:solidFill>
                <a:latin typeface="Calibri" panose="020F0502020204030204" pitchFamily="34" charset="0"/>
              </a:rPr>
              <a:t>) </a:t>
            </a:r>
            <a:endParaRPr lang="en-US" sz="1800" dirty="0">
              <a:solidFill>
                <a:srgbClr val="00B050"/>
              </a:solidFill>
              <a:latin typeface="Calibri" panose="020F0502020204030204" pitchFamily="34" charset="0"/>
            </a:endParaRP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1883r0: Comment Resolutions on WUR Mode element – Part 2,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(LGE)</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1874r0: Comment Resolutions on WUR Capability element – Part 1,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(LGE)</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18/1869, MAC CR on WUR ID,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Kim (LG Electronics)</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18/1872, MAC CR on WUR STA operation,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Kim (LG Electronics</a:t>
            </a:r>
            <a:r>
              <a:rPr lang="en-US" sz="1800" dirty="0" smtClean="0">
                <a:solidFill>
                  <a:srgbClr val="00B050"/>
                </a:solidFill>
                <a:latin typeface="Calibri" panose="020F0502020204030204" pitchFamily="34" charset="0"/>
              </a:rPr>
              <a:t>)</a:t>
            </a:r>
            <a:endParaRPr lang="en-US" sz="1800" dirty="0">
              <a:solidFill>
                <a:srgbClr val="00B050"/>
              </a:solidFill>
              <a:latin typeface="Calibri" panose="020F0502020204030204" pitchFamily="34" charset="0"/>
            </a:endParaRPr>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 (continued)</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sp>
        <p:nvSpPr>
          <p:cNvPr id="6" name="Rectangle 5"/>
          <p:cNvSpPr/>
          <p:nvPr/>
        </p:nvSpPr>
        <p:spPr>
          <a:xfrm>
            <a:off x="114300" y="1905000"/>
            <a:ext cx="8915399" cy="4247317"/>
          </a:xfrm>
          <a:prstGeom prst="rect">
            <a:avLst/>
          </a:prstGeom>
        </p:spPr>
        <p:txBody>
          <a:bodyPr wrap="square">
            <a:spAutoFit/>
          </a:bodyPr>
          <a:lstStyle/>
          <a:p>
            <a:pPr marL="685800" indent="-342900" fontAlgn="ctr">
              <a:spcBef>
                <a:spcPts val="0"/>
              </a:spcBef>
              <a:spcAft>
                <a:spcPts val="0"/>
              </a:spcAft>
              <a:buFont typeface="+mj-lt"/>
              <a:buAutoNum type="arabicPeriod" startAt="13"/>
            </a:pPr>
            <a:r>
              <a:rPr lang="en-US" sz="1800" dirty="0">
                <a:latin typeface="Calibri" panose="020F0502020204030204" pitchFamily="34" charset="0"/>
              </a:rPr>
              <a:t>18/1886r0, “Comment Resolution for Miscellaneous Comments”, </a:t>
            </a:r>
            <a:r>
              <a:rPr lang="en-US" sz="1800" dirty="0" err="1">
                <a:latin typeface="Calibri" panose="020F0502020204030204" pitchFamily="34" charset="0"/>
              </a:rPr>
              <a:t>Taewon</a:t>
            </a:r>
            <a:r>
              <a:rPr lang="en-US" sz="1800" dirty="0">
                <a:latin typeface="Calibri" panose="020F0502020204030204" pitchFamily="34" charset="0"/>
              </a:rPr>
              <a:t> Song (LGE)</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1903r0</a:t>
            </a:r>
            <a:r>
              <a:rPr lang="en-US" sz="1800" dirty="0">
                <a:solidFill>
                  <a:srgbClr val="000000"/>
                </a:solidFill>
                <a:latin typeface="Calibri" panose="020F0502020204030204" pitchFamily="34" charset="0"/>
              </a:rPr>
              <a:t>, CR for WUR Beacon and Synchronization Part II, Po-Kai Huang (Intel)</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11-18/1923 </a:t>
            </a:r>
            <a:r>
              <a:rPr lang="en-US" sz="1800" dirty="0">
                <a:solidFill>
                  <a:srgbClr val="000000"/>
                </a:solidFill>
                <a:latin typeface="Calibri" panose="020F0502020204030204" pitchFamily="34" charset="0"/>
              </a:rPr>
              <a:t>CR on CID 915 1100 and 1132, Xiaofei Wang (</a:t>
            </a:r>
            <a:r>
              <a:rPr lang="en-US" sz="1800" dirty="0" err="1">
                <a:solidFill>
                  <a:srgbClr val="000000"/>
                </a:solidFill>
                <a:latin typeface="Calibri" panose="020F0502020204030204" pitchFamily="34" charset="0"/>
              </a:rPr>
              <a:t>InterDigital</a:t>
            </a:r>
            <a:r>
              <a:rPr lang="en-US" sz="1800" dirty="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11-18/1925 Spec Text for CR for 915 1100 and 1132, </a:t>
            </a:r>
            <a:r>
              <a:rPr lang="en-US" sz="1800" dirty="0" err="1">
                <a:solidFill>
                  <a:srgbClr val="000000"/>
                </a:solidFill>
                <a:latin typeface="Calibri" panose="020F0502020204030204" pitchFamily="34" charset="0"/>
              </a:rPr>
              <a:t>Xiaofei</a:t>
            </a:r>
            <a:r>
              <a:rPr lang="en-US" sz="1800" dirty="0">
                <a:solidFill>
                  <a:srgbClr val="000000"/>
                </a:solidFill>
                <a:latin typeface="Calibri" panose="020F0502020204030204" pitchFamily="34" charset="0"/>
              </a:rPr>
              <a:t> Wang (</a:t>
            </a:r>
            <a:r>
              <a:rPr lang="en-US" sz="1800" dirty="0" err="1">
                <a:solidFill>
                  <a:srgbClr val="000000"/>
                </a:solidFill>
                <a:latin typeface="Calibri" panose="020F0502020204030204" pitchFamily="34" charset="0"/>
              </a:rPr>
              <a:t>InterDigital</a:t>
            </a:r>
            <a:r>
              <a:rPr lang="en-US" sz="1800" dirty="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11-18/1931 CR for some CIDs in </a:t>
            </a:r>
            <a:r>
              <a:rPr lang="en-US" sz="1800" dirty="0" err="1">
                <a:solidFill>
                  <a:srgbClr val="000000"/>
                </a:solidFill>
                <a:latin typeface="Calibri" panose="020F0502020204030204" pitchFamily="34" charset="0"/>
              </a:rPr>
              <a:t>discovery.docs</a:t>
            </a:r>
            <a:r>
              <a:rPr lang="en-US" sz="1800" dirty="0">
                <a:solidFill>
                  <a:srgbClr val="000000"/>
                </a:solidFill>
                <a:latin typeface="Calibri" panose="020F0502020204030204" pitchFamily="34" charset="0"/>
              </a:rPr>
              <a:t>, </a:t>
            </a:r>
            <a:r>
              <a:rPr lang="en-US" sz="1800" dirty="0" err="1">
                <a:solidFill>
                  <a:srgbClr val="000000"/>
                </a:solidFill>
                <a:latin typeface="Calibri" panose="020F0502020204030204" pitchFamily="34" charset="0"/>
              </a:rPr>
              <a:t>Guoqing</a:t>
            </a:r>
            <a:r>
              <a:rPr lang="en-US" sz="1800" dirty="0">
                <a:solidFill>
                  <a:srgbClr val="000000"/>
                </a:solidFill>
                <a:latin typeface="Calibri" panose="020F0502020204030204" pitchFamily="34" charset="0"/>
              </a:rPr>
              <a:t> Li (Apple</a:t>
            </a:r>
            <a:r>
              <a:rPr lang="en-US" sz="1800" dirty="0" smtClean="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11-18-1833-00-00ax-MAC-CR-9.10.1-2 </a:t>
            </a:r>
            <a:r>
              <a:rPr lang="en-US" sz="1800" dirty="0">
                <a:solidFill>
                  <a:srgbClr val="000000"/>
                </a:solidFill>
                <a:latin typeface="Calibri" panose="020F0502020204030204" pitchFamily="34" charset="0"/>
              </a:rPr>
              <a:t>(</a:t>
            </a:r>
            <a:r>
              <a:rPr lang="en-US" sz="1800" dirty="0" err="1">
                <a:solidFill>
                  <a:srgbClr val="000000"/>
                </a:solidFill>
                <a:latin typeface="Calibri" panose="020F0502020204030204" pitchFamily="34" charset="0"/>
              </a:rPr>
              <a:t>Afred</a:t>
            </a:r>
            <a:r>
              <a:rPr lang="en-US" sz="1800" dirty="0">
                <a:solidFill>
                  <a:srgbClr val="000000"/>
                </a:solidFill>
                <a:latin typeface="Calibri" panose="020F0502020204030204" pitchFamily="34" charset="0"/>
              </a:rPr>
              <a:t> Asterjadhi (Qualcomm)</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11-18-1834-00-00ax-MAC-CR-9.10.3.2 </a:t>
            </a:r>
            <a:r>
              <a:rPr lang="en-US" sz="1800" dirty="0">
                <a:solidFill>
                  <a:srgbClr val="000000"/>
                </a:solidFill>
                <a:latin typeface="Calibri" panose="020F0502020204030204" pitchFamily="34" charset="0"/>
              </a:rPr>
              <a:t>(</a:t>
            </a:r>
            <a:r>
              <a:rPr lang="en-US" sz="1800" dirty="0" err="1">
                <a:solidFill>
                  <a:srgbClr val="000000"/>
                </a:solidFill>
                <a:latin typeface="Calibri" panose="020F0502020204030204" pitchFamily="34" charset="0"/>
              </a:rPr>
              <a:t>Afred</a:t>
            </a:r>
            <a:r>
              <a:rPr lang="en-US" sz="1800" dirty="0">
                <a:solidFill>
                  <a:srgbClr val="000000"/>
                </a:solidFill>
                <a:latin typeface="Calibri" panose="020F0502020204030204" pitchFamily="34" charset="0"/>
              </a:rPr>
              <a:t> Asterjadhi (Qualcomm)</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11-18-1835-00-00ax-MAC-CR-9.10.3.X </a:t>
            </a:r>
            <a:r>
              <a:rPr lang="en-US" sz="1800" dirty="0">
                <a:solidFill>
                  <a:srgbClr val="000000"/>
                </a:solidFill>
                <a:latin typeface="Calibri" panose="020F0502020204030204" pitchFamily="34" charset="0"/>
              </a:rPr>
              <a:t>(</a:t>
            </a:r>
            <a:r>
              <a:rPr lang="en-US" sz="1800" dirty="0" err="1">
                <a:solidFill>
                  <a:srgbClr val="000000"/>
                </a:solidFill>
                <a:latin typeface="Calibri" panose="020F0502020204030204" pitchFamily="34" charset="0"/>
              </a:rPr>
              <a:t>Afred</a:t>
            </a:r>
            <a:r>
              <a:rPr lang="en-US" sz="1800" dirty="0">
                <a:solidFill>
                  <a:srgbClr val="000000"/>
                </a:solidFill>
                <a:latin typeface="Calibri" panose="020F0502020204030204" pitchFamily="34" charset="0"/>
              </a:rPr>
              <a:t> Asterjadhi (Qualcomm</a:t>
            </a:r>
            <a:r>
              <a:rPr lang="en-US" sz="1800" dirty="0" smtClean="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endParaRPr lang="en-US" sz="1800" dirty="0" smtClean="0">
              <a:solidFill>
                <a:srgbClr val="000000"/>
              </a:solidFill>
              <a:latin typeface="Calibri" panose="020F0502020204030204" pitchFamily="34" charset="0"/>
            </a:endParaRPr>
          </a:p>
          <a:p>
            <a:pPr marL="342900" fontAlgn="ctr">
              <a:spcBef>
                <a:spcPts val="0"/>
              </a:spcBef>
              <a:spcAft>
                <a:spcPts val="0"/>
              </a:spcAft>
            </a:pPr>
            <a:r>
              <a:rPr lang="en-US" sz="1800" dirty="0" smtClean="0">
                <a:solidFill>
                  <a:srgbClr val="0070C0"/>
                </a:solidFill>
                <a:latin typeface="Calibri" panose="020F0502020204030204" pitchFamily="34" charset="0"/>
              </a:rPr>
              <a:t>[Pending documents]</a:t>
            </a:r>
          </a:p>
          <a:p>
            <a:pPr marL="685800" indent="-342900" fontAlgn="ctr">
              <a:spcBef>
                <a:spcPts val="0"/>
              </a:spcBef>
              <a:spcAft>
                <a:spcPts val="0"/>
              </a:spcAft>
              <a:buFont typeface="+mj-lt"/>
              <a:buAutoNum type="arabicPeriod"/>
            </a:pPr>
            <a:r>
              <a:rPr lang="en-US" sz="1800" dirty="0">
                <a:solidFill>
                  <a:srgbClr val="0070C0"/>
                </a:solidFill>
                <a:latin typeface="Calibri" panose="020F0502020204030204" pitchFamily="34" charset="0"/>
              </a:rPr>
              <a:t>18/1884r0, “Comment Resolution for Neighbor Report element”, </a:t>
            </a:r>
            <a:r>
              <a:rPr lang="en-US" sz="1800" dirty="0" err="1">
                <a:solidFill>
                  <a:srgbClr val="0070C0"/>
                </a:solidFill>
                <a:latin typeface="Calibri" panose="020F0502020204030204" pitchFamily="34" charset="0"/>
              </a:rPr>
              <a:t>Taewon</a:t>
            </a:r>
            <a:r>
              <a:rPr lang="en-US" sz="1800" dirty="0">
                <a:solidFill>
                  <a:srgbClr val="0070C0"/>
                </a:solidFill>
                <a:latin typeface="Calibri" panose="020F0502020204030204" pitchFamily="34" charset="0"/>
              </a:rPr>
              <a:t> Song (LGE)</a:t>
            </a:r>
          </a:p>
          <a:p>
            <a:pPr marL="685800" indent="-342900" fontAlgn="ctr">
              <a:spcBef>
                <a:spcPts val="0"/>
              </a:spcBef>
              <a:spcAft>
                <a:spcPts val="0"/>
              </a:spcAft>
              <a:buFont typeface="+mj-lt"/>
              <a:buAutoNum type="arabicPeriod"/>
            </a:pPr>
            <a:r>
              <a:rPr lang="en-US" sz="1800" dirty="0">
                <a:solidFill>
                  <a:srgbClr val="0070C0"/>
                </a:solidFill>
                <a:latin typeface="Calibri" panose="020F0502020204030204" pitchFamily="34" charset="0"/>
              </a:rPr>
              <a:t>18/1905r0, “Comment Resolution for Embedded ESSID”, </a:t>
            </a:r>
            <a:r>
              <a:rPr lang="en-US" sz="1800" dirty="0" err="1">
                <a:solidFill>
                  <a:srgbClr val="0070C0"/>
                </a:solidFill>
                <a:latin typeface="Calibri" panose="020F0502020204030204" pitchFamily="34" charset="0"/>
              </a:rPr>
              <a:t>Taewon</a:t>
            </a:r>
            <a:r>
              <a:rPr lang="en-US" sz="1800" dirty="0">
                <a:solidFill>
                  <a:srgbClr val="0070C0"/>
                </a:solidFill>
                <a:latin typeface="Calibri" panose="020F0502020204030204" pitchFamily="34" charset="0"/>
              </a:rPr>
              <a:t> Song (LGE)</a:t>
            </a:r>
          </a:p>
          <a:p>
            <a:pPr marL="685800" indent="-342900" fontAlgn="ctr">
              <a:spcBef>
                <a:spcPts val="0"/>
              </a:spcBef>
              <a:spcAft>
                <a:spcPts val="0"/>
              </a:spcAft>
              <a:buFont typeface="+mj-lt"/>
              <a:buAutoNum type="arabicPeriod"/>
            </a:pPr>
            <a:r>
              <a:rPr lang="en-US" sz="1800" dirty="0" smtClean="0">
                <a:solidFill>
                  <a:srgbClr val="0070C0"/>
                </a:solidFill>
                <a:latin typeface="Calibri" panose="020F0502020204030204" pitchFamily="34" charset="0"/>
              </a:rPr>
              <a:t>11-18/1873r0</a:t>
            </a:r>
            <a:r>
              <a:rPr lang="en-US" sz="1800" dirty="0">
                <a:solidFill>
                  <a:srgbClr val="0070C0"/>
                </a:solidFill>
                <a:latin typeface="Calibri" panose="020F0502020204030204" pitchFamily="34" charset="0"/>
              </a:rPr>
              <a:t>, CR for WUR frame format, Woojin Ahn (WILUS)</a:t>
            </a:r>
          </a:p>
          <a:p>
            <a:pPr marL="685800" indent="-342900" fontAlgn="ctr">
              <a:spcBef>
                <a:spcPts val="0"/>
              </a:spcBef>
              <a:spcAft>
                <a:spcPts val="0"/>
              </a:spcAft>
              <a:buFont typeface="+mj-lt"/>
              <a:buAutoNum type="arabicPeriod"/>
            </a:pPr>
            <a:r>
              <a:rPr lang="en-US" sz="1800" dirty="0">
                <a:solidFill>
                  <a:srgbClr val="0070C0"/>
                </a:solidFill>
                <a:latin typeface="Calibri" panose="020F0502020204030204" pitchFamily="34" charset="0"/>
              </a:rPr>
              <a:t>11-18/1917r0, CR for WUR frame format (part 2), Woojin Ahn (WILUS)</a:t>
            </a:r>
          </a:p>
          <a:p>
            <a:pPr marL="685800" indent="-342900" fontAlgn="ctr">
              <a:spcBef>
                <a:spcPts val="0"/>
              </a:spcBef>
              <a:spcAft>
                <a:spcPts val="0"/>
              </a:spcAft>
              <a:buFont typeface="+mj-lt"/>
              <a:buAutoNum type="arabicPeriod"/>
            </a:pPr>
            <a:endParaRPr lang="en-US" sz="1800" dirty="0">
              <a:solidFill>
                <a:srgbClr val="000000"/>
              </a:solidFill>
              <a:latin typeface="Calibri" panose="020F0502020204030204" pitchFamily="34" charset="0"/>
            </a:endParaRPr>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2630312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
        <p:nvSpPr>
          <p:cNvPr id="6" name="Rectangle 5"/>
          <p:cNvSpPr/>
          <p:nvPr/>
        </p:nvSpPr>
        <p:spPr>
          <a:xfrm>
            <a:off x="114300" y="1905000"/>
            <a:ext cx="8915399" cy="646331"/>
          </a:xfrm>
          <a:prstGeom prst="rect">
            <a:avLst/>
          </a:prstGeom>
        </p:spPr>
        <p:txBody>
          <a:bodyPr wrap="square">
            <a:spAutoFit/>
          </a:bodyPr>
          <a:lstStyle/>
          <a:p>
            <a:pPr marL="685800" indent="-342900" fontAlgn="ctr">
              <a:spcBef>
                <a:spcPts val="0"/>
              </a:spcBef>
              <a:spcAft>
                <a:spcPts val="0"/>
              </a:spcAft>
              <a:buFont typeface="+mj-lt"/>
              <a:buAutoNum type="arabicPeriod"/>
            </a:pPr>
            <a:r>
              <a:rPr lang="en-US" sz="1800" dirty="0">
                <a:solidFill>
                  <a:schemeClr val="bg2"/>
                </a:solidFill>
                <a:latin typeface="Calibri" panose="020F0502020204030204" pitchFamily="34" charset="0"/>
              </a:rPr>
              <a:t>11-18/1915 Issues on negotiating WUR mode, </a:t>
            </a:r>
            <a:r>
              <a:rPr lang="en-US" sz="1800" dirty="0" err="1">
                <a:solidFill>
                  <a:schemeClr val="bg2"/>
                </a:solidFill>
                <a:latin typeface="Calibri" panose="020F0502020204030204" pitchFamily="34" charset="0"/>
              </a:rPr>
              <a:t>Hanseul</a:t>
            </a:r>
            <a:r>
              <a:rPr lang="en-US" sz="1800" dirty="0">
                <a:solidFill>
                  <a:schemeClr val="bg2"/>
                </a:solidFill>
                <a:latin typeface="Calibri" panose="020F0502020204030204" pitchFamily="34" charset="0"/>
              </a:rPr>
              <a:t> Hong (</a:t>
            </a:r>
            <a:r>
              <a:rPr lang="en-US" sz="1800" dirty="0" err="1">
                <a:solidFill>
                  <a:schemeClr val="bg2"/>
                </a:solidFill>
                <a:latin typeface="Calibri" panose="020F0502020204030204" pitchFamily="34" charset="0"/>
              </a:rPr>
              <a:t>Yonsei</a:t>
            </a:r>
            <a:r>
              <a:rPr lang="en-US" sz="1800" dirty="0">
                <a:solidFill>
                  <a:schemeClr val="bg2"/>
                </a:solidFill>
                <a:latin typeface="Calibri" panose="020F0502020204030204" pitchFamily="34" charset="0"/>
              </a:rPr>
              <a:t> Univ.)</a:t>
            </a:r>
          </a:p>
          <a:p>
            <a:pPr marL="685800" indent="-342900" fontAlgn="ctr">
              <a:spcBef>
                <a:spcPts val="0"/>
              </a:spcBef>
              <a:spcAft>
                <a:spcPts val="0"/>
              </a:spcAft>
              <a:buFont typeface="+mj-lt"/>
              <a:buAutoNum type="arabicPeriod"/>
            </a:pPr>
            <a:r>
              <a:rPr lang="en-US" sz="1800" dirty="0">
                <a:solidFill>
                  <a:schemeClr val="bg2"/>
                </a:solidFill>
                <a:latin typeface="Calibri" panose="020F0502020204030204" pitchFamily="34" charset="0"/>
              </a:rPr>
              <a:t>11-18/1916 Issues on WUR duty cycle scheduling, </a:t>
            </a:r>
            <a:r>
              <a:rPr lang="en-US" sz="1800" dirty="0" err="1">
                <a:solidFill>
                  <a:schemeClr val="bg2"/>
                </a:solidFill>
                <a:latin typeface="Calibri" panose="020F0502020204030204" pitchFamily="34" charset="0"/>
              </a:rPr>
              <a:t>Hanseul</a:t>
            </a:r>
            <a:r>
              <a:rPr lang="en-US" sz="1800" dirty="0">
                <a:solidFill>
                  <a:schemeClr val="bg2"/>
                </a:solidFill>
                <a:latin typeface="Calibri" panose="020F0502020204030204" pitchFamily="34" charset="0"/>
              </a:rPr>
              <a:t> Hong (</a:t>
            </a:r>
            <a:r>
              <a:rPr lang="en-US" sz="1800" dirty="0" err="1">
                <a:solidFill>
                  <a:schemeClr val="bg2"/>
                </a:solidFill>
                <a:latin typeface="Calibri" panose="020F0502020204030204" pitchFamily="34" charset="0"/>
              </a:rPr>
              <a:t>Yonsei</a:t>
            </a:r>
            <a:r>
              <a:rPr lang="en-US" sz="1800" dirty="0">
                <a:solidFill>
                  <a:schemeClr val="bg2"/>
                </a:solidFill>
                <a:latin typeface="Calibri" panose="020F0502020204030204" pitchFamily="34" charset="0"/>
              </a:rPr>
              <a:t> Univ.)</a:t>
            </a:r>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Agenda for Monday AM1 (ad-hoc)</a:t>
            </a:r>
          </a:p>
        </p:txBody>
      </p:sp>
      <p:sp>
        <p:nvSpPr>
          <p:cNvPr id="21507" name="Content Placeholder 6"/>
          <p:cNvSpPr>
            <a:spLocks noGrp="1"/>
          </p:cNvSpPr>
          <p:nvPr>
            <p:ph idx="1"/>
          </p:nvPr>
        </p:nvSpPr>
        <p:spPr/>
        <p:txBody>
          <a:bodyPr/>
          <a:lstStyle/>
          <a:p>
            <a:pPr>
              <a:spcBef>
                <a:spcPts val="100"/>
              </a:spcBef>
            </a:pPr>
            <a:r>
              <a:rPr lang="en-US" altLang="en-US" sz="2000" dirty="0" smtClean="0"/>
              <a:t>Monday: AM1 (2 hours)</a:t>
            </a:r>
          </a:p>
          <a:p>
            <a:pPr lvl="1">
              <a:spcBef>
                <a:spcPts val="100"/>
              </a:spcBef>
            </a:pPr>
            <a:r>
              <a:rPr lang="en-US" altLang="en-US" dirty="0" smtClean="0"/>
              <a:t>Call meeting to order, TGba introduction</a:t>
            </a:r>
          </a:p>
          <a:p>
            <a:pPr lvl="1">
              <a:spcBef>
                <a:spcPts val="100"/>
              </a:spcBef>
            </a:pPr>
            <a:r>
              <a:rPr lang="en-US" altLang="en-US" dirty="0" smtClean="0"/>
              <a:t>Call for submissions</a:t>
            </a:r>
          </a:p>
          <a:p>
            <a:pPr lvl="1">
              <a:spcBef>
                <a:spcPts val="100"/>
              </a:spcBef>
            </a:pPr>
            <a:r>
              <a:rPr lang="en-US" altLang="en-US" dirty="0" smtClean="0"/>
              <a:t>Review agenda and approval</a:t>
            </a:r>
          </a:p>
          <a:p>
            <a:pPr lvl="1">
              <a:spcBef>
                <a:spcPts val="100"/>
              </a:spcBef>
            </a:pPr>
            <a:r>
              <a:rPr lang="en-US" altLang="en-US" dirty="0" smtClean="0"/>
              <a:t>IEEE 802 and 802.11 IPR Policy and procedure</a:t>
            </a:r>
          </a:p>
          <a:p>
            <a:pPr lvl="1">
              <a:spcBef>
                <a:spcPts val="100"/>
              </a:spcBef>
            </a:pPr>
            <a:r>
              <a:rPr lang="en-US" altLang="en-US" dirty="0" smtClean="0"/>
              <a:t>Participation in IEEE 802 Meetings </a:t>
            </a:r>
          </a:p>
          <a:p>
            <a:pPr lvl="1">
              <a:spcBef>
                <a:spcPts val="100"/>
              </a:spcBef>
            </a:pPr>
            <a:r>
              <a:rPr lang="en-US" altLang="en-US" dirty="0" smtClean="0"/>
              <a:t>Summary from September 2018 meeting</a:t>
            </a:r>
          </a:p>
          <a:p>
            <a:pPr lvl="1">
              <a:spcBef>
                <a:spcPts val="100"/>
              </a:spcBef>
            </a:pPr>
            <a:r>
              <a:rPr lang="en-US" altLang="en-US" dirty="0" smtClean="0"/>
              <a:t>Comment assignments (if any)</a:t>
            </a:r>
          </a:p>
          <a:p>
            <a:pPr lvl="1">
              <a:spcBef>
                <a:spcPts val="100"/>
              </a:spcBef>
            </a:pPr>
            <a:r>
              <a:rPr lang="en-US" altLang="en-US" dirty="0" smtClean="0"/>
              <a:t>Presentations – comment resolutions</a:t>
            </a:r>
          </a:p>
          <a:p>
            <a:pPr lvl="1">
              <a:spcBef>
                <a:spcPts val="100"/>
              </a:spcBef>
            </a:pPr>
            <a:r>
              <a:rPr lang="en-US" altLang="en-US" dirty="0" smtClean="0"/>
              <a:t>Adjourn</a:t>
            </a:r>
          </a:p>
        </p:txBody>
      </p:sp>
      <p:sp>
        <p:nvSpPr>
          <p:cNvPr id="4" name="Date Placeholder 3"/>
          <p:cNvSpPr>
            <a:spLocks noGrp="1"/>
          </p:cNvSpPr>
          <p:nvPr>
            <p:ph type="dt" sz="half"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extLst>
      <p:ext uri="{BB962C8B-B14F-4D97-AF65-F5344CB8AC3E}">
        <p14:creationId xmlns:p14="http://schemas.microsoft.com/office/powerpoint/2010/main" val="13078838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0" y="1066801"/>
            <a:ext cx="4722813" cy="5410200"/>
          </a:xfrm>
        </p:spPr>
        <p:txBody>
          <a:bodyPr/>
          <a:lstStyle/>
          <a:p>
            <a:pPr>
              <a:spcBef>
                <a:spcPts val="100"/>
              </a:spcBef>
            </a:pPr>
            <a:r>
              <a:rPr lang="en-US" altLang="en-US" sz="1600" dirty="0" smtClean="0"/>
              <a:t>Monday: PM2 (2 hours)</a:t>
            </a:r>
          </a:p>
          <a:p>
            <a:pPr lvl="1">
              <a:spcBef>
                <a:spcPts val="100"/>
              </a:spcBef>
            </a:pPr>
            <a:r>
              <a:rPr lang="en-US" altLang="en-US" sz="1600" dirty="0" smtClean="0"/>
              <a:t>Call meeting to order</a:t>
            </a:r>
          </a:p>
          <a:p>
            <a:pPr lvl="1">
              <a:spcBef>
                <a:spcPts val="100"/>
              </a:spcBef>
            </a:pPr>
            <a:r>
              <a:rPr lang="en-US" altLang="en-US" sz="1600" dirty="0" smtClean="0"/>
              <a:t>Call for submissions</a:t>
            </a:r>
          </a:p>
          <a:p>
            <a:pPr lvl="1">
              <a:spcBef>
                <a:spcPts val="100"/>
              </a:spcBef>
            </a:pPr>
            <a:r>
              <a:rPr lang="en-US" altLang="en-US" sz="1600" dirty="0" smtClean="0"/>
              <a:t>Review agenda and approval</a:t>
            </a:r>
          </a:p>
          <a:p>
            <a:pPr lvl="1">
              <a:spcBef>
                <a:spcPts val="100"/>
              </a:spcBef>
            </a:pPr>
            <a:r>
              <a:rPr lang="en-US" altLang="en-US" sz="1600" dirty="0" smtClean="0"/>
              <a:t>IEEE 802 and 802.11 IPR Policy and procedure</a:t>
            </a:r>
          </a:p>
          <a:p>
            <a:pPr lvl="1">
              <a:spcBef>
                <a:spcPts val="100"/>
              </a:spcBef>
            </a:pPr>
            <a:r>
              <a:rPr lang="en-US" altLang="en-US" sz="1600" dirty="0" smtClean="0"/>
              <a:t>Participation in IEEE 802 Meetings </a:t>
            </a:r>
          </a:p>
          <a:p>
            <a:pPr lvl="1">
              <a:spcBef>
                <a:spcPts val="100"/>
              </a:spcBef>
            </a:pPr>
            <a:r>
              <a:rPr lang="en-US" altLang="en-US" sz="1600" b="1" dirty="0" smtClean="0"/>
              <a:t>Motion</a:t>
            </a:r>
            <a:r>
              <a:rPr lang="en-US" altLang="en-US" sz="1600" dirty="0" smtClean="0"/>
              <a:t>: September 2018 meeting (</a:t>
            </a:r>
            <a:r>
              <a:rPr lang="en-US" altLang="en-US" sz="1600" dirty="0"/>
              <a:t>doc: IEEE </a:t>
            </a:r>
            <a:r>
              <a:rPr lang="en-US" altLang="en-US" sz="1600" dirty="0" smtClean="0"/>
              <a:t>802.11-18/1674r0) and teleconference minutes (doc: IEEE 802.11-18/1840r2) approval</a:t>
            </a:r>
          </a:p>
          <a:p>
            <a:pPr lvl="1">
              <a:spcBef>
                <a:spcPts val="100"/>
              </a:spcBef>
            </a:pPr>
            <a:r>
              <a:rPr lang="en-US" altLang="en-US" sz="1600" dirty="0" smtClean="0"/>
              <a:t>Presentations on comment resolution</a:t>
            </a:r>
          </a:p>
          <a:p>
            <a:pPr lvl="1">
              <a:spcBef>
                <a:spcPts val="100"/>
              </a:spcBef>
            </a:pPr>
            <a:r>
              <a:rPr lang="en-US" altLang="en-US" sz="1600" dirty="0" smtClean="0"/>
              <a:t>Recess</a:t>
            </a:r>
          </a:p>
          <a:p>
            <a:pPr>
              <a:spcBef>
                <a:spcPts val="100"/>
              </a:spcBef>
            </a:pPr>
            <a:r>
              <a:rPr lang="en-US" altLang="en-US" sz="1600" dirty="0" smtClean="0">
                <a:solidFill>
                  <a:srgbClr val="FF0000"/>
                </a:solidFill>
              </a:rPr>
              <a:t>Tuesday: </a:t>
            </a:r>
            <a:r>
              <a:rPr lang="en-US" altLang="en-US" sz="1600" dirty="0">
                <a:solidFill>
                  <a:srgbClr val="FF0000"/>
                </a:solidFill>
              </a:rPr>
              <a:t>A</a:t>
            </a:r>
            <a:r>
              <a:rPr lang="en-US" altLang="en-US" sz="1600" dirty="0" smtClean="0">
                <a:solidFill>
                  <a:srgbClr val="FF0000"/>
                </a:solidFill>
              </a:rPr>
              <a:t>M1, PM1 (4 hours)</a:t>
            </a:r>
          </a:p>
          <a:p>
            <a:pPr lvl="1">
              <a:spcBef>
                <a:spcPts val="100"/>
              </a:spcBef>
            </a:pPr>
            <a:r>
              <a:rPr lang="en-US" altLang="en-US" sz="1600" dirty="0">
                <a:solidFill>
                  <a:srgbClr val="FF0000"/>
                </a:solidFill>
              </a:rPr>
              <a:t>PHY and MAC ad-hoc meetings (parallel</a:t>
            </a:r>
            <a:r>
              <a:rPr lang="en-US" altLang="en-US" sz="1600" dirty="0" smtClean="0">
                <a:solidFill>
                  <a:srgbClr val="FF0000"/>
                </a:solidFill>
              </a:rPr>
              <a:t>)</a:t>
            </a:r>
          </a:p>
          <a:p>
            <a:pPr lvl="1">
              <a:spcBef>
                <a:spcPts val="100"/>
              </a:spcBef>
            </a:pPr>
            <a:r>
              <a:rPr lang="en-US" altLang="en-US" sz="1600" dirty="0" smtClean="0">
                <a:solidFill>
                  <a:srgbClr val="FF0000"/>
                </a:solidFill>
              </a:rPr>
              <a:t>Comment resolution, presentation</a:t>
            </a:r>
          </a:p>
          <a:p>
            <a:pPr lvl="1">
              <a:spcBef>
                <a:spcPts val="100"/>
              </a:spcBef>
            </a:pPr>
            <a:r>
              <a:rPr lang="en-US" altLang="en-US" sz="1600" dirty="0" smtClean="0">
                <a:solidFill>
                  <a:srgbClr val="FF0000"/>
                </a:solidFill>
              </a:rPr>
              <a:t>Recess</a:t>
            </a:r>
            <a:endParaRPr lang="en-US" altLang="en-US" sz="2000" dirty="0">
              <a:solidFill>
                <a:srgbClr val="FF0000"/>
              </a:solidFill>
            </a:endParaRPr>
          </a:p>
          <a:p>
            <a:pPr>
              <a:spcBef>
                <a:spcPts val="100"/>
              </a:spcBef>
            </a:pPr>
            <a:r>
              <a:rPr lang="en-US" altLang="en-US" sz="1600" dirty="0" smtClean="0">
                <a:solidFill>
                  <a:srgbClr val="FF0000"/>
                </a:solidFill>
              </a:rPr>
              <a:t>Wednesday: PM2 </a:t>
            </a:r>
            <a:r>
              <a:rPr lang="en-US" altLang="en-US" sz="1600" dirty="0">
                <a:solidFill>
                  <a:srgbClr val="FF0000"/>
                </a:solidFill>
              </a:rPr>
              <a:t>(2 hours</a:t>
            </a:r>
            <a:r>
              <a:rPr lang="en-US" altLang="en-US" sz="1600" dirty="0" smtClean="0">
                <a:solidFill>
                  <a:srgbClr val="FF0000"/>
                </a:solidFill>
              </a:rPr>
              <a:t>) </a:t>
            </a:r>
            <a:endParaRPr lang="en-US" altLang="en-US" sz="1600" dirty="0">
              <a:solidFill>
                <a:srgbClr val="FF0000"/>
              </a:solidFill>
            </a:endParaRPr>
          </a:p>
          <a:p>
            <a:pPr lvl="1">
              <a:spcBef>
                <a:spcPts val="100"/>
              </a:spcBef>
            </a:pPr>
            <a:r>
              <a:rPr lang="en-US" altLang="en-US" sz="1600" dirty="0">
                <a:solidFill>
                  <a:srgbClr val="FF0000"/>
                </a:solidFill>
              </a:rPr>
              <a:t>PHY and MAC ad-hoc </a:t>
            </a:r>
            <a:r>
              <a:rPr lang="en-US" altLang="en-US" sz="1600" dirty="0" smtClean="0">
                <a:solidFill>
                  <a:srgbClr val="FF0000"/>
                </a:solidFill>
              </a:rPr>
              <a:t>meetings (parallel)</a:t>
            </a:r>
          </a:p>
          <a:p>
            <a:pPr lvl="1">
              <a:spcBef>
                <a:spcPts val="100"/>
              </a:spcBef>
            </a:pPr>
            <a:r>
              <a:rPr lang="en-US" altLang="en-US" sz="1600" dirty="0" smtClean="0">
                <a:solidFill>
                  <a:srgbClr val="FF0000"/>
                </a:solidFill>
              </a:rPr>
              <a:t>Comment resolution, presentation</a:t>
            </a:r>
          </a:p>
          <a:p>
            <a:pPr lvl="1">
              <a:spcBef>
                <a:spcPts val="100"/>
              </a:spcBef>
            </a:pPr>
            <a:r>
              <a:rPr lang="en-US" altLang="en-US" sz="1600" dirty="0" smtClean="0">
                <a:solidFill>
                  <a:srgbClr val="FF0000"/>
                </a:solidFill>
              </a:rPr>
              <a:t>Recess</a:t>
            </a:r>
            <a:endParaRPr lang="en-US" altLang="en-US" sz="2000" dirty="0">
              <a:solidFill>
                <a:srgbClr val="FF0000"/>
              </a:solidFill>
            </a:endParaRPr>
          </a:p>
        </p:txBody>
      </p:sp>
      <p:sp>
        <p:nvSpPr>
          <p:cNvPr id="21508" name="Content Placeholder 7"/>
          <p:cNvSpPr>
            <a:spLocks noGrp="1"/>
          </p:cNvSpPr>
          <p:nvPr>
            <p:ph sz="half" idx="2"/>
          </p:nvPr>
        </p:nvSpPr>
        <p:spPr>
          <a:xfrm>
            <a:off x="4722813" y="1379912"/>
            <a:ext cx="4421187" cy="5097087"/>
          </a:xfrm>
        </p:spPr>
        <p:txBody>
          <a:bodyPr/>
          <a:lstStyle/>
          <a:p>
            <a:pPr>
              <a:spcBef>
                <a:spcPts val="0"/>
              </a:spcBef>
            </a:pPr>
            <a:r>
              <a:rPr lang="en-US" altLang="en-US" sz="1600" dirty="0" smtClean="0"/>
              <a:t>Thursday</a:t>
            </a:r>
            <a:r>
              <a:rPr lang="en-US" altLang="en-US" sz="1600" dirty="0"/>
              <a:t>: </a:t>
            </a:r>
            <a:r>
              <a:rPr lang="en-US" altLang="en-US" sz="1600" dirty="0" smtClean="0"/>
              <a:t>AM2 </a:t>
            </a:r>
            <a:r>
              <a:rPr lang="en-US" altLang="en-US" sz="1600" dirty="0"/>
              <a:t>(2 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smtClean="0"/>
              <a:t>Motions</a:t>
            </a:r>
          </a:p>
          <a:p>
            <a:pPr lvl="1">
              <a:spcBef>
                <a:spcPts val="0"/>
              </a:spcBef>
            </a:pPr>
            <a:r>
              <a:rPr lang="en-US" altLang="en-US" sz="1600" dirty="0" smtClean="0"/>
              <a:t>Presentations</a:t>
            </a:r>
          </a:p>
          <a:p>
            <a:pPr lvl="1">
              <a:spcBef>
                <a:spcPts val="0"/>
              </a:spcBef>
            </a:pPr>
            <a:r>
              <a:rPr lang="en-US" altLang="en-US" sz="1600" dirty="0" smtClean="0"/>
              <a:t>Recess</a:t>
            </a:r>
          </a:p>
          <a:p>
            <a:pPr lvl="1">
              <a:spcBef>
                <a:spcPts val="0"/>
              </a:spcBef>
            </a:pPr>
            <a:endParaRPr lang="en-US" altLang="en-US" sz="2000" dirty="0" smtClean="0"/>
          </a:p>
          <a:p>
            <a:pPr>
              <a:spcBef>
                <a:spcPts val="0"/>
              </a:spcBef>
            </a:pPr>
            <a:r>
              <a:rPr lang="en-US" altLang="en-US" sz="1600" dirty="0" smtClean="0"/>
              <a:t>Thursday: PM1 (2 hours)</a:t>
            </a:r>
          </a:p>
          <a:p>
            <a:pPr lvl="1">
              <a:spcBef>
                <a:spcPts val="0"/>
              </a:spcBef>
            </a:pPr>
            <a:r>
              <a:rPr lang="en-US" altLang="en-US" sz="1600" dirty="0" smtClean="0"/>
              <a:t>Call meeting to order</a:t>
            </a:r>
          </a:p>
          <a:p>
            <a:pPr lvl="1">
              <a:spcBef>
                <a:spcPts val="0"/>
              </a:spcBef>
            </a:pPr>
            <a:r>
              <a:rPr lang="en-US" altLang="en-US" sz="1600" dirty="0" smtClean="0"/>
              <a:t>IEEE 802 and 802.11 IPR Policy and procedure</a:t>
            </a:r>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January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smtClean="0"/>
              <a:t>Presentations</a:t>
            </a:r>
          </a:p>
          <a:p>
            <a:pPr lvl="1">
              <a:spcBef>
                <a:spcPts val="0"/>
              </a:spcBef>
            </a:pPr>
            <a:r>
              <a:rPr lang="en-US" altLang="en-US" sz="1600" dirty="0" smtClean="0"/>
              <a:t>Adjourn</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16</a:t>
            </a:fld>
            <a:endParaRPr lang="en-US" altLang="en-US" sz="1200" b="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Bangkok, Thailand</a:t>
            </a:r>
          </a:p>
          <a:p>
            <a:pPr algn="ctr">
              <a:lnSpc>
                <a:spcPct val="90000"/>
              </a:lnSpc>
              <a:buFontTx/>
              <a:buNone/>
            </a:pPr>
            <a:r>
              <a:rPr lang="en-US" altLang="en-US" sz="3200" dirty="0" smtClean="0">
                <a:cs typeface="Times New Roman" panose="02020603050405020304" pitchFamily="18" charset="0"/>
              </a:rPr>
              <a:t>November 11-16,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September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D0.4</a:t>
            </a:r>
          </a:p>
          <a:p>
            <a:r>
              <a:rPr lang="en-US" altLang="en-US" dirty="0"/>
              <a:t>Resolved remaining TBDs in D0.4 to produce D1.0</a:t>
            </a:r>
          </a:p>
          <a:p>
            <a:r>
              <a:rPr lang="en-CA" altLang="en-US" dirty="0"/>
              <a:t>The TG passed a motion to enable the TG Editor to prepare draft D1.0 and start a 30-day WG letter Ballot</a:t>
            </a:r>
            <a:endParaRPr lang="en-US" altLang="en-US" dirty="0"/>
          </a:p>
          <a:p>
            <a:r>
              <a:rPr lang="en-US" altLang="en-US" dirty="0"/>
              <a:t>The TG approved </a:t>
            </a:r>
            <a:r>
              <a:rPr lang="en-US" altLang="en-US" dirty="0" err="1"/>
              <a:t>TGba</a:t>
            </a:r>
            <a:r>
              <a:rPr lang="en-US" altLang="en-US" dirty="0"/>
              <a:t> Coexistence Assurance document (11-18/1069r0)</a:t>
            </a:r>
          </a:p>
          <a:p>
            <a:r>
              <a:rPr lang="en-US" altLang="en-US" dirty="0" err="1"/>
              <a:t>TGba</a:t>
            </a:r>
            <a:r>
              <a:rPr lang="en-US" altLang="en-US" dirty="0"/>
              <a:t> power management presented to ARC</a:t>
            </a:r>
          </a:p>
          <a:p>
            <a:r>
              <a:rPr lang="en-US" altLang="en-US" dirty="0"/>
              <a:t>Reviewed TG timeline</a:t>
            </a:r>
          </a:p>
          <a:p>
            <a:r>
              <a:rPr lang="en-US" altLang="en-US" dirty="0"/>
              <a:t>Agenda: doc:11-18/1381</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26</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2018 meeting [doc: IEEE 802.11-18/1674r0] and teleconference calls [doc: IEEE 802.11-18/1840r2]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8229600" cy="4343400"/>
          </a:xfrm>
        </p:spPr>
        <p:txBody>
          <a:bodyPr/>
          <a:lstStyle/>
          <a:p>
            <a:pPr>
              <a:buFont typeface="Arial" panose="020B0604020202020204" pitchFamily="34" charset="0"/>
              <a:buChar char="•"/>
            </a:pPr>
            <a:r>
              <a:rPr lang="en-US" sz="1800" dirty="0" smtClean="0"/>
              <a:t>PHY</a:t>
            </a:r>
            <a:r>
              <a:rPr lang="en-US" sz="1800" b="0" dirty="0" smtClean="0"/>
              <a:t>:</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r>
              <a:rPr lang="en-US" sz="1800" dirty="0" smtClean="0"/>
              <a:t>MAC:</a:t>
            </a:r>
          </a:p>
          <a:p>
            <a:pPr>
              <a:buFont typeface="+mj-lt"/>
              <a:buAutoNum type="arabicPeriod"/>
            </a:pPr>
            <a:endParaRPr lang="en-US" sz="1800" b="0" dirty="0" smtClean="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28</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[doc.:11-18/1913r3] for CIDs listed below:</a:t>
            </a:r>
          </a:p>
          <a:p>
            <a:pPr lvl="1"/>
            <a:r>
              <a:rPr lang="en-US" b="1" dirty="0" smtClean="0"/>
              <a:t>CIDs: </a:t>
            </a:r>
            <a:r>
              <a:rPr lang="en-US" b="1" strike="sngStrike" dirty="0" smtClean="0"/>
              <a:t>24</a:t>
            </a:r>
            <a:r>
              <a:rPr lang="en-US" b="1" dirty="0"/>
              <a:t>, 154, 201, </a:t>
            </a:r>
            <a:r>
              <a:rPr lang="en-US" b="1" dirty="0" smtClean="0"/>
              <a:t>204</a:t>
            </a:r>
            <a:r>
              <a:rPr lang="en-US" b="1" dirty="0"/>
              <a:t>, 205, 471, </a:t>
            </a:r>
            <a:r>
              <a:rPr lang="en-US" b="1" dirty="0" smtClean="0"/>
              <a:t>839</a:t>
            </a:r>
          </a:p>
          <a:p>
            <a:pPr lvl="1"/>
            <a:endParaRPr lang="en-US" dirty="0"/>
          </a:p>
          <a:p>
            <a:pPr lvl="1"/>
            <a:endParaRPr lang="en-US" dirty="0" smtClean="0"/>
          </a:p>
          <a:p>
            <a:pPr lvl="1"/>
            <a:r>
              <a:rPr lang="en-US" dirty="0"/>
              <a:t>Move: Leif Wilhelmsson</a:t>
            </a:r>
            <a:endParaRPr lang="en-US" dirty="0" smtClean="0"/>
          </a:p>
          <a:p>
            <a:pPr lvl="1"/>
            <a:r>
              <a:rPr lang="en-US" dirty="0"/>
              <a:t>Second: Steve Shellhammer</a:t>
            </a:r>
            <a:endParaRPr lang="en-US" dirty="0" smtClean="0"/>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29</a:t>
            </a:fld>
            <a:endParaRPr lang="en-US" altLang="en-US"/>
          </a:p>
        </p:txBody>
      </p:sp>
    </p:spTree>
    <p:extLst>
      <p:ext uri="{BB962C8B-B14F-4D97-AF65-F5344CB8AC3E}">
        <p14:creationId xmlns:p14="http://schemas.microsoft.com/office/powerpoint/2010/main" val="3255642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2018 session</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11-18/1861r1</a:t>
            </a:r>
            <a:r>
              <a:rPr lang="en-US" dirty="0" smtClean="0"/>
              <a:t>] for CIDs listed below:</a:t>
            </a:r>
          </a:p>
          <a:p>
            <a:pPr lvl="1"/>
            <a:r>
              <a:rPr lang="en-US" b="1" dirty="0" smtClean="0"/>
              <a:t>CIDs: </a:t>
            </a:r>
            <a:r>
              <a:rPr lang="en-US" b="1" dirty="0"/>
              <a:t>190, 563, 564, 565, 749, 923, 962</a:t>
            </a:r>
            <a:endParaRPr lang="en-US" b="1" dirty="0" smtClean="0"/>
          </a:p>
          <a:p>
            <a:pPr lvl="1"/>
            <a:endParaRPr lang="en-US" dirty="0"/>
          </a:p>
          <a:p>
            <a:pPr lvl="1"/>
            <a:endParaRPr lang="en-US" dirty="0" smtClean="0"/>
          </a:p>
          <a:p>
            <a:pPr lvl="1"/>
            <a:r>
              <a:rPr lang="en-US" dirty="0"/>
              <a:t>Move: </a:t>
            </a:r>
            <a:r>
              <a:rPr lang="en-US" dirty="0" err="1"/>
              <a:t>Eunsung</a:t>
            </a:r>
            <a:r>
              <a:rPr lang="en-US" dirty="0"/>
              <a:t> Park</a:t>
            </a:r>
            <a:endParaRPr lang="en-US" dirty="0" smtClean="0"/>
          </a:p>
          <a:p>
            <a:pPr lvl="1"/>
            <a:r>
              <a:rPr lang="en-US" dirty="0" smtClean="0"/>
              <a:t>Second: </a:t>
            </a:r>
            <a:r>
              <a:rPr lang="en-US" dirty="0" err="1" smtClean="0"/>
              <a:t>Jinsoo</a:t>
            </a:r>
            <a:r>
              <a:rPr lang="en-US" dirty="0" smtClean="0"/>
              <a:t> Choi</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Tree>
    <p:extLst>
      <p:ext uri="{BB962C8B-B14F-4D97-AF65-F5344CB8AC3E}">
        <p14:creationId xmlns:p14="http://schemas.microsoft.com/office/powerpoint/2010/main" val="23228710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#3</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11-18/1862r1</a:t>
            </a:r>
            <a:r>
              <a:rPr lang="en-US" dirty="0" smtClean="0"/>
              <a:t>] for CIDs listed below:</a:t>
            </a:r>
          </a:p>
          <a:p>
            <a:pPr lvl="1"/>
            <a:r>
              <a:rPr lang="en-US" b="1" dirty="0" smtClean="0"/>
              <a:t>CIDs</a:t>
            </a:r>
            <a:r>
              <a:rPr lang="en-US" b="1" dirty="0"/>
              <a:t>: 165, 196, 199, 213, 265, 266, 267, 677, 751</a:t>
            </a:r>
            <a:endParaRPr lang="en-US" b="1" dirty="0" smtClean="0"/>
          </a:p>
          <a:p>
            <a:pPr lvl="1"/>
            <a:endParaRPr lang="en-US" dirty="0"/>
          </a:p>
          <a:p>
            <a:pPr lvl="1"/>
            <a:endParaRPr lang="en-US" dirty="0" smtClean="0"/>
          </a:p>
          <a:p>
            <a:pPr lvl="1"/>
            <a:r>
              <a:rPr lang="en-US" dirty="0"/>
              <a:t>Move: </a:t>
            </a:r>
            <a:r>
              <a:rPr lang="en-US" dirty="0" err="1"/>
              <a:t>Eunsung</a:t>
            </a:r>
            <a:r>
              <a:rPr lang="en-US" dirty="0"/>
              <a:t> Park</a:t>
            </a:r>
            <a:endParaRPr lang="en-US" dirty="0" smtClean="0"/>
          </a:p>
          <a:p>
            <a:pPr lvl="1"/>
            <a:r>
              <a:rPr lang="en-US" dirty="0" smtClean="0"/>
              <a:t>Second: </a:t>
            </a:r>
            <a:r>
              <a:rPr lang="en-US" dirty="0" err="1" smtClean="0"/>
              <a:t>Jinsoo</a:t>
            </a:r>
            <a:r>
              <a:rPr lang="en-US" dirty="0" smtClean="0"/>
              <a:t> Choi</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Tree>
    <p:extLst>
      <p:ext uri="{BB962C8B-B14F-4D97-AF65-F5344CB8AC3E}">
        <p14:creationId xmlns:p14="http://schemas.microsoft.com/office/powerpoint/2010/main" val="5837775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#4</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a:t>
            </a:r>
            <a:r>
              <a:rPr lang="en-US" dirty="0" smtClean="0"/>
              <a:t>11-11-18/1881r2] for CIDs listed below:</a:t>
            </a:r>
          </a:p>
          <a:p>
            <a:pPr lvl="1"/>
            <a:r>
              <a:rPr lang="en-US" b="1" dirty="0"/>
              <a:t>CIDs:17, 27, 28, 61, 78, 80, 286, 287, 357, 372, 844, 1233</a:t>
            </a:r>
            <a:endParaRPr lang="en-US" dirty="0"/>
          </a:p>
          <a:p>
            <a:pPr lvl="1"/>
            <a:endParaRPr lang="en-US" dirty="0" smtClean="0"/>
          </a:p>
          <a:p>
            <a:pPr lvl="1"/>
            <a:r>
              <a:rPr lang="en-US" dirty="0"/>
              <a:t>Move: Lei Huang</a:t>
            </a:r>
            <a:endParaRPr lang="en-US" dirty="0" smtClean="0"/>
          </a:p>
          <a:p>
            <a:pPr lvl="1"/>
            <a:r>
              <a:rPr lang="en-US" dirty="0" smtClean="0"/>
              <a:t>Second: </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36497700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#5</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11-18/1882r2</a:t>
            </a:r>
            <a:r>
              <a:rPr lang="en-US" dirty="0" smtClean="0"/>
              <a:t>] for CIDs listed below:</a:t>
            </a:r>
          </a:p>
          <a:p>
            <a:pPr lvl="1"/>
            <a:r>
              <a:rPr lang="en-US" b="1" dirty="0"/>
              <a:t>CIDs: 38, 39, 151, 339, 608, 611, 612, 783, 793, 794, 795, 860, 861, 939, 1188</a:t>
            </a:r>
            <a:endParaRPr lang="en-US" dirty="0"/>
          </a:p>
          <a:p>
            <a:pPr lvl="1"/>
            <a:endParaRPr lang="en-US" dirty="0" smtClean="0"/>
          </a:p>
          <a:p>
            <a:pPr lvl="1"/>
            <a:r>
              <a:rPr lang="en-US" dirty="0"/>
              <a:t>Move: Lei Huang</a:t>
            </a:r>
            <a:endParaRPr lang="en-US" dirty="0" smtClean="0"/>
          </a:p>
          <a:p>
            <a:pPr lvl="1"/>
            <a:r>
              <a:rPr lang="en-US" dirty="0" smtClean="0"/>
              <a:t>Second: </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33</a:t>
            </a:fld>
            <a:endParaRPr lang="en-US" altLang="en-US"/>
          </a:p>
        </p:txBody>
      </p:sp>
    </p:spTree>
    <p:extLst>
      <p:ext uri="{BB962C8B-B14F-4D97-AF65-F5344CB8AC3E}">
        <p14:creationId xmlns:p14="http://schemas.microsoft.com/office/powerpoint/2010/main" val="8666513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6 (Editorial Comments)</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[doc.:11-18/1804r2] for CIDs listed below:</a:t>
            </a:r>
          </a:p>
          <a:p>
            <a:pPr lvl="1"/>
            <a:r>
              <a:rPr lang="en-US" sz="1400" b="1" dirty="0"/>
              <a:t>CIDs: 4, 5, 6, 7, 8, 9, 10, 12, 16, 33, 34, 35, 71, 77, 85, 211, 214, 216, 219, 233, 234, 235, 236, 240, 280, 281, 282, 284, 313, 314, 315, 326, 329, 330, 331, 336, 341, 347, 348, 350, 351, 352, 355, 356, 358, 363, 369, 371, 374, 393, 413, 415, 453, 456, 492, 500, 510, 511, 512, 513, 518, 519, 520, 540, 542, 543, 544, 545, 546, 547, 550, 551, 552, 553, 554, 555, 556, 557, 558, 559, 560, 582, 588, 614, 615, 630, 638, 647, 648, 649, 651, 652, 654, 655, 668, 669, 685, 686, 687, 688, 690, 691, 692, 693, 694, 695, 698, 704, 705, 712, 713, 715, 723, 756, 757, 773, 774, 779, 810, 816, 817, 835, 836, 837, 840, 846, 873, 874, 932, 942, 943, 944, 959, 965, 967, 974, 988, 989, 990, 991, 992, 997, 998, 999, 1007, 1008, 1011, 1012, 1020, 1021, 1022, 1035, 1072, 1082, 1083, 1085, 1098, 1108, 1119, 1121, 1123, 1124, 1148, 1159, 1162, 1164, 1207, 1209, 1222, 1223</a:t>
            </a:r>
            <a:endParaRPr lang="en-US" sz="1400" dirty="0" smtClean="0"/>
          </a:p>
          <a:p>
            <a:pPr lvl="1"/>
            <a:r>
              <a:rPr lang="en-US" dirty="0"/>
              <a:t>Move: </a:t>
            </a:r>
            <a:r>
              <a:rPr lang="en-US" dirty="0" smtClean="0"/>
              <a:t>Po-Kai Huang</a:t>
            </a:r>
          </a:p>
          <a:p>
            <a:pPr lvl="1"/>
            <a:r>
              <a:rPr lang="en-US" dirty="0" smtClean="0"/>
              <a:t>Second: </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34</a:t>
            </a:fld>
            <a:endParaRPr lang="en-US" altLang="en-US"/>
          </a:p>
        </p:txBody>
      </p:sp>
    </p:spTree>
    <p:extLst>
      <p:ext uri="{BB962C8B-B14F-4D97-AF65-F5344CB8AC3E}">
        <p14:creationId xmlns:p14="http://schemas.microsoft.com/office/powerpoint/2010/main" val="34106202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#7</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a:t>
            </a:r>
            <a:r>
              <a:rPr lang="en-US" dirty="0"/>
              <a:t>1847r1</a:t>
            </a:r>
            <a:r>
              <a:rPr lang="en-US" dirty="0" smtClean="0"/>
              <a:t>] for CIDs listed below:</a:t>
            </a:r>
          </a:p>
          <a:p>
            <a:pPr lvl="1"/>
            <a:r>
              <a:rPr lang="en-US" sz="1800" b="1" dirty="0"/>
              <a:t>CIDs: 731, 462, 37, 130, 132, 310, 417, 732, 733, 734, 800, 811, 866, 890, 1073, 1080, 1135, 1146, 1185, 1186, 1246, 133, 134, 135, 136, 137, 138, 600, 139, 170, 311, 327, 328, 332, 334, 335, 433, 450, 463, 464, 735, 736, 737, 801, 802, 829, 891, 986, 1079, 1136, 140, 141, 142, 419, 451, 452, 465, 738, 739, 740, 803, 804, 1077, 1138, 1139, 1140, 1147</a:t>
            </a:r>
            <a:endParaRPr lang="en-US" sz="1800" dirty="0" smtClean="0"/>
          </a:p>
          <a:p>
            <a:pPr lvl="1"/>
            <a:r>
              <a:rPr lang="en-US" dirty="0"/>
              <a:t>Move: </a:t>
            </a:r>
            <a:r>
              <a:rPr lang="en-US" dirty="0" smtClean="0"/>
              <a:t>Po-Kai Huang</a:t>
            </a:r>
          </a:p>
          <a:p>
            <a:pPr lvl="1"/>
            <a:r>
              <a:rPr lang="en-US" dirty="0" smtClean="0"/>
              <a:t>Second: </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35</a:t>
            </a:fld>
            <a:endParaRPr lang="en-US" altLang="en-US"/>
          </a:p>
        </p:txBody>
      </p:sp>
    </p:spTree>
    <p:extLst>
      <p:ext uri="{BB962C8B-B14F-4D97-AF65-F5344CB8AC3E}">
        <p14:creationId xmlns:p14="http://schemas.microsoft.com/office/powerpoint/2010/main" val="27661057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#8</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a:t>
            </a:r>
            <a:r>
              <a:rPr lang="en-US" dirty="0"/>
              <a:t>1864r1</a:t>
            </a:r>
            <a:r>
              <a:rPr lang="en-US" dirty="0" smtClean="0"/>
              <a:t>] for CIDs listed below:</a:t>
            </a:r>
          </a:p>
          <a:p>
            <a:pPr lvl="1"/>
            <a:r>
              <a:rPr lang="en-US" sz="1800" b="1" dirty="0"/>
              <a:t>CIDs: 93, 494, 983, 50, 117, 123, 124, 126, 127, 128, 129, 238, 325, 414, 416, 431, 432, 536, 539, 632, 729, 730, 865, 889, 948, 978, 979, 980, 1070, 1133, 1134, 1145, 1157, 1158, 1242, 430</a:t>
            </a:r>
            <a:endParaRPr lang="en-US" sz="1800" dirty="0" smtClean="0"/>
          </a:p>
          <a:p>
            <a:pPr lvl="1"/>
            <a:r>
              <a:rPr lang="en-US" dirty="0"/>
              <a:t>Move: </a:t>
            </a:r>
            <a:r>
              <a:rPr lang="en-US" dirty="0" smtClean="0"/>
              <a:t>Po-Kai Huang</a:t>
            </a:r>
          </a:p>
          <a:p>
            <a:pPr lvl="1"/>
            <a:r>
              <a:rPr lang="en-US" dirty="0" smtClean="0"/>
              <a:t>Second: </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36</a:t>
            </a:fld>
            <a:endParaRPr lang="en-US" altLang="en-US"/>
          </a:p>
        </p:txBody>
      </p:sp>
    </p:spTree>
    <p:extLst>
      <p:ext uri="{BB962C8B-B14F-4D97-AF65-F5344CB8AC3E}">
        <p14:creationId xmlns:p14="http://schemas.microsoft.com/office/powerpoint/2010/main" val="14460050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#9</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.:11-18/1875r1] </a:t>
            </a:r>
            <a:r>
              <a:rPr lang="en-US" dirty="0" smtClean="0"/>
              <a:t>for CIDs listed below:</a:t>
            </a:r>
          </a:p>
          <a:p>
            <a:pPr lvl="1"/>
            <a:r>
              <a:rPr lang="en-US" sz="1800" b="1" dirty="0"/>
              <a:t>CIDs: </a:t>
            </a:r>
            <a:r>
              <a:rPr lang="en-US" sz="1800" b="1" dirty="0" smtClean="0"/>
              <a:t>104, 333, 497, 624, 404, 625, 626, 1180, 1181, 105, 403, 106, 107, 360, 421, 498, 528, 569, 593, 594, 595, 596, 627, 805, 830, 864, 886, 1127, 1128, 1129, 45, 46, 47, 48, 49, 108, 109, 460, 589, 167, 168</a:t>
            </a:r>
            <a:endParaRPr lang="en-US" sz="1800" dirty="0" smtClean="0"/>
          </a:p>
          <a:p>
            <a:pPr lvl="1"/>
            <a:r>
              <a:rPr lang="en-US" dirty="0"/>
              <a:t>Move: </a:t>
            </a:r>
            <a:r>
              <a:rPr lang="en-US" dirty="0" smtClean="0"/>
              <a:t>Po-Kai Huang</a:t>
            </a:r>
          </a:p>
          <a:p>
            <a:pPr lvl="1"/>
            <a:r>
              <a:rPr lang="en-US" dirty="0" smtClean="0"/>
              <a:t>Second: </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37</a:t>
            </a:fld>
            <a:endParaRPr lang="en-US" altLang="en-US"/>
          </a:p>
        </p:txBody>
      </p:sp>
    </p:spTree>
    <p:extLst>
      <p:ext uri="{BB962C8B-B14F-4D97-AF65-F5344CB8AC3E}">
        <p14:creationId xmlns:p14="http://schemas.microsoft.com/office/powerpoint/2010/main" val="2046124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#10</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[doc.:11-18/1914r2] for CIDs listed below:</a:t>
            </a:r>
          </a:p>
          <a:p>
            <a:pPr lvl="1"/>
            <a:r>
              <a:rPr lang="en-US" sz="1800" b="1" dirty="0"/>
              <a:t>CIDs: 163, 227, 261, 317, 666, 1059, 191, 228, 262, 667,1060, 192, 663, 664, 217, 162, 1057, 1058, 1210, 1211, 193, 1208, 161, 159, 964</a:t>
            </a:r>
            <a:endParaRPr lang="en-US" sz="1800" dirty="0" smtClean="0"/>
          </a:p>
          <a:p>
            <a:pPr lvl="1"/>
            <a:r>
              <a:rPr lang="en-US" dirty="0"/>
              <a:t>Move: Miguel Lopez</a:t>
            </a:r>
            <a:endParaRPr lang="en-US" dirty="0" smtClean="0"/>
          </a:p>
          <a:p>
            <a:pPr lvl="1"/>
            <a:r>
              <a:rPr lang="en-US" dirty="0" smtClean="0"/>
              <a:t>Second</a:t>
            </a:r>
            <a:r>
              <a:rPr lang="en-US" dirty="0"/>
              <a:t>: Dennis Sundman</a:t>
            </a:r>
            <a:endParaRPr lang="en-US" dirty="0" smtClean="0"/>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38</a:t>
            </a:fld>
            <a:endParaRPr lang="en-US" altLang="en-US"/>
          </a:p>
        </p:txBody>
      </p:sp>
    </p:spTree>
    <p:extLst>
      <p:ext uri="{BB962C8B-B14F-4D97-AF65-F5344CB8AC3E}">
        <p14:creationId xmlns:p14="http://schemas.microsoft.com/office/powerpoint/2010/main" val="33460770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#11</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a:t>
            </a:r>
            <a:r>
              <a:rPr lang="en-US" dirty="0"/>
              <a:t>doc</a:t>
            </a:r>
            <a:r>
              <a:rPr lang="en-US" dirty="0" smtClean="0"/>
              <a:t>.:11-18/2012r1</a:t>
            </a:r>
            <a:r>
              <a:rPr lang="en-US" dirty="0"/>
              <a:t>] </a:t>
            </a:r>
            <a:r>
              <a:rPr lang="en-US" dirty="0" smtClean="0"/>
              <a:t>for CIDs listed below:</a:t>
            </a:r>
          </a:p>
          <a:p>
            <a:pPr lvl="1"/>
            <a:r>
              <a:rPr lang="en-US" sz="1800" b="1" dirty="0"/>
              <a:t>CIDs: 202, 203 and 968</a:t>
            </a:r>
            <a:endParaRPr lang="en-US" sz="1800" dirty="0" smtClean="0"/>
          </a:p>
          <a:p>
            <a:pPr lvl="1"/>
            <a:r>
              <a:rPr lang="en-US" dirty="0"/>
              <a:t>Move: Steve Shellhammer</a:t>
            </a:r>
            <a:endParaRPr lang="en-US" dirty="0" smtClean="0"/>
          </a:p>
          <a:p>
            <a:pPr lvl="1"/>
            <a:r>
              <a:rPr lang="en-US" dirty="0" smtClean="0"/>
              <a:t>Second</a:t>
            </a:r>
            <a:r>
              <a:rPr lang="en-US" dirty="0"/>
              <a:t>: Leif Wilhelmsson</a:t>
            </a:r>
            <a:endParaRPr lang="en-US" dirty="0" smtClean="0"/>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39</a:t>
            </a:fld>
            <a:endParaRPr lang="en-US" altLang="en-US"/>
          </a:p>
        </p:txBody>
      </p:sp>
    </p:spTree>
    <p:extLst>
      <p:ext uri="{BB962C8B-B14F-4D97-AF65-F5344CB8AC3E}">
        <p14:creationId xmlns:p14="http://schemas.microsoft.com/office/powerpoint/2010/main" val="4168069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#12</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a:t>
            </a:r>
            <a:r>
              <a:rPr lang="en-US" dirty="0"/>
              <a:t>doc.:11-18/1898r2] </a:t>
            </a:r>
            <a:r>
              <a:rPr lang="en-US" dirty="0" smtClean="0"/>
              <a:t>for CIDs listed below:</a:t>
            </a:r>
          </a:p>
          <a:p>
            <a:pPr lvl="1"/>
            <a:r>
              <a:rPr lang="en-US" sz="1800" b="1" dirty="0"/>
              <a:t>CIDs: 164, 188, 197, 198, 302, 670, 671, 672, 673, 674, 675, 926, 927, 928, 929, 1023, 1054, 1214, </a:t>
            </a:r>
            <a:r>
              <a:rPr lang="en-US" sz="1800" b="1" dirty="0" smtClean="0"/>
              <a:t>1215</a:t>
            </a:r>
          </a:p>
          <a:p>
            <a:pPr lvl="1"/>
            <a:r>
              <a:rPr lang="en-US" dirty="0" smtClean="0"/>
              <a:t>Move</a:t>
            </a:r>
            <a:r>
              <a:rPr lang="en-US" dirty="0"/>
              <a:t>: Steve Shellhammer</a:t>
            </a:r>
            <a:endParaRPr lang="en-US" dirty="0" smtClean="0"/>
          </a:p>
          <a:p>
            <a:pPr lvl="1"/>
            <a:r>
              <a:rPr lang="en-US" dirty="0" smtClean="0"/>
              <a:t>Second</a:t>
            </a:r>
            <a:r>
              <a:rPr lang="en-US" dirty="0"/>
              <a:t>: Leif Wilhelmsson</a:t>
            </a:r>
            <a:endParaRPr lang="en-US" dirty="0" smtClean="0"/>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40</a:t>
            </a:fld>
            <a:endParaRPr lang="en-US" altLang="en-US"/>
          </a:p>
        </p:txBody>
      </p:sp>
    </p:spTree>
    <p:extLst>
      <p:ext uri="{BB962C8B-B14F-4D97-AF65-F5344CB8AC3E}">
        <p14:creationId xmlns:p14="http://schemas.microsoft.com/office/powerpoint/2010/main" val="19034462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#13</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a:t>
            </a:r>
            <a:r>
              <a:rPr lang="en-US" dirty="0"/>
              <a:t>doc.:11-18/1823r2] </a:t>
            </a:r>
            <a:r>
              <a:rPr lang="en-US" dirty="0" smtClean="0"/>
              <a:t>for CIDs listed below:</a:t>
            </a:r>
          </a:p>
          <a:p>
            <a:pPr lvl="1"/>
            <a:r>
              <a:rPr lang="en-US" sz="1800" b="1" dirty="0"/>
              <a:t>CIDs: 67, 439, 454, 700, 701, 706, 778, 841, 842, 1013, 1015, 1093, 1094, 1095, 1096, 1228</a:t>
            </a:r>
            <a:endParaRPr lang="en-US" sz="1800" b="1" dirty="0" smtClean="0"/>
          </a:p>
          <a:p>
            <a:pPr lvl="1"/>
            <a:r>
              <a:rPr lang="en-US" dirty="0" smtClean="0"/>
              <a:t>Move</a:t>
            </a:r>
            <a:r>
              <a:rPr lang="en-US" dirty="0"/>
              <a:t>: Lei Huang</a:t>
            </a:r>
            <a:endParaRPr lang="en-US" dirty="0" smtClean="0"/>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41</a:t>
            </a:fld>
            <a:endParaRPr lang="en-US" altLang="en-US"/>
          </a:p>
        </p:txBody>
      </p:sp>
    </p:spTree>
    <p:extLst>
      <p:ext uri="{BB962C8B-B14F-4D97-AF65-F5344CB8AC3E}">
        <p14:creationId xmlns:p14="http://schemas.microsoft.com/office/powerpoint/2010/main" val="16979469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#14</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a:t>
            </a:r>
            <a:r>
              <a:rPr lang="en-US" dirty="0"/>
              <a:t>doc.:11-18/1826r3] </a:t>
            </a:r>
            <a:r>
              <a:rPr lang="en-US" dirty="0" smtClean="0"/>
              <a:t>for CIDs listed below:</a:t>
            </a:r>
          </a:p>
          <a:p>
            <a:pPr lvl="1"/>
            <a:r>
              <a:rPr lang="en-US" sz="1800" b="1" dirty="0"/>
              <a:t>CIDs: 101, 568, 1067, 1172, 1173, 622, 1174, 853, 1175, 1125, 619, 791, 1069</a:t>
            </a:r>
            <a:endParaRPr lang="en-US" sz="1800" b="1" dirty="0" smtClean="0"/>
          </a:p>
          <a:p>
            <a:pPr lvl="1"/>
            <a:r>
              <a:rPr lang="en-US" dirty="0" smtClean="0"/>
              <a:t>Move</a:t>
            </a:r>
            <a:r>
              <a:rPr lang="en-US" dirty="0"/>
              <a:t>: Lei Huang</a:t>
            </a:r>
            <a:endParaRPr lang="en-US" dirty="0" smtClean="0"/>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42</a:t>
            </a:fld>
            <a:endParaRPr lang="en-US" altLang="en-US"/>
          </a:p>
        </p:txBody>
      </p:sp>
    </p:spTree>
    <p:extLst>
      <p:ext uri="{BB962C8B-B14F-4D97-AF65-F5344CB8AC3E}">
        <p14:creationId xmlns:p14="http://schemas.microsoft.com/office/powerpoint/2010/main" val="15612994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[11-18/1869r1] </a:t>
            </a:r>
            <a:r>
              <a:rPr lang="en-US" dirty="0"/>
              <a:t>for CIDs listed below:</a:t>
            </a:r>
            <a:endParaRPr lang="en-US" b="0" dirty="0"/>
          </a:p>
          <a:p>
            <a:pPr marL="400050" lvl="1" indent="0">
              <a:buNone/>
            </a:pPr>
            <a:r>
              <a:rPr lang="en-US" b="1" dirty="0"/>
              <a:t>- </a:t>
            </a:r>
            <a:r>
              <a:rPr lang="en-US" b="1" dirty="0" smtClean="0"/>
              <a:t>CIDs: 435,436</a:t>
            </a:r>
            <a:r>
              <a:rPr lang="en-US" b="1" dirty="0"/>
              <a:t>, 799</a:t>
            </a:r>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smtClean="0"/>
              <a:t>Result</a:t>
            </a:r>
            <a:r>
              <a:rPr lang="en-US" dirty="0"/>
              <a:t>:</a:t>
            </a:r>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43</a:t>
            </a:fld>
            <a:endParaRPr lang="en-US" altLang="en-US"/>
          </a:p>
        </p:txBody>
      </p:sp>
    </p:spTree>
    <p:extLst>
      <p:ext uri="{BB962C8B-B14F-4D97-AF65-F5344CB8AC3E}">
        <p14:creationId xmlns:p14="http://schemas.microsoft.com/office/powerpoint/2010/main" val="18759588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11-18/1872r1</a:t>
            </a:r>
            <a:r>
              <a:rPr lang="en-US" dirty="0" smtClean="0"/>
              <a:t>] </a:t>
            </a:r>
            <a:r>
              <a:rPr lang="en-US" dirty="0"/>
              <a:t>for CIDs listed below:</a:t>
            </a:r>
            <a:endParaRPr lang="en-US" b="0" dirty="0"/>
          </a:p>
          <a:p>
            <a:pPr marL="400050" lvl="1" indent="0">
              <a:buNone/>
            </a:pPr>
            <a:r>
              <a:rPr lang="en-US" b="1" dirty="0"/>
              <a:t>- </a:t>
            </a:r>
            <a:r>
              <a:rPr lang="en-US" b="1" dirty="0" smtClean="0"/>
              <a:t>CIDs: 437,438</a:t>
            </a:r>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smtClean="0"/>
              <a:t>Result</a:t>
            </a:r>
            <a:r>
              <a:rPr lang="en-US" dirty="0"/>
              <a:t>:</a:t>
            </a:r>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44</a:t>
            </a:fld>
            <a:endParaRPr lang="en-US" altLang="en-US"/>
          </a:p>
        </p:txBody>
      </p:sp>
    </p:spTree>
    <p:extLst>
      <p:ext uri="{BB962C8B-B14F-4D97-AF65-F5344CB8AC3E}">
        <p14:creationId xmlns:p14="http://schemas.microsoft.com/office/powerpoint/2010/main" val="20501350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[11-18/1865r2] </a:t>
            </a:r>
            <a:r>
              <a:rPr lang="en-US" dirty="0"/>
              <a:t>for CIDs listed below:</a:t>
            </a:r>
            <a:endParaRPr lang="en-US" b="0" dirty="0"/>
          </a:p>
          <a:p>
            <a:pPr marL="400050" lvl="1" indent="0">
              <a:buNone/>
            </a:pPr>
            <a:r>
              <a:rPr lang="en-US" b="1" dirty="0"/>
              <a:t>- </a:t>
            </a:r>
            <a:r>
              <a:rPr lang="en-US" b="1" dirty="0" smtClean="0"/>
              <a:t>CIDs: 359</a:t>
            </a:r>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smtClean="0"/>
              <a:t>Result</a:t>
            </a:r>
            <a:r>
              <a:rPr lang="en-US" dirty="0"/>
              <a:t>:</a:t>
            </a:r>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45</a:t>
            </a:fld>
            <a:endParaRPr lang="en-US" altLang="en-US"/>
          </a:p>
        </p:txBody>
      </p:sp>
    </p:spTree>
    <p:extLst>
      <p:ext uri="{BB962C8B-B14F-4D97-AF65-F5344CB8AC3E}">
        <p14:creationId xmlns:p14="http://schemas.microsoft.com/office/powerpoint/2010/main" val="4411149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a:t>
            </a:r>
            <a:r>
              <a:rPr lang="en-US" dirty="0"/>
              <a:t>1874r2</a:t>
            </a:r>
            <a:r>
              <a:rPr lang="en-US" dirty="0" smtClean="0"/>
              <a:t>] </a:t>
            </a:r>
            <a:r>
              <a:rPr lang="en-US" dirty="0"/>
              <a:t>for CIDs listed below:</a:t>
            </a:r>
            <a:endParaRPr lang="en-US" b="0" dirty="0"/>
          </a:p>
          <a:p>
            <a:pPr marL="400050" lvl="1" indent="0">
              <a:buNone/>
            </a:pPr>
            <a:r>
              <a:rPr lang="en-US" b="1" dirty="0"/>
              <a:t>- </a:t>
            </a:r>
            <a:r>
              <a:rPr lang="en-US" b="1" dirty="0" smtClean="0"/>
              <a:t>CIDs: </a:t>
            </a:r>
            <a:r>
              <a:rPr lang="en-US" b="1" dirty="0"/>
              <a:t>13, 14, 15, 366, 367, 407, 516, 780, 981, </a:t>
            </a:r>
            <a:r>
              <a:rPr lang="en-US" b="1" dirty="0" smtClean="0"/>
              <a:t>1017</a:t>
            </a:r>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smtClean="0"/>
              <a:t>Result</a:t>
            </a:r>
            <a:r>
              <a:rPr lang="en-US" dirty="0"/>
              <a:t>:</a:t>
            </a:r>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46</a:t>
            </a:fld>
            <a:endParaRPr lang="en-US" altLang="en-US"/>
          </a:p>
        </p:txBody>
      </p:sp>
    </p:spTree>
    <p:extLst>
      <p:ext uri="{BB962C8B-B14F-4D97-AF65-F5344CB8AC3E}">
        <p14:creationId xmlns:p14="http://schemas.microsoft.com/office/powerpoint/2010/main" val="19440554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11-18/1883r3]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a:t>64, 634, 635, 1089, 1090, 1091</a:t>
            </a:r>
            <a:endParaRPr lang="en-US" b="1" dirty="0" smtClean="0"/>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smtClean="0"/>
              <a:t>Result</a:t>
            </a:r>
            <a:r>
              <a:rPr lang="en-US" dirty="0"/>
              <a:t>:</a:t>
            </a:r>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47</a:t>
            </a:fld>
            <a:endParaRPr lang="en-US" altLang="en-US"/>
          </a:p>
        </p:txBody>
      </p:sp>
    </p:spTree>
    <p:extLst>
      <p:ext uri="{BB962C8B-B14F-4D97-AF65-F5344CB8AC3E}">
        <p14:creationId xmlns:p14="http://schemas.microsoft.com/office/powerpoint/2010/main" val="22484747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a:t>
            </a:r>
            <a:r>
              <a:rPr lang="en-US" dirty="0" smtClean="0"/>
              <a:t>20</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11-18/1965r4]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a:t>22, 25, 40, 41, 42, 43, 208, 231, 502, 1221, 1253</a:t>
            </a:r>
            <a:endParaRPr lang="en-US" b="1" dirty="0" smtClean="0"/>
          </a:p>
          <a:p>
            <a:pPr marL="400050" lvl="1" indent="0">
              <a:buNone/>
            </a:pPr>
            <a:endParaRPr lang="en-US" dirty="0" smtClean="0"/>
          </a:p>
          <a:p>
            <a:pPr lvl="1" indent="-342900"/>
            <a:r>
              <a:rPr lang="en-US" dirty="0" smtClean="0"/>
              <a:t>Move</a:t>
            </a:r>
            <a:r>
              <a:rPr lang="en-US" dirty="0"/>
              <a:t>: </a:t>
            </a:r>
            <a:r>
              <a:rPr lang="en-US" dirty="0"/>
              <a:t>Vinod Kristem</a:t>
            </a:r>
            <a:endParaRPr lang="en-US" dirty="0"/>
          </a:p>
          <a:p>
            <a:pPr lvl="1" indent="-342900"/>
            <a:r>
              <a:rPr lang="en-US" dirty="0" smtClean="0"/>
              <a:t>Second</a:t>
            </a:r>
            <a:r>
              <a:rPr lang="en-US" dirty="0"/>
              <a:t>: </a:t>
            </a:r>
          </a:p>
          <a:p>
            <a:pPr lvl="1"/>
            <a:r>
              <a:rPr lang="en-US" dirty="0" smtClean="0"/>
              <a:t>Result</a:t>
            </a:r>
            <a:r>
              <a:rPr lang="en-US" dirty="0"/>
              <a:t>:</a:t>
            </a:r>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48</a:t>
            </a:fld>
            <a:endParaRPr lang="en-US" altLang="en-US"/>
          </a:p>
        </p:txBody>
      </p:sp>
    </p:spTree>
    <p:extLst>
      <p:ext uri="{BB962C8B-B14F-4D97-AF65-F5344CB8AC3E}">
        <p14:creationId xmlns:p14="http://schemas.microsoft.com/office/powerpoint/2010/main" val="15944220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a:t>
            </a:r>
            <a:r>
              <a:rPr lang="en-US" dirty="0" smtClean="0"/>
              <a:t>21</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11-18/1966r3]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a:t>206, 229, 230, 501, 752, 969, 970, 971, 1216, 1217, 1218, 1219</a:t>
            </a:r>
            <a:endParaRPr lang="en-US" b="1" dirty="0" smtClean="0"/>
          </a:p>
          <a:p>
            <a:pPr marL="400050" lvl="1" indent="0">
              <a:buNone/>
            </a:pPr>
            <a:endParaRPr lang="en-US" dirty="0" smtClean="0"/>
          </a:p>
          <a:p>
            <a:pPr lvl="1" indent="-342900"/>
            <a:r>
              <a:rPr lang="en-US" dirty="0" smtClean="0"/>
              <a:t>Move</a:t>
            </a:r>
            <a:r>
              <a:rPr lang="en-US" dirty="0"/>
              <a:t>: </a:t>
            </a:r>
            <a:r>
              <a:rPr lang="en-US" dirty="0"/>
              <a:t>Vinod Kristem</a:t>
            </a:r>
            <a:endParaRPr lang="en-US" dirty="0"/>
          </a:p>
          <a:p>
            <a:pPr lvl="1" indent="-342900"/>
            <a:r>
              <a:rPr lang="en-US" dirty="0" smtClean="0"/>
              <a:t>Second</a:t>
            </a:r>
            <a:r>
              <a:rPr lang="en-US" dirty="0"/>
              <a:t>: </a:t>
            </a:r>
          </a:p>
          <a:p>
            <a:pPr lvl="1"/>
            <a:r>
              <a:rPr lang="en-US" dirty="0" smtClean="0"/>
              <a:t>Result</a:t>
            </a:r>
            <a:r>
              <a:rPr lang="en-US" dirty="0"/>
              <a:t>:</a:t>
            </a:r>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49</a:t>
            </a:fld>
            <a:endParaRPr lang="en-US" altLang="en-US"/>
          </a:p>
        </p:txBody>
      </p:sp>
    </p:spTree>
    <p:extLst>
      <p:ext uri="{BB962C8B-B14F-4D97-AF65-F5344CB8AC3E}">
        <p14:creationId xmlns:p14="http://schemas.microsoft.com/office/powerpoint/2010/main" val="2775842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#22</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11-18/2000r1] </a:t>
            </a:r>
            <a:r>
              <a:rPr lang="en-US" dirty="0" smtClean="0"/>
              <a:t>for CIDs listed below:</a:t>
            </a:r>
          </a:p>
          <a:p>
            <a:pPr lvl="1"/>
            <a:r>
              <a:rPr lang="en-US" sz="1800" b="1" dirty="0"/>
              <a:t>CIDs: </a:t>
            </a:r>
            <a:r>
              <a:rPr lang="en-US" sz="1800" b="1" dirty="0"/>
              <a:t>160, 215, 278, 1062, 1063, 1064, 1155</a:t>
            </a:r>
            <a:endParaRPr lang="en-US" sz="1800" dirty="0" smtClean="0"/>
          </a:p>
          <a:p>
            <a:pPr lvl="1"/>
            <a:r>
              <a:rPr lang="en-US" dirty="0"/>
              <a:t>Move: </a:t>
            </a:r>
            <a:r>
              <a:rPr lang="en-US" dirty="0" smtClean="0"/>
              <a:t>Dennis </a:t>
            </a:r>
            <a:r>
              <a:rPr lang="en-US" dirty="0"/>
              <a:t>Sundman</a:t>
            </a:r>
            <a:endParaRPr lang="en-US" dirty="0" smtClean="0"/>
          </a:p>
          <a:p>
            <a:pPr lvl="1"/>
            <a:r>
              <a:rPr lang="en-US" dirty="0" smtClean="0"/>
              <a:t>Second</a:t>
            </a:r>
            <a:r>
              <a:rPr lang="en-US" dirty="0"/>
              <a:t>: Miguel Lopez</a:t>
            </a:r>
            <a:endParaRPr lang="en-US" dirty="0" smtClean="0"/>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50</a:t>
            </a:fld>
            <a:endParaRPr lang="en-US" altLang="en-US"/>
          </a:p>
        </p:txBody>
      </p:sp>
    </p:spTree>
    <p:extLst>
      <p:ext uri="{BB962C8B-B14F-4D97-AF65-F5344CB8AC3E}">
        <p14:creationId xmlns:p14="http://schemas.microsoft.com/office/powerpoint/2010/main" val="7621305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51</a:t>
            </a:fld>
            <a:endParaRPr lang="en-US" altLang="en-US" sz="1200" b="0" smtClean="0"/>
          </a:p>
        </p:txBody>
      </p:sp>
      <p:grpSp>
        <p:nvGrpSpPr>
          <p:cNvPr id="6" name="Group 5"/>
          <p:cNvGrpSpPr/>
          <p:nvPr/>
        </p:nvGrpSpPr>
        <p:grpSpPr>
          <a:xfrm>
            <a:off x="0" y="3200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Complete comment resolution on Draft 1.0</a:t>
            </a:r>
          </a:p>
          <a:p>
            <a:pPr>
              <a:defRPr/>
            </a:pPr>
            <a:endParaRPr lang="en-US" altLang="en-US" dirty="0" smtClean="0"/>
          </a:p>
          <a:p>
            <a:pPr>
              <a:defRPr/>
            </a:pPr>
            <a:r>
              <a:rPr lang="en-US" altLang="en-US" dirty="0" smtClean="0"/>
              <a:t>Approve </a:t>
            </a:r>
            <a:r>
              <a:rPr lang="en-US" altLang="en-US" dirty="0"/>
              <a:t>Working Group Technical </a:t>
            </a:r>
            <a:r>
              <a:rPr lang="en-US" altLang="en-US" dirty="0" smtClean="0"/>
              <a:t>Recirculation Letter Ballot on </a:t>
            </a:r>
            <a:r>
              <a:rPr lang="en-US" altLang="en-US" dirty="0" err="1" smtClean="0"/>
              <a:t>TGba</a:t>
            </a:r>
            <a:r>
              <a:rPr lang="en-US" altLang="en-US" dirty="0" smtClean="0"/>
              <a:t> Draft 2.0</a:t>
            </a:r>
            <a:endParaRPr lang="en-US" altLang="en-US" dirty="0"/>
          </a:p>
          <a:p>
            <a:pPr>
              <a:defRPr/>
            </a:pPr>
            <a:endParaRPr lang="en-US" altLang="en-US" dirty="0" smtClean="0"/>
          </a:p>
          <a:p>
            <a:pPr>
              <a:defRPr/>
            </a:pPr>
            <a:r>
              <a:rPr lang="en-US" altLang="en-US" dirty="0"/>
              <a:t>Review TG timeline</a:t>
            </a:r>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2018</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52</a:t>
            </a:fld>
            <a:endParaRPr lang="en-US" altLang="en-US" sz="1200" b="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five Mondays, each 2 hours</a:t>
            </a:r>
          </a:p>
          <a:p>
            <a:pPr marL="685800" lvl="2" indent="-342900">
              <a:defRPr/>
            </a:pPr>
            <a:r>
              <a:rPr lang="en-US" altLang="en-US" sz="2400" b="1" dirty="0" smtClean="0"/>
              <a:t>November 26, December 3, (10:00 ET)</a:t>
            </a:r>
          </a:p>
          <a:p>
            <a:pPr marL="685800" lvl="2" indent="-342900">
              <a:defRPr/>
            </a:pPr>
            <a:r>
              <a:rPr lang="en-US" altLang="en-US" sz="2400" b="1" dirty="0" smtClean="0"/>
              <a:t>December 10, December 17, (17:00 ET)</a:t>
            </a:r>
          </a:p>
          <a:p>
            <a:pPr marL="685800" lvl="2" indent="-342900">
              <a:defRPr/>
            </a:pPr>
            <a:r>
              <a:rPr lang="en-US" altLang="en-US" sz="2400" b="1" dirty="0" smtClean="0"/>
              <a:t>January 7, (23:00 ET)</a:t>
            </a:r>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53</a:t>
            </a:fld>
            <a:endParaRPr lang="en-US" altLang="en-US" sz="1200" b="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54</a:t>
            </a:fld>
            <a:endParaRPr lang="en-US" altLang="en-US" sz="1200" b="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55</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56</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90795660"/>
              </p:ext>
            </p:extLst>
          </p:nvPr>
        </p:nvGraphicFramePr>
        <p:xfrm>
          <a:off x="373380" y="1600200"/>
          <a:ext cx="8397240" cy="3093764"/>
        </p:xfrm>
        <a:graphic>
          <a:graphicData uri="http://schemas.openxmlformats.org/drawingml/2006/table">
            <a:tbl>
              <a:tblPr firstRow="1" bandRow="1">
                <a:tableStyleId>{073A0DAA-6AF3-43AB-8588-CEC1D06C72B9}</a:tableStyleId>
              </a:tblPr>
              <a:tblGrid>
                <a:gridCol w="1554480"/>
                <a:gridCol w="176276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r>
                        <a:rPr lang="en-US" sz="1800" b="1" dirty="0" smtClean="0">
                          <a:solidFill>
                            <a:schemeClr val="tx1"/>
                          </a:solidFill>
                        </a:rPr>
                        <a:t> ad-hoc</a:t>
                      </a: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4610100" y="3631501"/>
            <a:ext cx="779963" cy="13021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a:endCxn id="9" idx="0"/>
          </p:cNvCxnSpPr>
          <p:nvPr/>
        </p:nvCxnSpPr>
        <p:spPr bwMode="auto">
          <a:xfrm flipH="1">
            <a:off x="5834983" y="4297184"/>
            <a:ext cx="123281" cy="65227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7" name="Rectangle 16"/>
          <p:cNvSpPr/>
          <p:nvPr/>
        </p:nvSpPr>
        <p:spPr bwMode="auto">
          <a:xfrm>
            <a:off x="3733800" y="1981200"/>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3733800" y="3009900"/>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57634" y="368758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8" name="Straight Connector 17"/>
          <p:cNvCxnSpPr/>
          <p:nvPr/>
        </p:nvCxnSpPr>
        <p:spPr bwMode="auto">
          <a:xfrm>
            <a:off x="4875213" y="2667000"/>
            <a:ext cx="602558" cy="2239490"/>
          </a:xfrm>
          <a:prstGeom prst="line">
            <a:avLst/>
          </a:prstGeom>
          <a:solidFill>
            <a:schemeClr val="accent1"/>
          </a:solidFill>
          <a:ln w="12700" cap="flat" cmpd="sng" algn="ctr">
            <a:solidFill>
              <a:srgbClr val="FF0000"/>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Tuesday AM1, PM1, Wednesday PM2</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Chair</a:t>
            </a:r>
            <a:r>
              <a:rPr lang="en-US" sz="1800" dirty="0"/>
              <a:t>: </a:t>
            </a:r>
            <a:r>
              <a:rPr lang="en-US" sz="1800" dirty="0" smtClean="0"/>
              <a:t>Steve Shellhammer</a:t>
            </a:r>
          </a:p>
          <a:p>
            <a:pPr lvl="1"/>
            <a:r>
              <a:rPr lang="en-US" sz="1800" dirty="0"/>
              <a:t>Vice-chair: </a:t>
            </a:r>
            <a:r>
              <a:rPr lang="en-US" sz="1800" dirty="0" err="1"/>
              <a:t>Eunsung</a:t>
            </a:r>
            <a:r>
              <a:rPr lang="en-US" sz="1800" dirty="0"/>
              <a:t> </a:t>
            </a:r>
            <a:r>
              <a:rPr lang="en-US" sz="1800" dirty="0" smtClean="0"/>
              <a:t>Park</a:t>
            </a:r>
            <a:endParaRPr lang="en-US" sz="1800" dirty="0"/>
          </a:p>
          <a:p>
            <a:pPr lvl="1"/>
            <a:r>
              <a:rPr lang="en-US" sz="1800" dirty="0" smtClean="0"/>
              <a:t>Secretary</a:t>
            </a:r>
            <a:r>
              <a:rPr lang="en-US" sz="1800" dirty="0"/>
              <a:t>: Leif </a:t>
            </a:r>
            <a:r>
              <a:rPr lang="en-US" sz="1800" dirty="0" err="1" smtClean="0"/>
              <a:t>Wilhelmsson</a:t>
            </a:r>
            <a:endParaRPr lang="en-US" sz="18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Comment resolution of </a:t>
            </a:r>
            <a:r>
              <a:rPr lang="en-US" altLang="en-US" dirty="0" err="1" smtClean="0"/>
              <a:t>TGba</a:t>
            </a:r>
            <a:r>
              <a:rPr lang="en-US" altLang="en-US" dirty="0" smtClean="0"/>
              <a:t> D1.0 letter ballot</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113235</TotalTime>
  <Words>4169</Words>
  <Application>Microsoft Office PowerPoint</Application>
  <PresentationFormat>On-screen Show (4:3)</PresentationFormat>
  <Paragraphs>753</Paragraphs>
  <Slides>56</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5" baseType="lpstr">
      <vt:lpstr>Monotype Sorts</vt:lpstr>
      <vt:lpstr>MS Gothic</vt:lpstr>
      <vt:lpstr>MS PGothic</vt:lpstr>
      <vt:lpstr>Arial</vt:lpstr>
      <vt:lpstr>Calibri</vt:lpstr>
      <vt:lpstr>Helvetica</vt:lpstr>
      <vt:lpstr>Times New Roman</vt:lpstr>
      <vt:lpstr>802-11-Submission</vt:lpstr>
      <vt:lpstr>Document</vt:lpstr>
      <vt:lpstr>November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vt:lpstr>
      <vt:lpstr>MAC - CR</vt:lpstr>
      <vt:lpstr>MAC - CR (continued)</vt:lpstr>
      <vt:lpstr>MAC - Others</vt:lpstr>
      <vt:lpstr>Agenda for Monday AM1 (ad-hoc)</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September 2018 Meeting and Teleconference Calls</vt:lpstr>
      <vt:lpstr>Motion - Minutes</vt:lpstr>
      <vt:lpstr>Motions (Thursday AM2)</vt:lpstr>
      <vt:lpstr>Motion #1</vt:lpstr>
      <vt:lpstr>Motion #2</vt:lpstr>
      <vt:lpstr>Motion #3</vt:lpstr>
      <vt:lpstr>Motion #4</vt:lpstr>
      <vt:lpstr>Motion #5</vt:lpstr>
      <vt:lpstr>Motion #6 (Editorial Comments)</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TGba Timeline </vt:lpstr>
      <vt:lpstr>Goal for January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4755</cp:revision>
  <cp:lastPrinted>2014-11-04T15:04:57Z</cp:lastPrinted>
  <dcterms:created xsi:type="dcterms:W3CDTF">2007-04-17T18:10:23Z</dcterms:created>
  <dcterms:modified xsi:type="dcterms:W3CDTF">2018-11-15T02:57:36Z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2018-11-15 02:57:36Z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