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708" r:id="rId2"/>
    <p:sldId id="678" r:id="rId3"/>
    <p:sldId id="679" r:id="rId4"/>
    <p:sldId id="656" r:id="rId5"/>
    <p:sldId id="665" r:id="rId6"/>
    <p:sldId id="666" r:id="rId7"/>
    <p:sldId id="710" r:id="rId8"/>
    <p:sldId id="801" r:id="rId9"/>
    <p:sldId id="711" r:id="rId10"/>
    <p:sldId id="715" r:id="rId11"/>
    <p:sldId id="762" r:id="rId12"/>
    <p:sldId id="799" r:id="rId13"/>
    <p:sldId id="823" r:id="rId14"/>
    <p:sldId id="822"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776" r:id="rId28"/>
    <p:sldId id="800" r:id="rId29"/>
    <p:sldId id="694" r:id="rId30"/>
    <p:sldId id="695" r:id="rId31"/>
    <p:sldId id="740" r:id="rId32"/>
    <p:sldId id="741"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4095" autoAdjust="0"/>
  </p:normalViewPr>
  <p:slideViewPr>
    <p:cSldViewPr>
      <p:cViewPr varScale="1">
        <p:scale>
          <a:sx n="70" d="100"/>
          <a:sy n="70" d="100"/>
        </p:scale>
        <p:origin x="1080"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28</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264006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4081161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802.11-18/1717r2</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347"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2018-11-12</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t>
            </a:r>
            <a:r>
              <a:rPr lang="en-US" dirty="0" smtClean="0"/>
              <a:t>November 6: </a:t>
            </a:r>
            <a:endParaRPr lang="en-US" dirty="0" smtClean="0"/>
          </a:p>
          <a:p>
            <a:pPr lvl="1">
              <a:defRPr/>
            </a:pPr>
            <a:r>
              <a:rPr lang="en-US" b="0" dirty="0" smtClean="0"/>
              <a:t>Received </a:t>
            </a:r>
            <a:r>
              <a:rPr lang="en-US" dirty="0" smtClean="0"/>
              <a:t>35</a:t>
            </a:r>
            <a:r>
              <a:rPr lang="en-US" dirty="0" smtClean="0"/>
              <a:t> </a:t>
            </a:r>
            <a:r>
              <a:rPr lang="en-US" dirty="0" smtClean="0"/>
              <a:t>s</a:t>
            </a:r>
            <a:r>
              <a:rPr lang="en-US" b="0" dirty="0" smtClean="0"/>
              <a:t>ubmissions (updated on </a:t>
            </a:r>
            <a:r>
              <a:rPr lang="en-US" dirty="0" smtClean="0"/>
              <a:t>November 10</a:t>
            </a:r>
            <a:r>
              <a:rPr lang="en-US" b="0" dirty="0" smtClean="0"/>
              <a:t>)</a:t>
            </a:r>
            <a:endParaRPr lang="en-US" b="0" dirty="0" smtClean="0"/>
          </a:p>
          <a:p>
            <a:pPr>
              <a:defRPr/>
            </a:pPr>
            <a:endParaRPr lang="en-US" dirty="0" smtClean="0"/>
          </a:p>
          <a:p>
            <a:pPr>
              <a:defRPr/>
            </a:pPr>
            <a:r>
              <a:rPr lang="en-US" dirty="0" smtClean="0"/>
              <a:t>Grouped submissions based on priorities</a:t>
            </a:r>
          </a:p>
          <a:p>
            <a:pPr lvl="1">
              <a:defRPr/>
            </a:pPr>
            <a:r>
              <a:rPr lang="en-US" dirty="0" smtClean="0"/>
              <a:t>Comment resolutions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2" name="Rectangle 1"/>
          <p:cNvSpPr/>
          <p:nvPr/>
        </p:nvSpPr>
        <p:spPr>
          <a:xfrm>
            <a:off x="0" y="1981200"/>
            <a:ext cx="8915400" cy="2585323"/>
          </a:xfrm>
          <a:prstGeom prst="rect">
            <a:avLst/>
          </a:prstGeom>
        </p:spPr>
        <p:txBody>
          <a:bodyPr wrap="square">
            <a:spAutoFit/>
          </a:bodyPr>
          <a:lstStyle/>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11-18/1861 CR for 32.2.5, </a:t>
            </a:r>
            <a:r>
              <a:rPr lang="en-US" sz="1800" dirty="0" err="1">
                <a:solidFill>
                  <a:srgbClr val="000000"/>
                </a:solidFill>
                <a:latin typeface="Calibri" panose="020F0502020204030204" pitchFamily="34" charset="0"/>
              </a:rPr>
              <a:t>Eunsung</a:t>
            </a:r>
            <a:r>
              <a:rPr lang="en-US" sz="1800" dirty="0">
                <a:solidFill>
                  <a:srgbClr val="00000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11-18/1862 CR </a:t>
            </a:r>
            <a:r>
              <a:rPr lang="en-US" sz="1800" dirty="0" smtClean="0">
                <a:solidFill>
                  <a:srgbClr val="000000"/>
                </a:solidFill>
                <a:latin typeface="Calibri" panose="020F0502020204030204" pitchFamily="34" charset="0"/>
              </a:rPr>
              <a:t>for </a:t>
            </a:r>
            <a:r>
              <a:rPr lang="en-US" sz="1800" dirty="0">
                <a:solidFill>
                  <a:srgbClr val="000000"/>
                </a:solidFill>
                <a:latin typeface="Calibri" panose="020F0502020204030204" pitchFamily="34" charset="0"/>
              </a:rPr>
              <a:t>32.2.9, </a:t>
            </a:r>
            <a:r>
              <a:rPr lang="en-US" sz="1800" dirty="0" err="1">
                <a:solidFill>
                  <a:srgbClr val="000000"/>
                </a:solidFill>
                <a:latin typeface="Calibri" panose="020F0502020204030204" pitchFamily="34" charset="0"/>
              </a:rPr>
              <a:t>Eunsung</a:t>
            </a:r>
            <a:r>
              <a:rPr lang="en-US" sz="1800" dirty="0">
                <a:solidFill>
                  <a:srgbClr val="00000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11-18/1880, CR on Spectral Flatness Spec, Steve Shellhammer and Bin Tian (Qualcomm)</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11-18-1898, CR on Sync Field, Steve Shellhammer (Qualcomm)</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11-18/1913r0 ”CR for </a:t>
            </a:r>
            <a:r>
              <a:rPr lang="en-US" sz="1800" dirty="0" err="1">
                <a:solidFill>
                  <a:srgbClr val="000000"/>
                </a:solidFill>
                <a:latin typeface="Calibri" panose="020F0502020204030204" pitchFamily="34" charset="0"/>
              </a:rPr>
              <a:t>Tx</a:t>
            </a:r>
            <a:r>
              <a:rPr lang="en-US" sz="1800" dirty="0">
                <a:solidFill>
                  <a:srgbClr val="000000"/>
                </a:solidFill>
                <a:latin typeface="Calibri" panose="020F0502020204030204" pitchFamily="34" charset="0"/>
              </a:rPr>
              <a:t>/Rx Specification”, Leif Wilhelmsson (Ericsson)</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11-18/1914r0 CR for Mathematical description of signals Part 1, Miguel Lopez (Ericsson</a:t>
            </a:r>
            <a:r>
              <a:rPr lang="en-US" sz="1800" dirty="0" smtClean="0">
                <a:solidFill>
                  <a:srgbClr val="000000"/>
                </a:solidFill>
                <a:latin typeface="Calibri" panose="020F0502020204030204" pitchFamily="34" charset="0"/>
              </a:rPr>
              <a:t>)</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DCN 11-18-1965-00-00ba CR for WUR receive </a:t>
            </a:r>
            <a:r>
              <a:rPr lang="en-US" sz="1800" dirty="0" smtClean="0">
                <a:solidFill>
                  <a:srgbClr val="000000"/>
                </a:solidFill>
                <a:latin typeface="Calibri" panose="020F0502020204030204" pitchFamily="34" charset="0"/>
              </a:rPr>
              <a:t>procedure, Vinod Kristem (Intel)</a:t>
            </a:r>
            <a:endParaRPr lang="en-US" sz="1800" dirty="0">
              <a:solidFill>
                <a:srgbClr val="000000"/>
              </a:solidFill>
              <a:latin typeface="Calibri" panose="020F0502020204030204" pitchFamily="34" charset="0"/>
            </a:endParaRP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DCN 11-18-1966-00-00ba CR for WUR transmit </a:t>
            </a:r>
            <a:r>
              <a:rPr lang="en-US" sz="1800" dirty="0" smtClean="0">
                <a:solidFill>
                  <a:srgbClr val="000000"/>
                </a:solidFill>
                <a:latin typeface="Calibri" panose="020F0502020204030204" pitchFamily="34" charset="0"/>
              </a:rPr>
              <a:t>procedure, Vinod Kristem (Intel)</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11-18-1976-00-00ba CR for BPSK-Mark (32.2.4.5</a:t>
            </a:r>
            <a:r>
              <a:rPr lang="en-US" sz="1800" dirty="0" smtClean="0">
                <a:solidFill>
                  <a:srgbClr val="000000"/>
                </a:solidFill>
                <a:latin typeface="Calibri" panose="020F0502020204030204" pitchFamily="34" charset="0"/>
              </a:rPr>
              <a:t>), Vinod Kristem (Intel)</a:t>
            </a:r>
            <a:endParaRPr lang="en-US" sz="1800" dirty="0">
              <a:solidFill>
                <a:srgbClr val="000000"/>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6" name="Rectangle 5"/>
          <p:cNvSpPr/>
          <p:nvPr/>
        </p:nvSpPr>
        <p:spPr>
          <a:xfrm>
            <a:off x="190500" y="1867325"/>
            <a:ext cx="8763000" cy="3416320"/>
          </a:xfrm>
          <a:prstGeom prst="rect">
            <a:avLst/>
          </a:prstGeom>
        </p:spPr>
        <p:txBody>
          <a:bodyPr wrap="square">
            <a:spAutoFit/>
          </a:bodyPr>
          <a:lstStyle/>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1847r0, CR for Wake-up operation Part I, Po-Kai Huang (Intel</a:t>
            </a:r>
            <a:r>
              <a:rPr lang="en-US" sz="1800" dirty="0" smtClean="0">
                <a:solidFill>
                  <a:srgbClr val="00B050"/>
                </a:solidFill>
                <a:latin typeface="Calibri" panose="020F0502020204030204" pitchFamily="34" charset="0"/>
              </a:rPr>
              <a:t>) - continue</a:t>
            </a:r>
            <a:endParaRPr lang="en-US" sz="1800" dirty="0">
              <a:solidFill>
                <a:srgbClr val="00B050"/>
              </a:solidFill>
              <a:latin typeface="Calibri" panose="020F0502020204030204" pitchFamily="34" charset="0"/>
            </a:endParaRP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1864r0, CR for WUR power management Part I, Po-Kai Huang (Intel)</a:t>
            </a:r>
          </a:p>
          <a:p>
            <a:pPr marL="685800" indent="-3429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18/1823, comment resolution on group ID (part </a:t>
            </a:r>
            <a:r>
              <a:rPr lang="en-US" sz="1800" dirty="0" err="1">
                <a:solidFill>
                  <a:srgbClr val="000000"/>
                </a:solidFill>
                <a:latin typeface="Calibri" panose="020F0502020204030204" pitchFamily="34" charset="0"/>
              </a:rPr>
              <a:t>i</a:t>
            </a:r>
            <a:r>
              <a:rPr lang="en-US" sz="1800" dirty="0">
                <a:solidFill>
                  <a:srgbClr val="000000"/>
                </a:solidFill>
                <a:latin typeface="Calibri" panose="020F0502020204030204" pitchFamily="34" charset="0"/>
              </a:rPr>
              <a:t>), Lei Huang (Panasonic)</a:t>
            </a:r>
          </a:p>
          <a:p>
            <a:pPr marL="685800" indent="-3429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18/1826, comment resolution on group ID (part ii), Lei Huang (Panasonic)</a:t>
            </a:r>
          </a:p>
          <a:p>
            <a:pPr marL="685800" indent="-3429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11-18/1881 CRs for WUR Discovery element, </a:t>
            </a:r>
            <a:r>
              <a:rPr lang="en-US" sz="1800" dirty="0" err="1">
                <a:solidFill>
                  <a:srgbClr val="000000"/>
                </a:solidFill>
                <a:latin typeface="Calibri" panose="020F0502020204030204" pitchFamily="34" charset="0"/>
              </a:rPr>
              <a:t>Rojan</a:t>
            </a:r>
            <a:r>
              <a:rPr lang="en-US" sz="1800" dirty="0">
                <a:solidFill>
                  <a:srgbClr val="000000"/>
                </a:solidFill>
                <a:latin typeface="Calibri" panose="020F0502020204030204" pitchFamily="34" charset="0"/>
              </a:rPr>
              <a:t> </a:t>
            </a:r>
            <a:r>
              <a:rPr lang="en-US" sz="1800" dirty="0" err="1">
                <a:solidFill>
                  <a:srgbClr val="000000"/>
                </a:solidFill>
                <a:latin typeface="Calibri" panose="020F0502020204030204" pitchFamily="34" charset="0"/>
              </a:rPr>
              <a:t>Chitrakar</a:t>
            </a:r>
            <a:r>
              <a:rPr lang="en-US" sz="1800" dirty="0">
                <a:solidFill>
                  <a:srgbClr val="000000"/>
                </a:solidFill>
                <a:latin typeface="Calibri" panose="020F0502020204030204" pitchFamily="34" charset="0"/>
              </a:rPr>
              <a:t> (Panasonic) </a:t>
            </a:r>
          </a:p>
          <a:p>
            <a:pPr marL="685800" indent="-3429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11-18/1882 CRs for WUR Discovery, </a:t>
            </a:r>
            <a:r>
              <a:rPr lang="en-US" sz="1800" dirty="0" err="1">
                <a:solidFill>
                  <a:srgbClr val="000000"/>
                </a:solidFill>
                <a:latin typeface="Calibri" panose="020F0502020204030204" pitchFamily="34" charset="0"/>
              </a:rPr>
              <a:t>Rojan</a:t>
            </a:r>
            <a:r>
              <a:rPr lang="en-US" sz="1800" dirty="0">
                <a:solidFill>
                  <a:srgbClr val="000000"/>
                </a:solidFill>
                <a:latin typeface="Calibri" panose="020F0502020204030204" pitchFamily="34" charset="0"/>
              </a:rPr>
              <a:t> </a:t>
            </a:r>
            <a:r>
              <a:rPr lang="en-US" sz="1800" dirty="0" err="1">
                <a:solidFill>
                  <a:srgbClr val="000000"/>
                </a:solidFill>
                <a:latin typeface="Calibri" panose="020F0502020204030204" pitchFamily="34" charset="0"/>
              </a:rPr>
              <a:t>Chitrakar</a:t>
            </a:r>
            <a:r>
              <a:rPr lang="en-US" sz="1800" dirty="0">
                <a:solidFill>
                  <a:srgbClr val="000000"/>
                </a:solidFill>
                <a:latin typeface="Calibri" panose="020F0502020204030204" pitchFamily="34" charset="0"/>
              </a:rPr>
              <a:t> (Panasonic)</a:t>
            </a:r>
          </a:p>
          <a:p>
            <a:pPr marL="685800" indent="-3429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1875r0, CR for WUR Beacon and Synchronization, Po-Kai Huang (Intel)</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1865r0: Comment Resolutions on WUR Mode element – Part 1, </a:t>
            </a:r>
            <a:r>
              <a:rPr lang="en-US" sz="1800" dirty="0" err="1">
                <a:solidFill>
                  <a:srgbClr val="000000"/>
                </a:solidFill>
                <a:latin typeface="Calibri" panose="020F0502020204030204" pitchFamily="34" charset="0"/>
              </a:rPr>
              <a:t>Jeongki</a:t>
            </a:r>
            <a:r>
              <a:rPr lang="en-US" sz="1800" dirty="0">
                <a:solidFill>
                  <a:srgbClr val="00000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1883r0: Comment Resolutions on WUR Mode element – Part 2, </a:t>
            </a:r>
            <a:r>
              <a:rPr lang="en-US" sz="1800" dirty="0" err="1">
                <a:solidFill>
                  <a:srgbClr val="000000"/>
                </a:solidFill>
                <a:latin typeface="Calibri" panose="020F0502020204030204" pitchFamily="34" charset="0"/>
              </a:rPr>
              <a:t>Jeongki</a:t>
            </a:r>
            <a:r>
              <a:rPr lang="en-US" sz="1800" dirty="0">
                <a:solidFill>
                  <a:srgbClr val="00000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1874r0: Comment Resolutions on WUR Capability element – Part 1, </a:t>
            </a:r>
            <a:r>
              <a:rPr lang="en-US" sz="1800" dirty="0" err="1">
                <a:solidFill>
                  <a:srgbClr val="000000"/>
                </a:solidFill>
                <a:latin typeface="Calibri" panose="020F0502020204030204" pitchFamily="34" charset="0"/>
              </a:rPr>
              <a:t>Jeongki</a:t>
            </a:r>
            <a:r>
              <a:rPr lang="en-US" sz="1800" dirty="0">
                <a:solidFill>
                  <a:srgbClr val="00000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18/1869, MAC CR on WUR ID, </a:t>
            </a:r>
            <a:r>
              <a:rPr lang="en-US" sz="1800" dirty="0" err="1">
                <a:solidFill>
                  <a:srgbClr val="000000"/>
                </a:solidFill>
                <a:latin typeface="Calibri" panose="020F0502020204030204" pitchFamily="34" charset="0"/>
              </a:rPr>
              <a:t>Jeongki</a:t>
            </a:r>
            <a:r>
              <a:rPr lang="en-US" sz="1800" dirty="0">
                <a:solidFill>
                  <a:srgbClr val="000000"/>
                </a:solidFill>
                <a:latin typeface="Calibri" panose="020F0502020204030204" pitchFamily="34" charset="0"/>
              </a:rPr>
              <a:t> Kim (LG Electronics)</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18/1872, MAC CR on WUR STA operation,  </a:t>
            </a:r>
            <a:r>
              <a:rPr lang="en-US" sz="1800" dirty="0" err="1">
                <a:solidFill>
                  <a:srgbClr val="000000"/>
                </a:solidFill>
                <a:latin typeface="Calibri" panose="020F0502020204030204" pitchFamily="34" charset="0"/>
              </a:rPr>
              <a:t>Jeongki</a:t>
            </a:r>
            <a:r>
              <a:rPr lang="en-US" sz="1800" dirty="0">
                <a:solidFill>
                  <a:srgbClr val="000000"/>
                </a:solidFill>
                <a:latin typeface="Calibri" panose="020F0502020204030204" pitchFamily="34" charset="0"/>
              </a:rPr>
              <a:t> Kim (LG Electronics</a:t>
            </a:r>
            <a:r>
              <a:rPr lang="en-US" sz="1800" dirty="0" smtClean="0">
                <a:solidFill>
                  <a:srgbClr val="000000"/>
                </a:solidFill>
                <a:latin typeface="Calibri" panose="020F0502020204030204" pitchFamily="34" charset="0"/>
              </a:rPr>
              <a:t>)</a:t>
            </a:r>
            <a:endParaRPr lang="en-US" sz="18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(continued)</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6" name="Rectangle 5"/>
          <p:cNvSpPr/>
          <p:nvPr/>
        </p:nvSpPr>
        <p:spPr>
          <a:xfrm>
            <a:off x="114300" y="1905000"/>
            <a:ext cx="8915399" cy="3970318"/>
          </a:xfrm>
          <a:prstGeom prst="rect">
            <a:avLst/>
          </a:prstGeom>
        </p:spPr>
        <p:txBody>
          <a:bodyPr wrap="square">
            <a:spAutoFit/>
          </a:bodyPr>
          <a:lstStyle/>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18/1884r0</a:t>
            </a:r>
            <a:r>
              <a:rPr lang="en-US" sz="1800" dirty="0">
                <a:solidFill>
                  <a:srgbClr val="000000"/>
                </a:solidFill>
                <a:latin typeface="Calibri" panose="020F0502020204030204" pitchFamily="34" charset="0"/>
              </a:rPr>
              <a:t>, “Comment Resolution for Neighbor Report element”, </a:t>
            </a:r>
            <a:r>
              <a:rPr lang="en-US" sz="1800" dirty="0" err="1">
                <a:solidFill>
                  <a:srgbClr val="000000"/>
                </a:solidFill>
                <a:latin typeface="Calibri" panose="020F0502020204030204" pitchFamily="34" charset="0"/>
              </a:rPr>
              <a:t>Taewon</a:t>
            </a:r>
            <a:r>
              <a:rPr lang="en-US" sz="1800" dirty="0">
                <a:solidFill>
                  <a:srgbClr val="000000"/>
                </a:solidFill>
                <a:latin typeface="Calibri" panose="020F0502020204030204" pitchFamily="34" charset="0"/>
              </a:rPr>
              <a:t> Song (</a:t>
            </a:r>
            <a:r>
              <a:rPr lang="en-US" sz="1800" dirty="0" smtClean="0">
                <a:solidFill>
                  <a:srgbClr val="000000"/>
                </a:solidFill>
                <a:latin typeface="Calibri" panose="020F0502020204030204" pitchFamily="34" charset="0"/>
              </a:rPr>
              <a:t>LGE)</a:t>
            </a:r>
            <a:endParaRPr lang="en-US" sz="1800" dirty="0">
              <a:solidFill>
                <a:srgbClr val="000000"/>
              </a:solidFill>
              <a:latin typeface="Calibri" panose="020F0502020204030204" pitchFamily="34" charset="0"/>
            </a:endParaRP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18/1905r0, “Comment Resolution for Embedded ESSID”, </a:t>
            </a:r>
            <a:r>
              <a:rPr lang="en-US" sz="1800" dirty="0" err="1">
                <a:solidFill>
                  <a:srgbClr val="000000"/>
                </a:solidFill>
                <a:latin typeface="Calibri" panose="020F0502020204030204" pitchFamily="34" charset="0"/>
              </a:rPr>
              <a:t>Taewon</a:t>
            </a:r>
            <a:r>
              <a:rPr lang="en-US" sz="1800" dirty="0">
                <a:solidFill>
                  <a:srgbClr val="000000"/>
                </a:solidFill>
                <a:latin typeface="Calibri" panose="020F0502020204030204" pitchFamily="34" charset="0"/>
              </a:rPr>
              <a:t> Song (</a:t>
            </a:r>
            <a:r>
              <a:rPr lang="en-US" sz="1800" dirty="0" smtClean="0">
                <a:solidFill>
                  <a:srgbClr val="000000"/>
                </a:solidFill>
                <a:latin typeface="Calibri" panose="020F0502020204030204" pitchFamily="34" charset="0"/>
              </a:rPr>
              <a:t>LGE)</a:t>
            </a:r>
            <a:endParaRPr lang="en-US" sz="1800" dirty="0">
              <a:solidFill>
                <a:srgbClr val="000000"/>
              </a:solidFill>
              <a:latin typeface="Calibri" panose="020F0502020204030204" pitchFamily="34" charset="0"/>
            </a:endParaRP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18/1886r0, “Comment Resolution for Miscellaneous Comments”, </a:t>
            </a:r>
            <a:r>
              <a:rPr lang="en-US" sz="1800" dirty="0" err="1">
                <a:solidFill>
                  <a:srgbClr val="000000"/>
                </a:solidFill>
                <a:latin typeface="Calibri" panose="020F0502020204030204" pitchFamily="34" charset="0"/>
              </a:rPr>
              <a:t>Taewon</a:t>
            </a:r>
            <a:r>
              <a:rPr lang="en-US" sz="1800" dirty="0">
                <a:solidFill>
                  <a:srgbClr val="000000"/>
                </a:solidFill>
                <a:latin typeface="Calibri" panose="020F0502020204030204" pitchFamily="34" charset="0"/>
              </a:rPr>
              <a:t> Song (</a:t>
            </a:r>
            <a:r>
              <a:rPr lang="en-US" sz="1800" dirty="0" smtClean="0">
                <a:solidFill>
                  <a:srgbClr val="000000"/>
                </a:solidFill>
                <a:latin typeface="Calibri" panose="020F0502020204030204" pitchFamily="34" charset="0"/>
              </a:rPr>
              <a:t>LGE)</a:t>
            </a:r>
            <a:endParaRPr lang="en-US" sz="1800" dirty="0">
              <a:solidFill>
                <a:srgbClr val="000000"/>
              </a:solidFill>
              <a:latin typeface="Calibri" panose="020F0502020204030204" pitchFamily="34" charset="0"/>
            </a:endParaRP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1904r0, CR for WUR Beacon and Synchronization Part II, Po-Kai Huang (Intel)</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11-18/1873r0, CR for WUR frame format, Woojin Ahn (WILUS)</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11-18/1917r0, CR for WUR frame format (part 2), Woojin Ahn (WILUS)</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11-18/1915 Issues on negotiating WUR mode, </a:t>
            </a:r>
            <a:r>
              <a:rPr lang="en-US" sz="1800" dirty="0" err="1">
                <a:solidFill>
                  <a:srgbClr val="000000"/>
                </a:solidFill>
                <a:latin typeface="Calibri" panose="020F0502020204030204" pitchFamily="34" charset="0"/>
              </a:rPr>
              <a:t>Hanseul</a:t>
            </a:r>
            <a:r>
              <a:rPr lang="en-US" sz="1800" dirty="0">
                <a:solidFill>
                  <a:srgbClr val="000000"/>
                </a:solidFill>
                <a:latin typeface="Calibri" panose="020F0502020204030204" pitchFamily="34" charset="0"/>
              </a:rPr>
              <a:t> Hong (</a:t>
            </a:r>
            <a:r>
              <a:rPr lang="en-US" sz="1800" dirty="0" err="1">
                <a:solidFill>
                  <a:srgbClr val="000000"/>
                </a:solidFill>
                <a:latin typeface="Calibri" panose="020F0502020204030204" pitchFamily="34" charset="0"/>
              </a:rPr>
              <a:t>Yonsei</a:t>
            </a:r>
            <a:r>
              <a:rPr lang="en-US" sz="1800" dirty="0">
                <a:solidFill>
                  <a:srgbClr val="000000"/>
                </a:solidFill>
                <a:latin typeface="Calibri" panose="020F0502020204030204" pitchFamily="34" charset="0"/>
              </a:rPr>
              <a:t> Univ.)</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11-18/1916 Issues on WUR duty cycle scheduling, </a:t>
            </a:r>
            <a:r>
              <a:rPr lang="en-US" sz="1800" dirty="0" err="1">
                <a:solidFill>
                  <a:srgbClr val="000000"/>
                </a:solidFill>
                <a:latin typeface="Calibri" panose="020F0502020204030204" pitchFamily="34" charset="0"/>
              </a:rPr>
              <a:t>Hanseul</a:t>
            </a:r>
            <a:r>
              <a:rPr lang="en-US" sz="1800" dirty="0">
                <a:solidFill>
                  <a:srgbClr val="000000"/>
                </a:solidFill>
                <a:latin typeface="Calibri" panose="020F0502020204030204" pitchFamily="34" charset="0"/>
              </a:rPr>
              <a:t> Hong (</a:t>
            </a:r>
            <a:r>
              <a:rPr lang="en-US" sz="1800" dirty="0" err="1">
                <a:solidFill>
                  <a:srgbClr val="000000"/>
                </a:solidFill>
                <a:latin typeface="Calibri" panose="020F0502020204030204" pitchFamily="34" charset="0"/>
              </a:rPr>
              <a:t>Yonsei</a:t>
            </a:r>
            <a:r>
              <a:rPr lang="en-US" sz="1800" dirty="0">
                <a:solidFill>
                  <a:srgbClr val="000000"/>
                </a:solidFill>
                <a:latin typeface="Calibri" panose="020F0502020204030204" pitchFamily="34" charset="0"/>
              </a:rPr>
              <a:t> Univ.)</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11-18/1923 CR on CID 915 1100 and 1132, </a:t>
            </a:r>
            <a:r>
              <a:rPr lang="en-US" sz="1800" dirty="0" err="1">
                <a:solidFill>
                  <a:srgbClr val="000000"/>
                </a:solidFill>
                <a:latin typeface="Calibri" panose="020F0502020204030204" pitchFamily="34" charset="0"/>
              </a:rPr>
              <a:t>Xiaofei</a:t>
            </a:r>
            <a:r>
              <a:rPr lang="en-US" sz="1800" dirty="0">
                <a:solidFill>
                  <a:srgbClr val="000000"/>
                </a:solidFill>
                <a:latin typeface="Calibri" panose="020F0502020204030204" pitchFamily="34" charset="0"/>
              </a:rPr>
              <a:t> Wang (</a:t>
            </a:r>
            <a:r>
              <a:rPr lang="en-US" sz="1800" dirty="0" err="1">
                <a:solidFill>
                  <a:srgbClr val="000000"/>
                </a:solidFill>
                <a:latin typeface="Calibri" panose="020F0502020204030204" pitchFamily="34" charset="0"/>
              </a:rPr>
              <a:t>InterDigital</a:t>
            </a:r>
            <a:r>
              <a:rPr lang="en-US" sz="1800" dirty="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11-18/1925 Spec Text for CR for 915 1100 and 1132, </a:t>
            </a:r>
            <a:r>
              <a:rPr lang="en-US" sz="1800" dirty="0" err="1">
                <a:solidFill>
                  <a:srgbClr val="000000"/>
                </a:solidFill>
                <a:latin typeface="Calibri" panose="020F0502020204030204" pitchFamily="34" charset="0"/>
              </a:rPr>
              <a:t>Xiaofei</a:t>
            </a:r>
            <a:r>
              <a:rPr lang="en-US" sz="1800" dirty="0">
                <a:solidFill>
                  <a:srgbClr val="000000"/>
                </a:solidFill>
                <a:latin typeface="Calibri" panose="020F0502020204030204" pitchFamily="34" charset="0"/>
              </a:rPr>
              <a:t> Wang (</a:t>
            </a:r>
            <a:r>
              <a:rPr lang="en-US" sz="1800" dirty="0" err="1">
                <a:solidFill>
                  <a:srgbClr val="000000"/>
                </a:solidFill>
                <a:latin typeface="Calibri" panose="020F0502020204030204" pitchFamily="34" charset="0"/>
              </a:rPr>
              <a:t>InterDigital</a:t>
            </a:r>
            <a:r>
              <a:rPr lang="en-US" sz="1800" dirty="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11-18/1931 CR for some CIDs in </a:t>
            </a:r>
            <a:r>
              <a:rPr lang="en-US" sz="1800" dirty="0" err="1">
                <a:solidFill>
                  <a:srgbClr val="000000"/>
                </a:solidFill>
                <a:latin typeface="Calibri" panose="020F0502020204030204" pitchFamily="34" charset="0"/>
              </a:rPr>
              <a:t>discovery.docs</a:t>
            </a:r>
            <a:r>
              <a:rPr lang="en-US" sz="1800" dirty="0">
                <a:solidFill>
                  <a:srgbClr val="000000"/>
                </a:solidFill>
                <a:latin typeface="Calibri" panose="020F0502020204030204" pitchFamily="34" charset="0"/>
              </a:rPr>
              <a:t>, </a:t>
            </a:r>
            <a:r>
              <a:rPr lang="en-US" sz="1800" dirty="0" err="1">
                <a:solidFill>
                  <a:srgbClr val="000000"/>
                </a:solidFill>
                <a:latin typeface="Calibri" panose="020F0502020204030204" pitchFamily="34" charset="0"/>
              </a:rPr>
              <a:t>Guoqing</a:t>
            </a:r>
            <a:r>
              <a:rPr lang="en-US" sz="1800" dirty="0">
                <a:solidFill>
                  <a:srgbClr val="000000"/>
                </a:solidFill>
                <a:latin typeface="Calibri" panose="020F0502020204030204" pitchFamily="34" charset="0"/>
              </a:rPr>
              <a:t> Li (Apple</a:t>
            </a:r>
            <a:r>
              <a:rPr lang="en-US" sz="1800" dirty="0" smtClean="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11-18-1833-00-00ax-MAC-CR-9.10.1-2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11-18-1834-00-00ax-MAC-CR-9.10.3.2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11-18-1835-00-00ax-MAC-CR-9.10.3.X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p>
        </p:txBody>
      </p:sp>
    </p:spTree>
    <p:extLst>
      <p:ext uri="{BB962C8B-B14F-4D97-AF65-F5344CB8AC3E}">
        <p14:creationId xmlns:p14="http://schemas.microsoft.com/office/powerpoint/2010/main" val="2630312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Agenda for Monday AM1 (ad-hoc)</a:t>
            </a:r>
          </a:p>
        </p:txBody>
      </p:sp>
      <p:sp>
        <p:nvSpPr>
          <p:cNvPr id="21507" name="Content Placeholder 6"/>
          <p:cNvSpPr>
            <a:spLocks noGrp="1"/>
          </p:cNvSpPr>
          <p:nvPr>
            <p:ph idx="1"/>
          </p:nvPr>
        </p:nvSpPr>
        <p:spPr/>
        <p:txBody>
          <a:bodyPr/>
          <a:lstStyle/>
          <a:p>
            <a:pPr>
              <a:spcBef>
                <a:spcPts val="100"/>
              </a:spcBef>
            </a:pPr>
            <a:r>
              <a:rPr lang="en-US" altLang="en-US" sz="2000" dirty="0" smtClean="0"/>
              <a:t>Monday: AM1 (2 hours)</a:t>
            </a:r>
          </a:p>
          <a:p>
            <a:pPr lvl="1">
              <a:spcBef>
                <a:spcPts val="100"/>
              </a:spcBef>
            </a:pPr>
            <a:r>
              <a:rPr lang="en-US" altLang="en-US" dirty="0" smtClean="0"/>
              <a:t>Call meeting to order, TGba introduction</a:t>
            </a:r>
          </a:p>
          <a:p>
            <a:pPr lvl="1">
              <a:spcBef>
                <a:spcPts val="100"/>
              </a:spcBef>
            </a:pPr>
            <a:r>
              <a:rPr lang="en-US" altLang="en-US" dirty="0" smtClean="0"/>
              <a:t>Call for submissions</a:t>
            </a:r>
          </a:p>
          <a:p>
            <a:pPr lvl="1">
              <a:spcBef>
                <a:spcPts val="100"/>
              </a:spcBef>
            </a:pPr>
            <a:r>
              <a:rPr lang="en-US" altLang="en-US" dirty="0" smtClean="0"/>
              <a:t>Review agenda and approval</a:t>
            </a:r>
          </a:p>
          <a:p>
            <a:pPr lvl="1">
              <a:spcBef>
                <a:spcPts val="100"/>
              </a:spcBef>
            </a:pPr>
            <a:r>
              <a:rPr lang="en-US" altLang="en-US" dirty="0" smtClean="0"/>
              <a:t>IEEE 802 and 802.11 IPR Policy and procedure</a:t>
            </a:r>
          </a:p>
          <a:p>
            <a:pPr lvl="1">
              <a:spcBef>
                <a:spcPts val="100"/>
              </a:spcBef>
            </a:pPr>
            <a:r>
              <a:rPr lang="en-US" altLang="en-US" dirty="0" smtClean="0"/>
              <a:t>Participation in IEEE 802 Meetings </a:t>
            </a:r>
          </a:p>
          <a:p>
            <a:pPr lvl="1">
              <a:spcBef>
                <a:spcPts val="100"/>
              </a:spcBef>
            </a:pPr>
            <a:r>
              <a:rPr lang="en-US" altLang="en-US" dirty="0" smtClean="0"/>
              <a:t>Summary from September 2018 meeting</a:t>
            </a:r>
          </a:p>
          <a:p>
            <a:pPr lvl="1">
              <a:spcBef>
                <a:spcPts val="100"/>
              </a:spcBef>
            </a:pPr>
            <a:r>
              <a:rPr lang="en-US" altLang="en-US" dirty="0" smtClean="0"/>
              <a:t>Comment assignments (if any)</a:t>
            </a:r>
          </a:p>
          <a:p>
            <a:pPr lvl="1">
              <a:spcBef>
                <a:spcPts val="100"/>
              </a:spcBef>
            </a:pPr>
            <a:r>
              <a:rPr lang="en-US" altLang="en-US" dirty="0" smtClean="0"/>
              <a:t>Presentations – comment resolutions</a:t>
            </a:r>
          </a:p>
          <a:p>
            <a:pPr lvl="1">
              <a:spcBef>
                <a:spcPts val="100"/>
              </a:spcBef>
            </a:pPr>
            <a:r>
              <a:rPr lang="en-US" altLang="en-US" dirty="0" smtClean="0"/>
              <a:t>Adjourn</a:t>
            </a:r>
          </a:p>
        </p:txBody>
      </p:sp>
      <p:sp>
        <p:nvSpPr>
          <p:cNvPr id="4" name="Date Placeholder 3"/>
          <p:cNvSpPr>
            <a:spLocks noGrp="1"/>
          </p:cNvSpPr>
          <p:nvPr>
            <p:ph type="dt" sz="half"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14</a:t>
            </a:fld>
            <a:endParaRPr lang="en-US" altLang="en-US" sz="1200" b="0" smtClean="0"/>
          </a:p>
        </p:txBody>
      </p:sp>
    </p:spTree>
    <p:extLst>
      <p:ext uri="{BB962C8B-B14F-4D97-AF65-F5344CB8AC3E}">
        <p14:creationId xmlns:p14="http://schemas.microsoft.com/office/powerpoint/2010/main" val="1307883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066801"/>
            <a:ext cx="4722813" cy="5410200"/>
          </a:xfrm>
        </p:spPr>
        <p:txBody>
          <a:bodyPr/>
          <a:lstStyle/>
          <a:p>
            <a:pPr>
              <a:spcBef>
                <a:spcPts val="100"/>
              </a:spcBef>
            </a:pPr>
            <a:r>
              <a:rPr lang="en-US" altLang="en-US" sz="1600" dirty="0" smtClean="0"/>
              <a:t>Monday: PM2 (2 hours)</a:t>
            </a:r>
          </a:p>
          <a:p>
            <a:pPr lvl="1">
              <a:spcBef>
                <a:spcPts val="100"/>
              </a:spcBef>
            </a:pPr>
            <a:r>
              <a:rPr lang="en-US" altLang="en-US" sz="1600" dirty="0" smtClean="0"/>
              <a:t>Call meeting to order</a:t>
            </a:r>
          </a:p>
          <a:p>
            <a:pPr lvl="1">
              <a:spcBef>
                <a:spcPts val="100"/>
              </a:spcBef>
            </a:pPr>
            <a:r>
              <a:rPr lang="en-US" altLang="en-US" sz="1600" dirty="0" smtClean="0"/>
              <a:t>Call for submissions</a:t>
            </a:r>
          </a:p>
          <a:p>
            <a:pPr lvl="1">
              <a:spcBef>
                <a:spcPts val="100"/>
              </a:spcBef>
            </a:pPr>
            <a:r>
              <a:rPr lang="en-US" altLang="en-US" sz="1600" dirty="0" smtClean="0"/>
              <a:t>Review agenda and approval</a:t>
            </a:r>
          </a:p>
          <a:p>
            <a:pPr lvl="1">
              <a:spcBef>
                <a:spcPts val="100"/>
              </a:spcBef>
            </a:pPr>
            <a:r>
              <a:rPr lang="en-US" altLang="en-US" sz="1600" dirty="0" smtClean="0"/>
              <a:t>IEEE 802 and 802.11 IPR Policy and procedure</a:t>
            </a:r>
          </a:p>
          <a:p>
            <a:pPr lvl="1">
              <a:spcBef>
                <a:spcPts val="100"/>
              </a:spcBef>
            </a:pPr>
            <a:r>
              <a:rPr lang="en-US" altLang="en-US" sz="1600" dirty="0" smtClean="0"/>
              <a:t>Participation in IEEE 802 Meetings </a:t>
            </a:r>
          </a:p>
          <a:p>
            <a:pPr lvl="1">
              <a:spcBef>
                <a:spcPts val="100"/>
              </a:spcBef>
            </a:pPr>
            <a:r>
              <a:rPr lang="en-US" altLang="en-US" sz="1600" b="1" dirty="0" smtClean="0"/>
              <a:t>Motion</a:t>
            </a:r>
            <a:r>
              <a:rPr lang="en-US" altLang="en-US" sz="1600" dirty="0" smtClean="0"/>
              <a:t>: September 2018 meeting (</a:t>
            </a:r>
            <a:r>
              <a:rPr lang="en-US" altLang="en-US" sz="1600" dirty="0"/>
              <a:t>doc: IEEE </a:t>
            </a:r>
            <a:r>
              <a:rPr lang="en-US" altLang="en-US" sz="1600" dirty="0" smtClean="0"/>
              <a:t>802.11-18/1674r0) </a:t>
            </a:r>
            <a:r>
              <a:rPr lang="en-US" altLang="en-US" sz="1600" dirty="0" smtClean="0"/>
              <a:t>and teleconference minutes (doc: IEEE </a:t>
            </a:r>
            <a:r>
              <a:rPr lang="en-US" altLang="en-US" sz="1600" dirty="0" smtClean="0"/>
              <a:t>802.11-18/1840r2) </a:t>
            </a:r>
            <a:r>
              <a:rPr lang="en-US" altLang="en-US" sz="1600" dirty="0" smtClean="0"/>
              <a:t>approval</a:t>
            </a:r>
          </a:p>
          <a:p>
            <a:pPr lvl="1">
              <a:spcBef>
                <a:spcPts val="100"/>
              </a:spcBef>
            </a:pPr>
            <a:r>
              <a:rPr lang="en-US" altLang="en-US" sz="1600" dirty="0" smtClean="0"/>
              <a:t>Presentations on comment resolution</a:t>
            </a:r>
          </a:p>
          <a:p>
            <a:pPr lvl="1">
              <a:spcBef>
                <a:spcPts val="100"/>
              </a:spcBef>
            </a:pPr>
            <a:r>
              <a:rPr lang="en-US" altLang="en-US" sz="1600" dirty="0" smtClean="0"/>
              <a:t>Recess</a:t>
            </a:r>
          </a:p>
          <a:p>
            <a:pPr>
              <a:spcBef>
                <a:spcPts val="100"/>
              </a:spcBef>
            </a:pPr>
            <a:r>
              <a:rPr lang="en-US" altLang="en-US" sz="1600" dirty="0" smtClean="0">
                <a:solidFill>
                  <a:srgbClr val="FF0000"/>
                </a:solidFill>
              </a:rPr>
              <a:t>Tuesday: </a:t>
            </a:r>
            <a:r>
              <a:rPr lang="en-US" altLang="en-US" sz="1600" dirty="0">
                <a:solidFill>
                  <a:srgbClr val="FF0000"/>
                </a:solidFill>
              </a:rPr>
              <a:t>A</a:t>
            </a:r>
            <a:r>
              <a:rPr lang="en-US" altLang="en-US" sz="1600" dirty="0" smtClean="0">
                <a:solidFill>
                  <a:srgbClr val="FF0000"/>
                </a:solidFill>
              </a:rPr>
              <a:t>M1, PM1 (4 hours)</a:t>
            </a:r>
          </a:p>
          <a:p>
            <a:pPr lvl="1">
              <a:spcBef>
                <a:spcPts val="100"/>
              </a:spcBef>
            </a:pPr>
            <a:r>
              <a:rPr lang="en-US" altLang="en-US" sz="1600" dirty="0">
                <a:solidFill>
                  <a:srgbClr val="FF0000"/>
                </a:solidFill>
              </a:rPr>
              <a:t>PHY and MAC ad-hoc meetings (parallel</a:t>
            </a:r>
            <a:r>
              <a:rPr lang="en-US" altLang="en-US" sz="1600" dirty="0" smtClean="0">
                <a:solidFill>
                  <a:srgbClr val="FF0000"/>
                </a:solidFill>
              </a:rPr>
              <a:t>)</a:t>
            </a:r>
          </a:p>
          <a:p>
            <a:pPr lvl="1">
              <a:spcBef>
                <a:spcPts val="100"/>
              </a:spcBef>
            </a:pPr>
            <a:r>
              <a:rPr lang="en-US" altLang="en-US" sz="1600" dirty="0" smtClean="0">
                <a:solidFill>
                  <a:srgbClr val="FF0000"/>
                </a:solidFill>
              </a:rPr>
              <a:t>Comment </a:t>
            </a:r>
            <a:r>
              <a:rPr lang="en-US" altLang="en-US" sz="1600" dirty="0" smtClean="0">
                <a:solidFill>
                  <a:srgbClr val="FF0000"/>
                </a:solidFill>
              </a:rPr>
              <a:t>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a:p>
            <a:pPr>
              <a:spcBef>
                <a:spcPts val="100"/>
              </a:spcBef>
            </a:pPr>
            <a:r>
              <a:rPr lang="en-US" altLang="en-US" sz="1600" dirty="0" smtClean="0">
                <a:solidFill>
                  <a:srgbClr val="FF0000"/>
                </a:solidFill>
              </a:rPr>
              <a:t>Wednesday: PM2 </a:t>
            </a:r>
            <a:r>
              <a:rPr lang="en-US" altLang="en-US" sz="1600" dirty="0">
                <a:solidFill>
                  <a:srgbClr val="FF0000"/>
                </a:solidFill>
              </a:rPr>
              <a:t>(2 hours</a:t>
            </a:r>
            <a:r>
              <a:rPr lang="en-US" altLang="en-US" sz="1600" dirty="0" smtClean="0">
                <a:solidFill>
                  <a:srgbClr val="FF0000"/>
                </a:solidFill>
              </a:rPr>
              <a:t>) </a:t>
            </a:r>
            <a:endParaRPr lang="en-US" altLang="en-US" sz="1600" dirty="0">
              <a:solidFill>
                <a:srgbClr val="FF0000"/>
              </a:solidFill>
            </a:endParaRPr>
          </a:p>
          <a:p>
            <a:pPr lvl="1">
              <a:spcBef>
                <a:spcPts val="100"/>
              </a:spcBef>
            </a:pPr>
            <a:r>
              <a:rPr lang="en-US" altLang="en-US" sz="1600" dirty="0">
                <a:solidFill>
                  <a:srgbClr val="FF0000"/>
                </a:solidFill>
              </a:rPr>
              <a:t>PHY and MAC ad-hoc </a:t>
            </a:r>
            <a:r>
              <a:rPr lang="en-US" altLang="en-US" sz="1600" dirty="0" smtClean="0">
                <a:solidFill>
                  <a:srgbClr val="FF0000"/>
                </a:solidFill>
              </a:rPr>
              <a:t>meetings (parallel)</a:t>
            </a:r>
          </a:p>
          <a:p>
            <a:pPr lvl="1">
              <a:spcBef>
                <a:spcPts val="100"/>
              </a:spcBef>
            </a:pPr>
            <a:r>
              <a:rPr lang="en-US" altLang="en-US" sz="1600" dirty="0" smtClean="0">
                <a:solidFill>
                  <a:srgbClr val="FF0000"/>
                </a:solidFill>
              </a:rPr>
              <a:t>Comment </a:t>
            </a:r>
            <a:r>
              <a:rPr lang="en-US" altLang="en-US" sz="1600" dirty="0" smtClean="0">
                <a:solidFill>
                  <a:srgbClr val="FF0000"/>
                </a:solidFill>
              </a:rPr>
              <a:t>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600" dirty="0" smtClean="0"/>
              <a:t>Thursday</a:t>
            </a:r>
            <a:r>
              <a:rPr lang="en-US" altLang="en-US" sz="1600" dirty="0"/>
              <a:t>: </a:t>
            </a:r>
            <a:r>
              <a:rPr lang="en-US" altLang="en-US" sz="1600" dirty="0" smtClean="0"/>
              <a:t>AM2 </a:t>
            </a:r>
            <a:r>
              <a:rPr lang="en-US" altLang="en-US" sz="1600" dirty="0"/>
              <a:t>(2 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p>
          <a:p>
            <a:pPr lvl="1">
              <a:spcBef>
                <a:spcPts val="0"/>
              </a:spcBef>
            </a:pPr>
            <a:r>
              <a:rPr lang="en-US" altLang="en-US" sz="1600" dirty="0" smtClean="0"/>
              <a:t>Presentations</a:t>
            </a:r>
          </a:p>
          <a:p>
            <a:pPr lvl="1">
              <a:spcBef>
                <a:spcPts val="0"/>
              </a:spcBef>
            </a:pPr>
            <a:r>
              <a:rPr lang="en-US" altLang="en-US" sz="1600" dirty="0" smtClean="0"/>
              <a:t>Recess</a:t>
            </a:r>
          </a:p>
          <a:p>
            <a:pPr lvl="1">
              <a:spcBef>
                <a:spcPts val="0"/>
              </a:spcBef>
            </a:pPr>
            <a:endParaRPr lang="en-US" altLang="en-US" sz="2000" dirty="0" smtClean="0"/>
          </a:p>
          <a:p>
            <a:pPr>
              <a:spcBef>
                <a:spcPts val="0"/>
              </a:spcBef>
            </a:pPr>
            <a:r>
              <a:rPr lang="en-US" altLang="en-US" sz="1600" dirty="0" smtClean="0"/>
              <a:t>Thursday: PM1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procedure</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a:t>
            </a:r>
          </a:p>
          <a:p>
            <a:pPr lvl="1">
              <a:spcBef>
                <a:spcPts val="0"/>
              </a:spcBef>
            </a:pPr>
            <a:r>
              <a:rPr lang="en-US" altLang="en-US" sz="1600" dirty="0" smtClean="0"/>
              <a:t>Adjourn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Bangkok, Thailand</a:t>
            </a:r>
          </a:p>
          <a:p>
            <a:pPr algn="ctr">
              <a:lnSpc>
                <a:spcPct val="90000"/>
              </a:lnSpc>
              <a:buFontTx/>
              <a:buNone/>
            </a:pPr>
            <a:r>
              <a:rPr lang="en-US" altLang="en-US" sz="3200" dirty="0" smtClean="0">
                <a:cs typeface="Times New Roman" panose="02020603050405020304" pitchFamily="18" charset="0"/>
              </a:rPr>
              <a:t>November 11-16,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D0.4</a:t>
            </a:r>
          </a:p>
          <a:p>
            <a:r>
              <a:rPr lang="en-US" altLang="en-US" dirty="0"/>
              <a:t>Resolved remaining TBDs in D0.4 to produce D1.0</a:t>
            </a:r>
          </a:p>
          <a:p>
            <a:r>
              <a:rPr lang="en-CA" altLang="en-US" dirty="0"/>
              <a:t>The TG passed a motion to enable the TG Editor to prepare draft D1.0 and start a 30-day WG letter Ballot</a:t>
            </a:r>
            <a:endParaRPr lang="en-US" altLang="en-US" dirty="0"/>
          </a:p>
          <a:p>
            <a:r>
              <a:rPr lang="en-US" altLang="en-US" dirty="0"/>
              <a:t>The TG approved </a:t>
            </a:r>
            <a:r>
              <a:rPr lang="en-US" altLang="en-US" dirty="0" err="1"/>
              <a:t>TGba</a:t>
            </a:r>
            <a:r>
              <a:rPr lang="en-US" altLang="en-US" dirty="0"/>
              <a:t> Coexistence Assurance document (11-18/1069r0)</a:t>
            </a:r>
          </a:p>
          <a:p>
            <a:r>
              <a:rPr lang="en-US" altLang="en-US" dirty="0" err="1"/>
              <a:t>TGba</a:t>
            </a:r>
            <a:r>
              <a:rPr lang="en-US" altLang="en-US" dirty="0"/>
              <a:t> power management presented to ARC</a:t>
            </a:r>
          </a:p>
          <a:p>
            <a:r>
              <a:rPr lang="en-US" altLang="en-US" dirty="0"/>
              <a:t>Reviewed TG timeline</a:t>
            </a:r>
          </a:p>
          <a:p>
            <a:r>
              <a:rPr lang="en-US" altLang="en-US" dirty="0"/>
              <a:t>Agenda: doc:11-18/1381</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2018 meeting [doc: IEEE 802.11-18/1674r0] and teleconference calls [doc: IEEE </a:t>
            </a:r>
            <a:r>
              <a:rPr lang="en-US" altLang="en-US" dirty="0" smtClean="0"/>
              <a:t>802.11-18/1840r2]</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r>
              <a:rPr lang="en-US" sz="1800" dirty="0" smtClean="0"/>
              <a:t>MAC:</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28</a:t>
            </a:fld>
            <a:endParaRPr lang="en-US" altLang="en-US" sz="1200" b="0" smtClean="0"/>
          </a:p>
        </p:txBody>
      </p:sp>
      <p:grpSp>
        <p:nvGrpSpPr>
          <p:cNvPr id="6" name="Group 5"/>
          <p:cNvGrpSpPr/>
          <p:nvPr/>
        </p:nvGrpSpPr>
        <p:grpSpPr>
          <a:xfrm>
            <a:off x="136125" y="3182923"/>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Complete comment resolution on Draft 1.0</a:t>
            </a:r>
          </a:p>
          <a:p>
            <a:pPr>
              <a:defRPr/>
            </a:pPr>
            <a:endParaRPr lang="en-US" altLang="en-US" dirty="0" smtClean="0"/>
          </a:p>
          <a:p>
            <a:pPr>
              <a:defRPr/>
            </a:pPr>
            <a:r>
              <a:rPr lang="en-US" altLang="en-US" dirty="0" smtClean="0"/>
              <a:t>Approve </a:t>
            </a:r>
            <a:r>
              <a:rPr lang="en-US" altLang="en-US" dirty="0"/>
              <a:t>Working Group Technical </a:t>
            </a:r>
            <a:r>
              <a:rPr lang="en-US" altLang="en-US" dirty="0" smtClean="0"/>
              <a:t>Recirculation Letter Ballot on </a:t>
            </a:r>
            <a:r>
              <a:rPr lang="en-US" altLang="en-US" dirty="0" err="1" smtClean="0"/>
              <a:t>TGba</a:t>
            </a:r>
            <a:r>
              <a:rPr lang="en-US" altLang="en-US" dirty="0" smtClean="0"/>
              <a:t> Draft 2.0</a:t>
            </a:r>
            <a:endParaRPr lang="en-US" altLang="en-US" dirty="0"/>
          </a:p>
          <a:p>
            <a:pPr>
              <a:defRPr/>
            </a:pPr>
            <a:endParaRPr lang="en-US" altLang="en-US" dirty="0" smtClean="0"/>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2018 session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90795660"/>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176276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r>
                        <a:rPr lang="en-US" sz="1800" b="1" dirty="0" smtClean="0">
                          <a:solidFill>
                            <a:schemeClr val="tx1"/>
                          </a:solidFill>
                        </a:rPr>
                        <a:t> ad-hoc</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4610100" y="3631501"/>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a:endCxn id="9" idx="0"/>
          </p:cNvCxnSpPr>
          <p:nvPr/>
        </p:nvCxnSpPr>
        <p:spPr bwMode="auto">
          <a:xfrm flipH="1">
            <a:off x="5834983" y="4297184"/>
            <a:ext cx="123281" cy="65227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7" name="Rectangle 16"/>
          <p:cNvSpPr/>
          <p:nvPr/>
        </p:nvSpPr>
        <p:spPr bwMode="auto">
          <a:xfrm>
            <a:off x="3733800" y="19812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3733800" y="30099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8" name="Straight Connector 17"/>
          <p:cNvCxnSpPr/>
          <p:nvPr/>
        </p:nvCxnSpPr>
        <p:spPr bwMode="auto">
          <a:xfrm>
            <a:off x="4875213" y="2667000"/>
            <a:ext cx="602558" cy="2239490"/>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Tuesday AM1, PM1, 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109194</TotalTime>
  <Words>2301</Words>
  <Application>Microsoft Office PowerPoint</Application>
  <PresentationFormat>On-screen Show (4:3)</PresentationFormat>
  <Paragraphs>496</Paragraphs>
  <Slides>32</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1" baseType="lpstr">
      <vt:lpstr>Monotype Sorts</vt:lpstr>
      <vt:lpstr>MS Gothic</vt:lpstr>
      <vt:lpstr>MS PGothic</vt:lpstr>
      <vt:lpstr>Arial</vt:lpstr>
      <vt:lpstr>Calibri</vt:lpstr>
      <vt:lpstr>Helvetica</vt:lpstr>
      <vt:lpstr>Times New Roman</vt:lpstr>
      <vt:lpstr>802-11-Submission</vt:lpstr>
      <vt:lpstr>Document</vt:lpstr>
      <vt:lpstr>November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vt:lpstr>
      <vt:lpstr>MAC</vt:lpstr>
      <vt:lpstr>MAC (continued)</vt:lpstr>
      <vt:lpstr>Agenda for Monday AM1 (ad-hoc)</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September 2018 Meeting and Teleconference Calls</vt:lpstr>
      <vt:lpstr>Motion - Minutes</vt:lpstr>
      <vt:lpstr>Motions (Thursday AM2)</vt:lpstr>
      <vt:lpstr>TGba Timeline </vt:lpstr>
      <vt:lpstr>Goal for January 2019</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4673</cp:revision>
  <cp:lastPrinted>2014-11-04T15:04:57Z</cp:lastPrinted>
  <dcterms:created xsi:type="dcterms:W3CDTF">2007-04-17T18:10:23Z</dcterms:created>
  <dcterms:modified xsi:type="dcterms:W3CDTF">2018-11-12T03:41:40Z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2018-11-12 03:41:40Z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