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2"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0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36"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November 6: </a:t>
            </a:r>
            <a:endParaRPr lang="en-US" dirty="0" smtClean="0"/>
          </a:p>
          <a:p>
            <a:pPr lvl="1">
              <a:defRPr/>
            </a:pPr>
            <a:r>
              <a:rPr lang="en-US" b="0" dirty="0" smtClean="0"/>
              <a:t>Received </a:t>
            </a:r>
            <a:r>
              <a:rPr lang="en-US" dirty="0" smtClean="0"/>
              <a:t>29 </a:t>
            </a:r>
            <a:r>
              <a:rPr lang="en-US" dirty="0" smtClean="0"/>
              <a:t>s</a:t>
            </a:r>
            <a:r>
              <a:rPr lang="en-US" b="0" dirty="0" smtClean="0"/>
              <a:t>ubmissions (updated on </a:t>
            </a:r>
            <a:r>
              <a:rPr lang="en-US" dirty="0" smtClean="0"/>
              <a:t>November 10</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2" name="Rectangle 1"/>
          <p:cNvSpPr/>
          <p:nvPr/>
        </p:nvSpPr>
        <p:spPr>
          <a:xfrm>
            <a:off x="0" y="1981200"/>
            <a:ext cx="8915400" cy="1754326"/>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11-18/1861 CR for 32.2.5, </a:t>
            </a:r>
            <a:r>
              <a:rPr lang="en-US" sz="1800" dirty="0" err="1">
                <a:solidFill>
                  <a:srgbClr val="000000"/>
                </a:solidFill>
                <a:latin typeface="Calibri" panose="020F0502020204030204" pitchFamily="34" charset="0"/>
              </a:rPr>
              <a:t>Eunsung</a:t>
            </a:r>
            <a:r>
              <a:rPr lang="en-US" sz="1800" dirty="0">
                <a:solidFill>
                  <a:srgbClr val="00000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11-18/1862 CR </a:t>
            </a:r>
            <a:r>
              <a:rPr lang="en-US" sz="1800" dirty="0" smtClean="0">
                <a:solidFill>
                  <a:srgbClr val="000000"/>
                </a:solidFill>
                <a:latin typeface="Calibri" panose="020F0502020204030204" pitchFamily="34" charset="0"/>
              </a:rPr>
              <a:t>for </a:t>
            </a:r>
            <a:r>
              <a:rPr lang="en-US" sz="1800" dirty="0">
                <a:solidFill>
                  <a:srgbClr val="000000"/>
                </a:solidFill>
                <a:latin typeface="Calibri" panose="020F0502020204030204" pitchFamily="34" charset="0"/>
              </a:rPr>
              <a:t>32.2.9, </a:t>
            </a:r>
            <a:r>
              <a:rPr lang="en-US" sz="1800" dirty="0" err="1">
                <a:solidFill>
                  <a:srgbClr val="000000"/>
                </a:solidFill>
                <a:latin typeface="Calibri" panose="020F0502020204030204" pitchFamily="34" charset="0"/>
              </a:rPr>
              <a:t>Eunsung</a:t>
            </a:r>
            <a:r>
              <a:rPr lang="en-US" sz="1800" dirty="0">
                <a:solidFill>
                  <a:srgbClr val="00000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11-18/1913r0 ”CR for </a:t>
            </a:r>
            <a:r>
              <a:rPr lang="en-US" sz="1800" dirty="0" err="1">
                <a:solidFill>
                  <a:srgbClr val="000000"/>
                </a:solidFill>
                <a:latin typeface="Calibri" panose="020F0502020204030204" pitchFamily="34" charset="0"/>
              </a:rPr>
              <a:t>Tx</a:t>
            </a:r>
            <a:r>
              <a:rPr lang="en-US" sz="1800" dirty="0">
                <a:solidFill>
                  <a:srgbClr val="00000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11-18/1914r0 CR for Mathematical description of signals Part 1, Miguel Lopez (Ericsson)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1847r0, CR for Wake-up operation Part I, Po-Kai Huang (Intel)</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18/1823, comment resolution on group ID (part </a:t>
            </a:r>
            <a:r>
              <a:rPr lang="en-US" sz="1800" dirty="0" err="1">
                <a:solidFill>
                  <a:srgbClr val="000000"/>
                </a:solidFill>
                <a:latin typeface="Calibri" panose="020F0502020204030204" pitchFamily="34" charset="0"/>
              </a:rPr>
              <a:t>i</a:t>
            </a:r>
            <a:r>
              <a:rPr lang="en-US" sz="1800" dirty="0">
                <a:solidFill>
                  <a:srgbClr val="00000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11-18/1881 CRs for WUR Discovery element, </a:t>
            </a:r>
            <a:r>
              <a:rPr lang="en-US" sz="1800" dirty="0" err="1">
                <a:solidFill>
                  <a:srgbClr val="000000"/>
                </a:solidFill>
                <a:latin typeface="Calibri" panose="020F0502020204030204" pitchFamily="34" charset="0"/>
              </a:rPr>
              <a:t>Rojan</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Chitrakar</a:t>
            </a:r>
            <a:r>
              <a:rPr lang="en-US" sz="1800" dirty="0">
                <a:solidFill>
                  <a:srgbClr val="00000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11-18/1882 CRs for WUR Discovery, </a:t>
            </a:r>
            <a:r>
              <a:rPr lang="en-US" sz="1800" dirty="0" err="1">
                <a:solidFill>
                  <a:srgbClr val="000000"/>
                </a:solidFill>
                <a:latin typeface="Calibri" panose="020F0502020204030204" pitchFamily="34" charset="0"/>
              </a:rPr>
              <a:t>Rojan</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Chitrakar</a:t>
            </a:r>
            <a:r>
              <a:rPr lang="en-US" sz="1800" dirty="0">
                <a:solidFill>
                  <a:srgbClr val="000000"/>
                </a:solidFill>
                <a:latin typeface="Calibri" panose="020F0502020204030204" pitchFamily="34" charset="0"/>
              </a:rPr>
              <a:t> (Panasonic)</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1865r0: Comment Resolutions on WUR Mode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1883r0: Comment Resolutions on WUR Mode element – Part 2,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1874r0: Comment Resolutions on WUR Capability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18/1869, MAC CR on WUR ID,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18/1872, MAC CR on WUR STA operation,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Kim (LG Electronics</a:t>
            </a:r>
            <a:r>
              <a:rPr lang="en-US" sz="1800" dirty="0" smtClean="0">
                <a:solidFill>
                  <a:srgbClr val="000000"/>
                </a:solidFill>
                <a:latin typeface="Calibri" panose="020F0502020204030204" pitchFamily="34" charset="0"/>
              </a:rPr>
              <a:t>)</a:t>
            </a:r>
            <a:endParaRPr lang="en-US"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3139321"/>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18/1884r0</a:t>
            </a:r>
            <a:r>
              <a:rPr lang="en-US" sz="1800" dirty="0">
                <a:solidFill>
                  <a:srgbClr val="000000"/>
                </a:solidFill>
                <a:latin typeface="Calibri" panose="020F0502020204030204" pitchFamily="34" charset="0"/>
              </a:rPr>
              <a:t>, “Comment Resolution for Neighbor Report element”,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18/1905r0, “Comment Resolution for Embedded ESSID”,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18/1886r0, “Comment Resolution for Miscellaneous Comments”,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1904r0, CR for WUR Beacon and Synchronization Part II, Po-Kai Huang (Intel)</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11-18/1873r0, CR for WUR frame format,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11-18/1915 Issues on negotiating WUR mode,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11-18/1916 Issues on WUR duty cycle scheduling,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11-18/1923 CR on CID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t>
            </a:r>
            <a:r>
              <a:rPr lang="en-US" altLang="en-US" sz="1600" dirty="0" smtClean="0"/>
              <a:t>and teleconference minutes (doc: IEEE </a:t>
            </a:r>
            <a:r>
              <a:rPr lang="en-US" altLang="en-US" sz="1600" dirty="0" smtClean="0"/>
              <a:t>802.11-18/1840r2) </a:t>
            </a:r>
            <a:r>
              <a:rPr lang="en-US" altLang="en-US" sz="1600" dirty="0" smtClean="0"/>
              <a:t>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a:t>
            </a:r>
            <a:r>
              <a:rPr lang="en-US" altLang="en-US" sz="1600" dirty="0" smtClean="0">
                <a:solidFill>
                  <a:srgbClr val="FF0000"/>
                </a:solidFill>
              </a:rPr>
              <a:t>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a:t>
            </a:r>
            <a:r>
              <a:rPr lang="en-US" altLang="en-US" sz="1600" dirty="0" smtClean="0">
                <a:solidFill>
                  <a:srgbClr val="FF0000"/>
                </a:solidFill>
              </a:rPr>
              <a:t>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a:t>
            </a:r>
            <a:r>
              <a:rPr lang="en-US" altLang="en-US" dirty="0" smtClean="0"/>
              <a:t>802.11-18/1840r2]</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grpSp>
        <p:nvGrpSpPr>
          <p:cNvPr id="6" name="Group 5"/>
          <p:cNvGrpSpPr/>
          <p:nvPr/>
        </p:nvGrpSpPr>
        <p:grpSpPr>
          <a:xfrm>
            <a:off x="136125" y="318292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108329</TotalTime>
  <Words>2240</Words>
  <Application>Microsoft Office PowerPoint</Application>
  <PresentationFormat>On-screen Show (4:3)</PresentationFormat>
  <Paragraphs>490</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vt:lpstr>
      <vt:lpstr>MAC (continued)</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TGba Timeline </vt:lpstr>
      <vt:lpstr>Goal for January 2019</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4662</cp:revision>
  <cp:lastPrinted>2014-11-04T15:04:57Z</cp:lastPrinted>
  <dcterms:created xsi:type="dcterms:W3CDTF">2007-04-17T18:10:23Z</dcterms:created>
  <dcterms:modified xsi:type="dcterms:W3CDTF">2018-11-11T13:17:00Z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2018-11-11 13:16:59Z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