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2" r:id="rId14"/>
    <p:sldId id="750" r:id="rId15"/>
    <p:sldId id="778" r:id="rId16"/>
    <p:sldId id="779" r:id="rId17"/>
    <p:sldId id="780" r:id="rId18"/>
    <p:sldId id="781" r:id="rId19"/>
    <p:sldId id="782" r:id="rId20"/>
    <p:sldId id="727" r:id="rId21"/>
    <p:sldId id="704" r:id="rId22"/>
    <p:sldId id="705" r:id="rId23"/>
    <p:sldId id="707" r:id="rId24"/>
    <p:sldId id="809" r:id="rId25"/>
    <p:sldId id="721" r:id="rId26"/>
    <p:sldId id="776" r:id="rId27"/>
    <p:sldId id="800" r:id="rId28"/>
    <p:sldId id="694" r:id="rId29"/>
    <p:sldId id="695" r:id="rId30"/>
    <p:sldId id="740" r:id="rId31"/>
    <p:sldId id="741"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4095" autoAdjust="0"/>
  </p:normalViewPr>
  <p:slideViewPr>
    <p:cSldViewPr>
      <p:cViewPr varScale="1">
        <p:scale>
          <a:sx n="70" d="100"/>
          <a:sy n="70" d="100"/>
        </p:scale>
        <p:origin x="1080"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4081161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802.11-18/1717r0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318"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2018 </a:t>
            </a:r>
            <a:r>
              <a:rPr lang="en-US" altLang="en-US" dirty="0" smtClean="0"/>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2018-10-04</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TBD: </a:t>
            </a:r>
            <a:endParaRPr lang="en-US" dirty="0" smtClean="0"/>
          </a:p>
          <a:p>
            <a:pPr lvl="1">
              <a:defRPr/>
            </a:pPr>
            <a:r>
              <a:rPr lang="en-US" b="0" dirty="0" smtClean="0"/>
              <a:t>Received </a:t>
            </a:r>
            <a:r>
              <a:rPr lang="en-US" dirty="0" smtClean="0"/>
              <a:t>??</a:t>
            </a:r>
            <a:r>
              <a:rPr lang="en-US" dirty="0" smtClean="0"/>
              <a:t> </a:t>
            </a:r>
            <a:r>
              <a:rPr lang="en-US" dirty="0" smtClean="0"/>
              <a:t>s</a:t>
            </a:r>
            <a:r>
              <a:rPr lang="en-US" b="0" dirty="0" smtClean="0"/>
              <a:t>ubmissions (updated on </a:t>
            </a:r>
            <a:r>
              <a:rPr lang="en-US" dirty="0" smtClean="0"/>
              <a:t>TBD</a:t>
            </a:r>
            <a:r>
              <a:rPr lang="en-US" b="0" dirty="0" smtClean="0"/>
              <a:t>)</a:t>
            </a:r>
            <a:endParaRPr lang="en-US" b="0" dirty="0" smtClean="0"/>
          </a:p>
          <a:p>
            <a:pPr>
              <a:defRPr/>
            </a:pPr>
            <a:endParaRPr lang="en-US" dirty="0" smtClean="0"/>
          </a:p>
          <a:p>
            <a:pPr>
              <a:defRPr/>
            </a:pPr>
            <a:r>
              <a:rPr lang="en-US" dirty="0" smtClean="0"/>
              <a:t>Grouped submissions based on priorities</a:t>
            </a:r>
          </a:p>
          <a:p>
            <a:pPr lvl="1">
              <a:defRPr/>
            </a:pPr>
            <a:r>
              <a:rPr lang="en-US" dirty="0" smtClean="0"/>
              <a:t>Comment resolutions </a:t>
            </a:r>
            <a:r>
              <a:rPr lang="en-US" dirty="0" smtClean="0"/>
              <a:t>(</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Agenda for Monday AM1 (ad-hoc)</a:t>
            </a:r>
            <a:endParaRPr lang="en-US" altLang="en-US" dirty="0" smtClean="0"/>
          </a:p>
        </p:txBody>
      </p:sp>
      <p:sp>
        <p:nvSpPr>
          <p:cNvPr id="21507" name="Content Placeholder 6"/>
          <p:cNvSpPr>
            <a:spLocks noGrp="1"/>
          </p:cNvSpPr>
          <p:nvPr>
            <p:ph idx="1"/>
          </p:nvPr>
        </p:nvSpPr>
        <p:spPr/>
        <p:txBody>
          <a:bodyPr/>
          <a:lstStyle/>
          <a:p>
            <a:pPr>
              <a:spcBef>
                <a:spcPts val="100"/>
              </a:spcBef>
            </a:pPr>
            <a:r>
              <a:rPr lang="en-US" altLang="en-US" sz="2000" dirty="0" smtClean="0"/>
              <a:t>Monday: </a:t>
            </a:r>
            <a:r>
              <a:rPr lang="en-US" altLang="en-US" sz="2000" dirty="0" smtClean="0"/>
              <a:t>AM1 </a:t>
            </a:r>
            <a:r>
              <a:rPr lang="en-US" altLang="en-US" sz="2000" dirty="0" smtClean="0"/>
              <a:t>(2 hours)</a:t>
            </a:r>
          </a:p>
          <a:p>
            <a:pPr lvl="1">
              <a:spcBef>
                <a:spcPts val="100"/>
              </a:spcBef>
            </a:pPr>
            <a:r>
              <a:rPr lang="en-US" altLang="en-US" dirty="0" smtClean="0"/>
              <a:t>Call meeting to order, TGba introduction</a:t>
            </a:r>
          </a:p>
          <a:p>
            <a:pPr lvl="1">
              <a:spcBef>
                <a:spcPts val="100"/>
              </a:spcBef>
            </a:pPr>
            <a:r>
              <a:rPr lang="en-US" altLang="en-US" dirty="0" smtClean="0"/>
              <a:t>Call for submissions</a:t>
            </a:r>
          </a:p>
          <a:p>
            <a:pPr lvl="1">
              <a:spcBef>
                <a:spcPts val="100"/>
              </a:spcBef>
            </a:pPr>
            <a:r>
              <a:rPr lang="en-US" altLang="en-US" dirty="0" smtClean="0"/>
              <a:t>Review agenda and approval</a:t>
            </a:r>
          </a:p>
          <a:p>
            <a:pPr lvl="1">
              <a:spcBef>
                <a:spcPts val="100"/>
              </a:spcBef>
            </a:pPr>
            <a:r>
              <a:rPr lang="en-US" altLang="en-US" dirty="0" smtClean="0"/>
              <a:t>IEEE 802 and 802.11 IPR Policy and procedure</a:t>
            </a:r>
          </a:p>
          <a:p>
            <a:pPr lvl="1">
              <a:spcBef>
                <a:spcPts val="100"/>
              </a:spcBef>
            </a:pPr>
            <a:r>
              <a:rPr lang="en-US" altLang="en-US" dirty="0" smtClean="0"/>
              <a:t>Participation in IEEE 802 Meetings </a:t>
            </a:r>
          </a:p>
          <a:p>
            <a:pPr lvl="1">
              <a:spcBef>
                <a:spcPts val="100"/>
              </a:spcBef>
            </a:pPr>
            <a:r>
              <a:rPr lang="en-US" altLang="en-US" dirty="0" smtClean="0"/>
              <a:t>Summary from </a:t>
            </a:r>
            <a:r>
              <a:rPr lang="en-US" altLang="en-US" dirty="0" smtClean="0"/>
              <a:t>September 2018 </a:t>
            </a:r>
            <a:r>
              <a:rPr lang="en-US" altLang="en-US" dirty="0" smtClean="0"/>
              <a:t>meeting</a:t>
            </a:r>
          </a:p>
          <a:p>
            <a:pPr lvl="1">
              <a:spcBef>
                <a:spcPts val="100"/>
              </a:spcBef>
            </a:pPr>
            <a:r>
              <a:rPr lang="en-US" altLang="en-US" dirty="0" smtClean="0"/>
              <a:t>Comment assignments (if any)</a:t>
            </a:r>
          </a:p>
          <a:p>
            <a:pPr lvl="1">
              <a:spcBef>
                <a:spcPts val="100"/>
              </a:spcBef>
            </a:pPr>
            <a:r>
              <a:rPr lang="en-US" altLang="en-US" dirty="0" smtClean="0"/>
              <a:t>Presentations – comment resolutions</a:t>
            </a:r>
          </a:p>
          <a:p>
            <a:pPr lvl="1">
              <a:spcBef>
                <a:spcPts val="100"/>
              </a:spcBef>
            </a:pPr>
            <a:r>
              <a:rPr lang="en-US" altLang="en-US" dirty="0" smtClean="0"/>
              <a:t>Adjourn</a:t>
            </a:r>
            <a:endParaRPr lang="en-US" altLang="en-US" dirty="0" smtClean="0"/>
          </a:p>
        </p:txBody>
      </p:sp>
      <p:sp>
        <p:nvSpPr>
          <p:cNvPr id="4" name="Date Placeholder 3"/>
          <p:cNvSpPr>
            <a:spLocks noGrp="1"/>
          </p:cNvSpPr>
          <p:nvPr>
            <p:ph type="dt" sz="half"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13</a:t>
            </a:fld>
            <a:endParaRPr lang="en-US" altLang="en-US" sz="1200" b="0" smtClean="0"/>
          </a:p>
        </p:txBody>
      </p:sp>
    </p:spTree>
    <p:extLst>
      <p:ext uri="{BB962C8B-B14F-4D97-AF65-F5344CB8AC3E}">
        <p14:creationId xmlns:p14="http://schemas.microsoft.com/office/powerpoint/2010/main" val="1307883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373187"/>
            <a:ext cx="4722813" cy="5103813"/>
          </a:xfrm>
        </p:spPr>
        <p:txBody>
          <a:bodyPr/>
          <a:lstStyle/>
          <a:p>
            <a:pPr>
              <a:spcBef>
                <a:spcPts val="100"/>
              </a:spcBef>
            </a:pPr>
            <a:r>
              <a:rPr lang="en-US" altLang="en-US" sz="1600" dirty="0" smtClean="0"/>
              <a:t>Monday: </a:t>
            </a:r>
            <a:r>
              <a:rPr lang="en-US" altLang="en-US" sz="1600" dirty="0" smtClean="0"/>
              <a:t>PM2 </a:t>
            </a:r>
            <a:r>
              <a:rPr lang="en-US" altLang="en-US" sz="1600" dirty="0" smtClean="0"/>
              <a:t>(2 hours)</a:t>
            </a:r>
          </a:p>
          <a:p>
            <a:pPr lvl="1">
              <a:spcBef>
                <a:spcPts val="100"/>
              </a:spcBef>
            </a:pPr>
            <a:r>
              <a:rPr lang="en-US" altLang="en-US" sz="1600" dirty="0" smtClean="0"/>
              <a:t>Call meeting to </a:t>
            </a:r>
            <a:r>
              <a:rPr lang="en-US" altLang="en-US" sz="1600" dirty="0" smtClean="0"/>
              <a:t>order</a:t>
            </a:r>
            <a:endParaRPr lang="en-US" altLang="en-US" sz="1600" dirty="0" smtClean="0"/>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a:t>
            </a:r>
            <a:r>
              <a:rPr lang="en-US" altLang="en-US" sz="1600" dirty="0" smtClean="0"/>
              <a:t>September 2018 </a:t>
            </a:r>
            <a:r>
              <a:rPr lang="en-US" altLang="en-US" sz="1600" dirty="0" smtClean="0"/>
              <a:t>meeting (</a:t>
            </a:r>
            <a:r>
              <a:rPr lang="en-US" altLang="en-US" sz="1600" dirty="0"/>
              <a:t>doc: IEEE </a:t>
            </a:r>
            <a:r>
              <a:rPr lang="en-US" altLang="en-US" sz="1600" dirty="0" smtClean="0"/>
              <a:t>802.11-18/1355r1) and teleconference minutes (doc: IEEE 802.11-18/1443r0)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endParaRPr lang="en-US" altLang="en-US" sz="1600" dirty="0" smtClean="0"/>
          </a:p>
          <a:p>
            <a:pPr>
              <a:spcBef>
                <a:spcPts val="100"/>
              </a:spcBef>
            </a:pPr>
            <a:r>
              <a:rPr lang="en-US" altLang="en-US" sz="1600" dirty="0" smtClean="0">
                <a:solidFill>
                  <a:srgbClr val="FF0000"/>
                </a:solidFill>
              </a:rPr>
              <a:t>Tuesday: </a:t>
            </a:r>
            <a:r>
              <a:rPr lang="en-US" altLang="en-US" sz="1600" dirty="0">
                <a:solidFill>
                  <a:srgbClr val="FF0000"/>
                </a:solidFill>
              </a:rPr>
              <a:t>A</a:t>
            </a:r>
            <a:r>
              <a:rPr lang="en-US" altLang="en-US" sz="1600" dirty="0" smtClean="0">
                <a:solidFill>
                  <a:srgbClr val="FF0000"/>
                </a:solidFill>
              </a:rPr>
              <a:t>M1</a:t>
            </a:r>
            <a:r>
              <a:rPr lang="en-US" altLang="en-US" sz="1600" dirty="0" smtClean="0">
                <a:solidFill>
                  <a:srgbClr val="FF0000"/>
                </a:solidFill>
              </a:rPr>
              <a:t>, </a:t>
            </a:r>
            <a:r>
              <a:rPr lang="en-US" altLang="en-US" sz="1600" dirty="0" smtClean="0">
                <a:solidFill>
                  <a:srgbClr val="FF0000"/>
                </a:solidFill>
              </a:rPr>
              <a:t>PM1 </a:t>
            </a:r>
            <a:r>
              <a:rPr lang="en-US" altLang="en-US" sz="1600" dirty="0" smtClean="0">
                <a:solidFill>
                  <a:srgbClr val="FF0000"/>
                </a:solidFill>
              </a:rPr>
              <a:t>(4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a:t>
            </a:r>
            <a:endParaRPr lang="en-US" altLang="en-US" sz="2000" dirty="0">
              <a:solidFill>
                <a:srgbClr val="FF0000"/>
              </a:solidFill>
            </a:endParaRPr>
          </a:p>
          <a:p>
            <a:pPr>
              <a:spcBef>
                <a:spcPts val="100"/>
              </a:spcBef>
            </a:pPr>
            <a:r>
              <a:rPr lang="en-US" altLang="en-US" sz="1600" dirty="0" smtClean="0">
                <a:solidFill>
                  <a:srgbClr val="FF0000"/>
                </a:solidFill>
              </a:rPr>
              <a:t>Wednesday: PM2 </a:t>
            </a:r>
            <a:r>
              <a:rPr lang="en-US" altLang="en-US" sz="1600" dirty="0">
                <a:solidFill>
                  <a:srgbClr val="FF0000"/>
                </a:solidFill>
              </a:rPr>
              <a:t>(2 hours</a:t>
            </a:r>
            <a:r>
              <a:rPr lang="en-US" altLang="en-US" sz="1600" dirty="0" smtClean="0">
                <a:solidFill>
                  <a:srgbClr val="FF0000"/>
                </a:solidFill>
              </a:rPr>
              <a:t>) </a:t>
            </a:r>
            <a:endParaRPr lang="en-US" altLang="en-US" sz="1600" dirty="0">
              <a:solidFill>
                <a:srgbClr val="FF0000"/>
              </a:solidFill>
            </a:endParaRPr>
          </a:p>
          <a:p>
            <a:pPr lvl="1">
              <a:spcBef>
                <a:spcPts val="100"/>
              </a:spcBef>
            </a:pPr>
            <a:r>
              <a:rPr lang="en-US" altLang="en-US" sz="1600" dirty="0">
                <a:solidFill>
                  <a:srgbClr val="FF0000"/>
                </a:solidFill>
              </a:rPr>
              <a:t>PHY and MAC ad-hoc </a:t>
            </a:r>
            <a:r>
              <a:rPr lang="en-US" altLang="en-US" sz="1600" dirty="0" smtClean="0">
                <a:solidFill>
                  <a:srgbClr val="FF0000"/>
                </a:solidFill>
              </a:rPr>
              <a:t>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a:t>
            </a:r>
            <a:endParaRPr lang="en-US" altLang="en-US" sz="20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600" dirty="0" smtClean="0"/>
              <a:t>Thursday</a:t>
            </a:r>
            <a:r>
              <a:rPr lang="en-US" altLang="en-US" sz="1600" dirty="0"/>
              <a:t>: </a:t>
            </a:r>
            <a:r>
              <a:rPr lang="en-US" altLang="en-US" sz="1600" dirty="0" smtClean="0"/>
              <a:t>A</a:t>
            </a:r>
            <a:r>
              <a:rPr lang="en-US" altLang="en-US" sz="1600" dirty="0" smtClean="0"/>
              <a:t>M2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1">
              <a:spcBef>
                <a:spcPts val="0"/>
              </a:spcBef>
            </a:pPr>
            <a:r>
              <a:rPr lang="en-US" altLang="en-US" sz="1600" dirty="0" smtClean="0"/>
              <a:t>Presentations</a:t>
            </a:r>
            <a:endParaRPr lang="en-US" altLang="en-US" sz="1600" dirty="0" smtClean="0"/>
          </a:p>
          <a:p>
            <a:pPr lvl="1">
              <a:spcBef>
                <a:spcPts val="0"/>
              </a:spcBef>
            </a:pPr>
            <a:r>
              <a:rPr lang="en-US" altLang="en-US" sz="1600" dirty="0" smtClean="0"/>
              <a:t>Recess</a:t>
            </a:r>
          </a:p>
          <a:p>
            <a:pPr lvl="1">
              <a:spcBef>
                <a:spcPts val="0"/>
              </a:spcBef>
            </a:pPr>
            <a:endParaRPr lang="en-US" altLang="en-US" sz="2000" dirty="0" smtClean="0"/>
          </a:p>
          <a:p>
            <a:pPr>
              <a:spcBef>
                <a:spcPts val="0"/>
              </a:spcBef>
            </a:pPr>
            <a:r>
              <a:rPr lang="en-US" altLang="en-US" sz="1600" dirty="0" smtClean="0"/>
              <a:t>Thursday: </a:t>
            </a:r>
            <a:r>
              <a:rPr lang="en-US" altLang="en-US" sz="1600" dirty="0" smtClean="0"/>
              <a:t>PM1 </a:t>
            </a:r>
            <a:r>
              <a:rPr lang="en-US" altLang="en-US" sz="1600" dirty="0" smtClean="0"/>
              <a:t>(2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a:t>
            </a:r>
            <a:r>
              <a:rPr lang="en-US" altLang="en-US" sz="1600" dirty="0" smtClean="0"/>
              <a:t>procedure</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endParaRPr lang="en-US" altLang="en-US" sz="1600" dirty="0" smtClean="0"/>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14</a:t>
            </a:fld>
            <a:endParaRPr lang="en-US" altLang="en-US" sz="1200" b="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a:t>
            </a:r>
            <a:r>
              <a:rPr lang="en-US" altLang="en-US" sz="3200" dirty="0" smtClean="0">
                <a:cs typeface="Times New Roman" panose="02020603050405020304" pitchFamily="18" charset="0"/>
              </a:rPr>
              <a:t>Bangkok, Thailand</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November 11-16, </a:t>
            </a:r>
            <a:r>
              <a:rPr lang="en-US" altLang="en-US" sz="3200" dirty="0" smtClean="0">
                <a:cs typeface="Times New Roman" panose="02020603050405020304" pitchFamily="18" charset="0"/>
              </a:rPr>
              <a:t>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a:t>
            </a:r>
            <a:r>
              <a:rPr lang="en-US" altLang="en-US" dirty="0" smtClean="0"/>
              <a:t>September 2018 </a:t>
            </a:r>
            <a:r>
              <a:rPr lang="en-US" altLang="en-US" dirty="0" smtClean="0"/>
              <a:t>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D0.4</a:t>
            </a:r>
          </a:p>
          <a:p>
            <a:r>
              <a:rPr lang="en-US" altLang="en-US" dirty="0"/>
              <a:t>Resolved remaining TBDs in D0.4 to produce D1.0</a:t>
            </a:r>
          </a:p>
          <a:p>
            <a:r>
              <a:rPr lang="en-CA" altLang="en-US" dirty="0"/>
              <a:t>The TG passed a motion to enable the TG Editor to prepare draft D1.0 and start a 30-day WG letter Ballot</a:t>
            </a:r>
            <a:endParaRPr lang="en-US" altLang="en-US" dirty="0"/>
          </a:p>
          <a:p>
            <a:r>
              <a:rPr lang="en-US" altLang="en-US" dirty="0"/>
              <a:t>The TG approved </a:t>
            </a:r>
            <a:r>
              <a:rPr lang="en-US" altLang="en-US" dirty="0" err="1"/>
              <a:t>TGba</a:t>
            </a:r>
            <a:r>
              <a:rPr lang="en-US" altLang="en-US" dirty="0"/>
              <a:t> Coexistence Assurance document (11-18/1069r0)</a:t>
            </a:r>
          </a:p>
          <a:p>
            <a:r>
              <a:rPr lang="en-US" altLang="en-US" dirty="0" err="1"/>
              <a:t>TGba</a:t>
            </a:r>
            <a:r>
              <a:rPr lang="en-US" altLang="en-US" dirty="0"/>
              <a:t> power management presented to ARC</a:t>
            </a:r>
          </a:p>
          <a:p>
            <a:r>
              <a:rPr lang="en-US" altLang="en-US" dirty="0"/>
              <a:t>Reviewed TG timeline</a:t>
            </a:r>
          </a:p>
          <a:p>
            <a:r>
              <a:rPr lang="en-US" altLang="en-US" dirty="0"/>
              <a:t>Agenda: doc:11-18/1381</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24</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September 2018 </a:t>
            </a:r>
            <a:r>
              <a:rPr lang="en-US" altLang="en-US" dirty="0" smtClean="0"/>
              <a:t>meeting [doc: IEEE </a:t>
            </a:r>
            <a:r>
              <a:rPr lang="en-US" altLang="en-US" dirty="0" smtClean="0"/>
              <a:t>802.11-18/1674r0] </a:t>
            </a:r>
            <a:r>
              <a:rPr lang="en-US" altLang="en-US" dirty="0" smtClean="0"/>
              <a:t>and teleconference calls [doc: IEEE </a:t>
            </a:r>
            <a:r>
              <a:rPr lang="en-US" altLang="en-US" dirty="0" smtClean="0"/>
              <a:t>802.11-18/TBD]</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a:t>
            </a:r>
            <a:r>
              <a:rPr lang="en-US" altLang="en-US" dirty="0" smtClean="0"/>
              <a:t>(Thursday </a:t>
            </a:r>
            <a:r>
              <a:rPr lang="en-US" altLang="en-US" dirty="0" smtClean="0"/>
              <a:t>A</a:t>
            </a:r>
            <a:r>
              <a:rPr lang="en-US" altLang="en-US" dirty="0" smtClean="0"/>
              <a:t>M2)</a:t>
            </a:r>
            <a:endParaRPr lang="en-US" altLang="en-US" dirty="0" smtClean="0"/>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r>
              <a:rPr lang="en-US" sz="1800" dirty="0" smtClean="0"/>
              <a:t>:</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a:t>
            </a:r>
            <a:r>
              <a:rPr lang="en-US" altLang="en-US" dirty="0" smtClean="0"/>
              <a:t>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endParaRPr lang="en-US" altLang="en-US" dirty="0" smtClean="0"/>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27</a:t>
            </a:fld>
            <a:endParaRPr lang="en-US" altLang="en-US" sz="1200" b="0" smtClean="0"/>
          </a:p>
        </p:txBody>
      </p:sp>
      <p:grpSp>
        <p:nvGrpSpPr>
          <p:cNvPr id="6" name="Group 5"/>
          <p:cNvGrpSpPr/>
          <p:nvPr/>
        </p:nvGrpSpPr>
        <p:grpSpPr>
          <a:xfrm>
            <a:off x="136125" y="318292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January 2019</a:t>
            </a:r>
            <a:endParaRPr lang="en-US" altLang="en-US" dirty="0" smtClean="0"/>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c</a:t>
            </a:r>
            <a:r>
              <a:rPr lang="en-US" altLang="en-US" dirty="0" smtClean="0"/>
              <a:t>omment </a:t>
            </a:r>
            <a:r>
              <a:rPr lang="en-US" altLang="en-US" dirty="0" smtClean="0"/>
              <a:t>resolution </a:t>
            </a:r>
            <a:r>
              <a:rPr lang="en-US" altLang="en-US" dirty="0" smtClean="0"/>
              <a:t>on Draft 1.0</a:t>
            </a:r>
          </a:p>
          <a:p>
            <a:pPr>
              <a:defRPr/>
            </a:pPr>
            <a:endParaRPr lang="en-US" altLang="en-US" dirty="0" smtClean="0"/>
          </a:p>
          <a:p>
            <a:pPr>
              <a:defRPr/>
            </a:pPr>
            <a:r>
              <a:rPr lang="en-US" altLang="en-US" dirty="0" smtClean="0"/>
              <a:t>Approve </a:t>
            </a:r>
            <a:r>
              <a:rPr lang="en-US" altLang="en-US" dirty="0"/>
              <a:t>Working Group Technical </a:t>
            </a:r>
            <a:r>
              <a:rPr lang="en-US" altLang="en-US" dirty="0" smtClean="0"/>
              <a:t>Recirculation Letter Ballot on </a:t>
            </a:r>
            <a:r>
              <a:rPr lang="en-US" altLang="en-US" dirty="0" err="1" smtClean="0"/>
              <a:t>TGba</a:t>
            </a:r>
            <a:r>
              <a:rPr lang="en-US" altLang="en-US" dirty="0" smtClean="0"/>
              <a:t> Draft 2.0</a:t>
            </a:r>
            <a:endParaRPr lang="en-US" altLang="en-US" dirty="0"/>
          </a:p>
          <a:p>
            <a:pPr>
              <a:defRPr/>
            </a:pPr>
            <a:endParaRPr lang="en-US" altLang="en-US" dirty="0" smtClean="0"/>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November 2018 </a:t>
            </a:r>
            <a:r>
              <a:rPr lang="en-US" altLang="en-US" dirty="0" smtClean="0"/>
              <a:t>session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0795660"/>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176276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r>
                        <a:rPr lang="en-US" sz="1800" b="1" dirty="0" smtClean="0">
                          <a:solidFill>
                            <a:schemeClr val="tx1"/>
                          </a:solidFill>
                        </a:rPr>
                        <a:t> ad-hoc</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4610100" y="3631501"/>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a:endCxn id="9" idx="0"/>
          </p:cNvCxnSpPr>
          <p:nvPr/>
        </p:nvCxnSpPr>
        <p:spPr bwMode="auto">
          <a:xfrm flipH="1">
            <a:off x="5834983" y="4297184"/>
            <a:ext cx="123281" cy="65227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3733800" y="19812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30099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a:off x="4875213" y="2667000"/>
            <a:ext cx="602558" cy="2239490"/>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Tuesday AM1, PM1</a:t>
            </a:r>
            <a:r>
              <a:rPr lang="en-US" sz="2000" dirty="0" smtClean="0"/>
              <a:t>,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resolution of </a:t>
            </a:r>
            <a:r>
              <a:rPr lang="en-US" altLang="en-US" dirty="0" err="1" smtClean="0"/>
              <a:t>TGba</a:t>
            </a:r>
            <a:r>
              <a:rPr lang="en-US" altLang="en-US" dirty="0" smtClean="0"/>
              <a:t> D1.0 letter ballot</a:t>
            </a:r>
            <a:endParaRPr lang="en-US" altLang="en-US" dirty="0" smtClean="0"/>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108196</TotalTime>
  <Words>1796</Words>
  <Application>Microsoft Office PowerPoint</Application>
  <PresentationFormat>On-screen Show (4:3)</PresentationFormat>
  <Paragraphs>451</Paragraphs>
  <Slides>31</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November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vt:lpstr>
      <vt:lpstr>Agenda for Monday AM1 (ad-hoc)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September 2018 Meeting and Teleconference Calls</vt:lpstr>
      <vt:lpstr>Motion - Minutes</vt:lpstr>
      <vt:lpstr>Motions (Thursday AM2)</vt:lpstr>
      <vt:lpstr>TGba Timeline </vt:lpstr>
      <vt:lpstr>Goal for January 2019</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4644</cp:revision>
  <cp:lastPrinted>2014-11-04T15:04:57Z</cp:lastPrinted>
  <dcterms:created xsi:type="dcterms:W3CDTF">2007-04-17T18:10:23Z</dcterms:created>
  <dcterms:modified xsi:type="dcterms:W3CDTF">2018-10-04T23:24:16Z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2018-10-04 23:24:16Z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