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3"/>
  </p:notesMasterIdLst>
  <p:handoutMasterIdLst>
    <p:handoutMasterId r:id="rId34"/>
  </p:handoutMasterIdLst>
  <p:sldIdLst>
    <p:sldId id="708" r:id="rId2"/>
    <p:sldId id="678" r:id="rId3"/>
    <p:sldId id="679" r:id="rId4"/>
    <p:sldId id="656" r:id="rId5"/>
    <p:sldId id="665" r:id="rId6"/>
    <p:sldId id="666" r:id="rId7"/>
    <p:sldId id="710" r:id="rId8"/>
    <p:sldId id="801" r:id="rId9"/>
    <p:sldId id="711" r:id="rId10"/>
    <p:sldId id="715" r:id="rId11"/>
    <p:sldId id="762" r:id="rId12"/>
    <p:sldId id="799" r:id="rId13"/>
    <p:sldId id="822" r:id="rId14"/>
    <p:sldId id="750" r:id="rId15"/>
    <p:sldId id="778" r:id="rId16"/>
    <p:sldId id="779" r:id="rId17"/>
    <p:sldId id="780" r:id="rId18"/>
    <p:sldId id="781" r:id="rId19"/>
    <p:sldId id="782" r:id="rId20"/>
    <p:sldId id="727" r:id="rId21"/>
    <p:sldId id="704" r:id="rId22"/>
    <p:sldId id="705" r:id="rId23"/>
    <p:sldId id="707" r:id="rId24"/>
    <p:sldId id="809" r:id="rId25"/>
    <p:sldId id="721" r:id="rId26"/>
    <p:sldId id="776" r:id="rId27"/>
    <p:sldId id="800" r:id="rId28"/>
    <p:sldId id="694" r:id="rId29"/>
    <p:sldId id="695" r:id="rId30"/>
    <p:sldId id="740" r:id="rId31"/>
    <p:sldId id="741" r:id="rId3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66"/>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234" autoAdjust="0"/>
    <p:restoredTop sz="94095" autoAdjust="0"/>
  </p:normalViewPr>
  <p:slideViewPr>
    <p:cSldViewPr>
      <p:cViewPr varScale="1">
        <p:scale>
          <a:sx n="70" d="100"/>
          <a:sy n="70" d="100"/>
        </p:scale>
        <p:origin x="1080" y="60"/>
      </p:cViewPr>
      <p:guideLst>
        <p:guide orient="horz" pos="2160"/>
        <p:guide pos="2880"/>
      </p:guideLst>
    </p:cSldViewPr>
  </p:slideViewPr>
  <p:outlineViewPr>
    <p:cViewPr>
      <p:scale>
        <a:sx n="50" d="100"/>
        <a:sy n="50" d="100"/>
      </p:scale>
      <p:origin x="0" y="0"/>
    </p:cViewPr>
  </p:outlineViewPr>
  <p:notesTextViewPr>
    <p:cViewPr>
      <p:scale>
        <a:sx n="3" d="2"/>
        <a:sy n="3" d="2"/>
      </p:scale>
      <p:origin x="0" y="0"/>
    </p:cViewPr>
  </p:notesTextViewPr>
  <p:sorterViewPr>
    <p:cViewPr>
      <p:scale>
        <a:sx n="80" d="100"/>
        <a:sy n="80" d="100"/>
      </p:scale>
      <p:origin x="0" y="-9369"/>
    </p:cViewPr>
  </p:sorterViewPr>
  <p:notesViewPr>
    <p:cSldViewPr>
      <p:cViewPr>
        <p:scale>
          <a:sx n="100" d="100"/>
          <a:sy n="100" d="100"/>
        </p:scale>
        <p:origin x="2376" y="-92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a:t>
            </a:r>
            <a:r>
              <a:rPr lang="en-US" smtClean="0"/>
              <a:t>(Huawei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304849B1-8DD0-4143-8067-2BA297C895D6}"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88829345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3FF7E430-CFE4-44DE-BB91-6F835072ED01}"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3130425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a:xfrm>
            <a:off x="1154113" y="701675"/>
            <a:ext cx="4625975" cy="3468688"/>
          </a:xfrm>
          <a:ln/>
        </p:spPr>
      </p:sp>
      <p:sp>
        <p:nvSpPr>
          <p:cNvPr id="51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
        <p:nvSpPr>
          <p:cNvPr id="4" name="Header Placeholder 3"/>
          <p:cNvSpPr>
            <a:spLocks noGrp="1"/>
          </p:cNvSpPr>
          <p:nvPr>
            <p:ph type="hdr" sz="quarter"/>
          </p:nvPr>
        </p:nvSpPr>
        <p:spPr/>
        <p:txBody>
          <a:bodyPr/>
          <a:lstStyle/>
          <a:p>
            <a:pPr>
              <a:defRPr/>
            </a:pPr>
            <a:r>
              <a:rPr lang="en-US" dirty="0" smtClean="0"/>
              <a:t>doc.: IEEE 802.11-15/1472r0</a:t>
            </a:r>
            <a:endParaRPr lang="en-US" dirty="0"/>
          </a:p>
        </p:txBody>
      </p:sp>
      <p:sp>
        <p:nvSpPr>
          <p:cNvPr id="5" name="Date Placeholder 4"/>
          <p:cNvSpPr>
            <a:spLocks noGrp="1"/>
          </p:cNvSpPr>
          <p:nvPr>
            <p:ph type="dt" sz="quarter" idx="1"/>
          </p:nvPr>
        </p:nvSpPr>
        <p:spPr/>
        <p:txBody>
          <a:bodyPr/>
          <a:lstStyle/>
          <a:p>
            <a:pPr>
              <a:defRPr/>
            </a:pPr>
            <a:r>
              <a:rPr lang="en-US" dirty="0" smtClean="0"/>
              <a:t>January 2016</a:t>
            </a:r>
            <a:endParaRPr lang="en-US" dirty="0"/>
          </a:p>
        </p:txBody>
      </p:sp>
      <p:sp>
        <p:nvSpPr>
          <p:cNvPr id="6" name="Footer Placeholder 5"/>
          <p:cNvSpPr>
            <a:spLocks noGrp="1"/>
          </p:cNvSpPr>
          <p:nvPr>
            <p:ph type="ftr" sz="quarter" idx="4"/>
          </p:nvPr>
        </p:nvSpPr>
        <p:spPr/>
        <p:txBody>
          <a:bodyPr/>
          <a:lstStyle/>
          <a:p>
            <a:pPr lvl="4">
              <a:defRPr/>
            </a:pPr>
            <a:r>
              <a:rPr lang="en-US" dirty="0" smtClean="0"/>
              <a:t>Edward Au (Huawei Technologies)</a:t>
            </a:r>
            <a:endParaRPr lang="en-US" dirty="0"/>
          </a:p>
        </p:txBody>
      </p:sp>
      <p:sp>
        <p:nvSpPr>
          <p:cNvPr id="51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dirty="0" smtClean="0"/>
              <a:t>Page </a:t>
            </a:r>
            <a:fld id="{3677C22B-21F1-4F29-8177-0ED961E00DA1}" type="slidenum">
              <a:rPr lang="en-US" altLang="en-US" smtClean="0"/>
              <a:pPr>
                <a:spcBef>
                  <a:spcPct val="0"/>
                </a:spcBef>
              </a:pPr>
              <a:t>1</a:t>
            </a:fld>
            <a:endParaRPr lang="en-US" altLang="en-US" dirty="0" smtClean="0"/>
          </a:p>
        </p:txBody>
      </p:sp>
    </p:spTree>
    <p:extLst>
      <p:ext uri="{BB962C8B-B14F-4D97-AF65-F5344CB8AC3E}">
        <p14:creationId xmlns:p14="http://schemas.microsoft.com/office/powerpoint/2010/main" val="297264910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27</a:t>
            </a:fld>
            <a:endParaRPr lang="en-US" altLang="en-US"/>
          </a:p>
        </p:txBody>
      </p:sp>
    </p:spTree>
    <p:extLst>
      <p:ext uri="{BB962C8B-B14F-4D97-AF65-F5344CB8AC3E}">
        <p14:creationId xmlns:p14="http://schemas.microsoft.com/office/powerpoint/2010/main" val="42849434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xfrm>
            <a:off x="1154113" y="701675"/>
            <a:ext cx="4625975" cy="3468688"/>
          </a:xfrm>
          <a:ln/>
        </p:spPr>
      </p:sp>
      <p:sp>
        <p:nvSpPr>
          <p:cNvPr id="450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smtClean="0"/>
              <a:t>doc.: IEEE 802.11-15/1472r0</a:t>
            </a:r>
            <a:endParaRPr lang="en-US"/>
          </a:p>
        </p:txBody>
      </p:sp>
      <p:sp>
        <p:nvSpPr>
          <p:cNvPr id="5" name="Date Placeholder 4"/>
          <p:cNvSpPr>
            <a:spLocks noGrp="1"/>
          </p:cNvSpPr>
          <p:nvPr>
            <p:ph type="dt" sz="quarter" idx="1"/>
          </p:nvPr>
        </p:nvSpPr>
        <p:spPr/>
        <p:txBody>
          <a:bodyPr/>
          <a:lstStyle/>
          <a:p>
            <a:pPr>
              <a:defRPr/>
            </a:pPr>
            <a:r>
              <a:rPr lang="en-US" smtClean="0"/>
              <a:t>January 2016</a:t>
            </a:r>
            <a:endParaRPr lang="en-US"/>
          </a:p>
        </p:txBody>
      </p:sp>
      <p:sp>
        <p:nvSpPr>
          <p:cNvPr id="6" name="Footer Placeholder 5"/>
          <p:cNvSpPr>
            <a:spLocks noGrp="1"/>
          </p:cNvSpPr>
          <p:nvPr>
            <p:ph type="ftr" sz="quarter" idx="4"/>
          </p:nvPr>
        </p:nvSpPr>
        <p:spPr/>
        <p:txBody>
          <a:bodyPr/>
          <a:lstStyle/>
          <a:p>
            <a:pPr lvl="4">
              <a:defRPr/>
            </a:pPr>
            <a:r>
              <a:rPr lang="en-US" smtClean="0"/>
              <a:t>Edward Au (Huawei Technologies)</a:t>
            </a:r>
            <a:endParaRPr lang="en-US"/>
          </a:p>
        </p:txBody>
      </p:sp>
      <p:sp>
        <p:nvSpPr>
          <p:cNvPr id="4506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733251C5-AACF-413B-B5F7-2C52CA6A2DDC}" type="slidenum">
              <a:rPr lang="en-US" altLang="en-US" smtClean="0"/>
              <a:pPr>
                <a:spcBef>
                  <a:spcPct val="0"/>
                </a:spcBef>
              </a:pPr>
              <a:t>29</a:t>
            </a:fld>
            <a:endParaRPr lang="en-US" altLang="en-US" smtClean="0"/>
          </a:p>
        </p:txBody>
      </p:sp>
    </p:spTree>
    <p:extLst>
      <p:ext uri="{BB962C8B-B14F-4D97-AF65-F5344CB8AC3E}">
        <p14:creationId xmlns:p14="http://schemas.microsoft.com/office/powerpoint/2010/main" val="11958250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7</a:t>
            </a:fld>
            <a:endParaRPr lang="en-US" altLang="en-US"/>
          </a:p>
        </p:txBody>
      </p:sp>
    </p:spTree>
    <p:extLst>
      <p:ext uri="{BB962C8B-B14F-4D97-AF65-F5344CB8AC3E}">
        <p14:creationId xmlns:p14="http://schemas.microsoft.com/office/powerpoint/2010/main" val="25899488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11</a:t>
            </a:fld>
            <a:endParaRPr lang="en-US" altLang="en-US"/>
          </a:p>
        </p:txBody>
      </p:sp>
    </p:spTree>
    <p:extLst>
      <p:ext uri="{BB962C8B-B14F-4D97-AF65-F5344CB8AC3E}">
        <p14:creationId xmlns:p14="http://schemas.microsoft.com/office/powerpoint/2010/main" val="29670677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12</a:t>
            </a:fld>
            <a:endParaRPr lang="en-US" altLang="en-US"/>
          </a:p>
        </p:txBody>
      </p:sp>
    </p:spTree>
    <p:extLst>
      <p:ext uri="{BB962C8B-B14F-4D97-AF65-F5344CB8AC3E}">
        <p14:creationId xmlns:p14="http://schemas.microsoft.com/office/powerpoint/2010/main" val="9387848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13</a:t>
            </a:fld>
            <a:endParaRPr lang="en-US" altLang="en-US"/>
          </a:p>
        </p:txBody>
      </p:sp>
    </p:spTree>
    <p:extLst>
      <p:ext uri="{BB962C8B-B14F-4D97-AF65-F5344CB8AC3E}">
        <p14:creationId xmlns:p14="http://schemas.microsoft.com/office/powerpoint/2010/main" val="408116151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14</a:t>
            </a:fld>
            <a:endParaRPr lang="en-US" altLang="en-US"/>
          </a:p>
        </p:txBody>
      </p:sp>
    </p:spTree>
    <p:extLst>
      <p:ext uri="{BB962C8B-B14F-4D97-AF65-F5344CB8AC3E}">
        <p14:creationId xmlns:p14="http://schemas.microsoft.com/office/powerpoint/2010/main" val="358588786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1B83818-5B4E-4C6F-A943-9CE70124E581}" type="slidenum">
              <a:rPr lang="en-US" altLang="en-US" sz="1300">
                <a:solidFill>
                  <a:srgbClr val="000000"/>
                </a:solidFill>
              </a:rPr>
              <a:pPr>
                <a:spcBef>
                  <a:spcPct val="0"/>
                </a:spcBef>
              </a:pPr>
              <a:t>15</a:t>
            </a:fld>
            <a:endParaRPr lang="en-US" altLang="en-US" sz="1300">
              <a:solidFill>
                <a:srgbClr val="000000"/>
              </a:solidFill>
            </a:endParaRPr>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smtClean="0"/>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extLst>
      <p:ext uri="{BB962C8B-B14F-4D97-AF65-F5344CB8AC3E}">
        <p14:creationId xmlns:p14="http://schemas.microsoft.com/office/powerpoint/2010/main" val="357285292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16</a:t>
            </a:fld>
            <a:endParaRPr lang="en-US" altLang="en-US"/>
          </a:p>
        </p:txBody>
      </p:sp>
    </p:spTree>
    <p:extLst>
      <p:ext uri="{BB962C8B-B14F-4D97-AF65-F5344CB8AC3E}">
        <p14:creationId xmlns:p14="http://schemas.microsoft.com/office/powerpoint/2010/main" val="194475828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C3E5EA2-4F49-4160-96D3-1DB505C5FA7D}" type="slidenum">
              <a:rPr lang="en-US" altLang="en-US" sz="1300">
                <a:solidFill>
                  <a:srgbClr val="000000"/>
                </a:solidFill>
              </a:rPr>
              <a:pPr>
                <a:spcBef>
                  <a:spcPct val="0"/>
                </a:spcBef>
              </a:pPr>
              <a:t>19</a:t>
            </a:fld>
            <a:endParaRPr lang="en-US" altLang="en-US" sz="1300">
              <a:solidFill>
                <a:srgbClr val="000000"/>
              </a:solidFill>
            </a:endParaRPr>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9153611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1BDDE91B-5D88-4385-BDAF-D76094A2B484}" type="slidenum">
              <a:rPr lang="en-US" altLang="en-US"/>
              <a:pPr>
                <a:defRPr/>
              </a:pPr>
              <a:t>‹#›</a:t>
            </a:fld>
            <a:endParaRPr lang="en-US" altLang="en-US"/>
          </a:p>
        </p:txBody>
      </p:sp>
    </p:spTree>
    <p:extLst>
      <p:ext uri="{BB962C8B-B14F-4D97-AF65-F5344CB8AC3E}">
        <p14:creationId xmlns:p14="http://schemas.microsoft.com/office/powerpoint/2010/main" val="1966971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C28A4F1-C4E0-4265-9FAA-D4E89C0F4F15}" type="slidenum">
              <a:rPr lang="en-US" altLang="en-US"/>
              <a:pPr>
                <a:defRPr/>
              </a:pPr>
              <a:t>‹#›</a:t>
            </a:fld>
            <a:endParaRPr lang="en-US" altLang="en-US"/>
          </a:p>
        </p:txBody>
      </p:sp>
    </p:spTree>
    <p:extLst>
      <p:ext uri="{BB962C8B-B14F-4D97-AF65-F5344CB8AC3E}">
        <p14:creationId xmlns:p14="http://schemas.microsoft.com/office/powerpoint/2010/main" val="13870725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5F2DFCF0-DDD7-4B2D-890B-B5D3E8C533E8}" type="slidenum">
              <a:rPr lang="en-US" altLang="en-US"/>
              <a:pPr>
                <a:defRPr/>
              </a:pPr>
              <a:t>‹#›</a:t>
            </a:fld>
            <a:endParaRPr lang="en-US" altLang="en-US"/>
          </a:p>
        </p:txBody>
      </p:sp>
    </p:spTree>
    <p:extLst>
      <p:ext uri="{BB962C8B-B14F-4D97-AF65-F5344CB8AC3E}">
        <p14:creationId xmlns:p14="http://schemas.microsoft.com/office/powerpoint/2010/main" val="8205916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7B0F4323-4460-4997-B543-454EB3AA50C1}" type="slidenum">
              <a:rPr lang="en-US" altLang="en-US"/>
              <a:pPr>
                <a:defRPr/>
              </a:pPr>
              <a:t>‹#›</a:t>
            </a:fld>
            <a:endParaRPr lang="en-US" altLang="en-US"/>
          </a:p>
        </p:txBody>
      </p:sp>
    </p:spTree>
    <p:extLst>
      <p:ext uri="{BB962C8B-B14F-4D97-AF65-F5344CB8AC3E}">
        <p14:creationId xmlns:p14="http://schemas.microsoft.com/office/powerpoint/2010/main" val="57006202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A800361-54FF-4C83-9D96-CA2EBE18EBAB}" type="slidenum">
              <a:rPr lang="en-US" altLang="en-US"/>
              <a:pPr>
                <a:defRPr/>
              </a:pPr>
              <a:t>‹#›</a:t>
            </a:fld>
            <a:endParaRPr lang="en-US" altLang="en-US"/>
          </a:p>
        </p:txBody>
      </p:sp>
    </p:spTree>
    <p:extLst>
      <p:ext uri="{BB962C8B-B14F-4D97-AF65-F5344CB8AC3E}">
        <p14:creationId xmlns:p14="http://schemas.microsoft.com/office/powerpoint/2010/main" val="192980107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November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3AADB1E-8AB1-401D-93B7-30E1984F35A9}" type="slidenum">
              <a:rPr lang="en-US" altLang="en-US"/>
              <a:pPr>
                <a:defRPr/>
              </a:pPr>
              <a:t>‹#›</a:t>
            </a:fld>
            <a:endParaRPr lang="en-US" altLang="en-US"/>
          </a:p>
        </p:txBody>
      </p:sp>
    </p:spTree>
    <p:extLst>
      <p:ext uri="{BB962C8B-B14F-4D97-AF65-F5344CB8AC3E}">
        <p14:creationId xmlns:p14="http://schemas.microsoft.com/office/powerpoint/2010/main" val="23818343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November 2018</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C6896A0E-4ECD-4297-B787-1B0C935991A1}" type="slidenum">
              <a:rPr lang="en-US" altLang="en-US"/>
              <a:pPr>
                <a:defRPr/>
              </a:pPr>
              <a:t>‹#›</a:t>
            </a:fld>
            <a:endParaRPr lang="en-US" altLang="en-US"/>
          </a:p>
        </p:txBody>
      </p:sp>
    </p:spTree>
    <p:extLst>
      <p:ext uri="{BB962C8B-B14F-4D97-AF65-F5344CB8AC3E}">
        <p14:creationId xmlns:p14="http://schemas.microsoft.com/office/powerpoint/2010/main" val="17675868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November 2018</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A2D159C0-1697-4662-BECF-0324D4AA669F}" type="slidenum">
              <a:rPr lang="en-US" altLang="en-US"/>
              <a:pPr>
                <a:defRPr/>
              </a:pPr>
              <a:t>‹#›</a:t>
            </a:fld>
            <a:endParaRPr lang="en-US" altLang="en-US"/>
          </a:p>
        </p:txBody>
      </p:sp>
    </p:spTree>
    <p:extLst>
      <p:ext uri="{BB962C8B-B14F-4D97-AF65-F5344CB8AC3E}">
        <p14:creationId xmlns:p14="http://schemas.microsoft.com/office/powerpoint/2010/main" val="335861814"/>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November 2018</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1BB94D5D-5454-4843-B983-89A0937E20C1}" type="slidenum">
              <a:rPr lang="en-US" altLang="en-US"/>
              <a:pPr>
                <a:defRPr/>
              </a:pPr>
              <a:t>‹#›</a:t>
            </a:fld>
            <a:endParaRPr lang="en-US" altLang="en-US"/>
          </a:p>
        </p:txBody>
      </p:sp>
    </p:spTree>
    <p:extLst>
      <p:ext uri="{BB962C8B-B14F-4D97-AF65-F5344CB8AC3E}">
        <p14:creationId xmlns:p14="http://schemas.microsoft.com/office/powerpoint/2010/main" val="25760242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November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2CF3F3E-111F-4613-BAC2-F78BF33B9DA2}" type="slidenum">
              <a:rPr lang="en-US" altLang="en-US"/>
              <a:pPr>
                <a:defRPr/>
              </a:pPr>
              <a:t>‹#›</a:t>
            </a:fld>
            <a:endParaRPr lang="en-US" altLang="en-US"/>
          </a:p>
        </p:txBody>
      </p:sp>
    </p:spTree>
    <p:extLst>
      <p:ext uri="{BB962C8B-B14F-4D97-AF65-F5344CB8AC3E}">
        <p14:creationId xmlns:p14="http://schemas.microsoft.com/office/powerpoint/2010/main" val="388764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November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7F9FBF2E-0347-44E1-ADB9-8BBB5F9DB1CE}" type="slidenum">
              <a:rPr lang="en-US" altLang="en-US"/>
              <a:pPr>
                <a:defRPr/>
              </a:pPr>
              <a:t>‹#›</a:t>
            </a:fld>
            <a:endParaRPr lang="en-US" altLang="en-US"/>
          </a:p>
        </p:txBody>
      </p:sp>
    </p:spTree>
    <p:extLst>
      <p:ext uri="{BB962C8B-B14F-4D97-AF65-F5344CB8AC3E}">
        <p14:creationId xmlns:p14="http://schemas.microsoft.com/office/powerpoint/2010/main" val="12434879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smtClean="0"/>
              <a:t>November 2018</a:t>
            </a:r>
            <a:endParaRPr lang="en-US" dirty="0"/>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Minyoung Park (Intel Corp.)</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44A069AA-D681-4D56-82F9-8070180AD592}" type="slidenum">
              <a:rPr lang="en-US" altLang="en-US"/>
              <a:pPr>
                <a:defRPr/>
              </a:pPr>
              <a:t>‹#›</a:t>
            </a:fld>
            <a:endParaRPr lang="en-US" altLang="en-US"/>
          </a:p>
        </p:txBody>
      </p:sp>
      <p:sp>
        <p:nvSpPr>
          <p:cNvPr id="1031" name="Rectangle 7"/>
          <p:cNvSpPr>
            <a:spLocks noChangeArrowheads="1"/>
          </p:cNvSpPr>
          <p:nvPr/>
        </p:nvSpPr>
        <p:spPr bwMode="auto">
          <a:xfrm>
            <a:off x="5105335" y="304026"/>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802.11-18/1717r0</a:t>
            </a:r>
            <a:endParaRPr lang="en-US" altLang="en-US"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www.ieee802.org/devdocs.shtml"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23.xml.rels><?xml version="1.0" encoding="UTF-8" standalone="yes"?>
<Relationships xmlns="http://schemas.openxmlformats.org/package/2006/relationships"><Relationship Id="rId8" Type="http://schemas.openxmlformats.org/officeDocument/2006/relationships/hyperlink" Target="http://www.ieee802.org/11/Rules/rules.shtml" TargetMode="External"/><Relationship Id="rId3" Type="http://schemas.openxmlformats.org/officeDocument/2006/relationships/hyperlink" Target="http://www.ieee802.org/PNP/approved/IEEE_802_OM_v18.pdf" TargetMode="External"/><Relationship Id="rId7" Type="http://schemas.openxmlformats.org/officeDocument/2006/relationships/hyperlink" Target="https://mentor.ieee.org/802.11/dcn/14/11-14-0629-14-0000-802-11-operations-manual.docx"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www.ieee802.org/PNP/2016-03/IEEE_802_Chairs_guidelines_v22_with_changes.pdf"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8.1.pdf" TargetMode="External"/><Relationship Id="rId9" Type="http://schemas.openxmlformats.org/officeDocument/2006/relationships/hyperlink" Target="http://www.ieee802.org/devdocs.shtml"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newton.meeting.verilan.com/"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Object 3"/>
          <p:cNvGraphicFramePr>
            <a:graphicFrameLocks noChangeAspect="1"/>
          </p:cNvGraphicFramePr>
          <p:nvPr>
            <p:extLst>
              <p:ext uri="{D42A27DB-BD31-4B8C-83A1-F6EECF244321}">
                <p14:modId xmlns:p14="http://schemas.microsoft.com/office/powerpoint/2010/main" val="318859570"/>
              </p:ext>
            </p:extLst>
          </p:nvPr>
        </p:nvGraphicFramePr>
        <p:xfrm>
          <a:off x="777875" y="3054350"/>
          <a:ext cx="7004050" cy="2578100"/>
        </p:xfrm>
        <a:graphic>
          <a:graphicData uri="http://schemas.openxmlformats.org/presentationml/2006/ole">
            <mc:AlternateContent xmlns:mc="http://schemas.openxmlformats.org/markup-compatibility/2006">
              <mc:Choice xmlns:v="urn:schemas-microsoft-com:vml" Requires="v">
                <p:oleObj spid="_x0000_s5318" name="Document" r:id="rId4" imgW="8261588" imgH="3047832" progId="Word.Document.8">
                  <p:embed/>
                </p:oleObj>
              </mc:Choice>
              <mc:Fallback>
                <p:oleObj name="Document" r:id="rId4" imgW="8261588" imgH="3047832" progId="Word.Document.8">
                  <p:embed/>
                  <p:pic>
                    <p:nvPicPr>
                      <p:cNvPr id="0" name=""/>
                      <p:cNvPicPr>
                        <a:picLocks noChangeAspect="1" noChangeArrowheads="1"/>
                      </p:cNvPicPr>
                      <p:nvPr/>
                    </p:nvPicPr>
                    <p:blipFill>
                      <a:blip r:embed="rId5"/>
                      <a:srcRect/>
                      <a:stretch>
                        <a:fillRect/>
                      </a:stretch>
                    </p:blipFill>
                    <p:spPr bwMode="auto">
                      <a:xfrm>
                        <a:off x="777875" y="3054350"/>
                        <a:ext cx="7004050" cy="2578100"/>
                      </a:xfrm>
                      <a:prstGeom prst="rect">
                        <a:avLst/>
                      </a:prstGeom>
                      <a:noFill/>
                      <a:ln>
                        <a:noFill/>
                      </a:ln>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098" name="Title 9"/>
          <p:cNvSpPr>
            <a:spLocks noGrp="1"/>
          </p:cNvSpPr>
          <p:nvPr>
            <p:ph type="title"/>
          </p:nvPr>
        </p:nvSpPr>
        <p:spPr/>
        <p:txBody>
          <a:bodyPr/>
          <a:lstStyle/>
          <a:p>
            <a:r>
              <a:rPr lang="en-US" altLang="en-US" dirty="0" smtClean="0"/>
              <a:t>November 2018 </a:t>
            </a:r>
            <a:r>
              <a:rPr lang="en-US" altLang="en-US" dirty="0" smtClean="0"/>
              <a:t/>
            </a:r>
            <a:br>
              <a:rPr lang="en-US" altLang="en-US" dirty="0" smtClean="0"/>
            </a:br>
            <a:r>
              <a:rPr lang="en-US" altLang="en-US" dirty="0" smtClean="0"/>
              <a:t>TGba Agenda</a:t>
            </a:r>
          </a:p>
        </p:txBody>
      </p:sp>
      <p:sp>
        <p:nvSpPr>
          <p:cNvPr id="4" name="Date Placeholder 3"/>
          <p:cNvSpPr>
            <a:spLocks noGrp="1"/>
          </p:cNvSpPr>
          <p:nvPr>
            <p:ph type="dt" sz="quarter" idx="10"/>
          </p:nvPr>
        </p:nvSpPr>
        <p:spPr/>
        <p:txBody>
          <a:bodyPr/>
          <a:lstStyle/>
          <a:p>
            <a:pPr>
              <a:defRPr/>
            </a:pPr>
            <a:r>
              <a:rPr lang="en-US" smtClean="0"/>
              <a:t>November 2018</a:t>
            </a:r>
            <a:endParaRPr lang="en-US" dirty="0"/>
          </a:p>
        </p:txBody>
      </p:sp>
      <p:sp>
        <p:nvSpPr>
          <p:cNvPr id="5" name="Footer Placeholder 4"/>
          <p:cNvSpPr>
            <a:spLocks noGrp="1"/>
          </p:cNvSpPr>
          <p:nvPr>
            <p:ph type="ftr" sz="quarter" idx="11"/>
          </p:nvPr>
        </p:nvSpPr>
        <p:spPr/>
        <p:txBody>
          <a:bodyPr/>
          <a:lstStyle/>
          <a:p>
            <a:pPr>
              <a:defRPr/>
            </a:pPr>
            <a:r>
              <a:rPr lang="en-US" dirty="0" smtClean="0"/>
              <a:t>Minyoung Park (Intel Corp.)</a:t>
            </a:r>
            <a:endParaRPr lang="en-US" dirty="0"/>
          </a:p>
        </p:txBody>
      </p:sp>
      <p:sp>
        <p:nvSpPr>
          <p:cNvPr id="410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smtClean="0"/>
              <a:t>Slide </a:t>
            </a:r>
            <a:fld id="{87CADA09-2DAE-4899-B121-4D92081AAB59}" type="slidenum">
              <a:rPr lang="en-US" altLang="en-US" sz="1200" b="0" smtClean="0"/>
              <a:pPr>
                <a:spcBef>
                  <a:spcPct val="0"/>
                </a:spcBef>
                <a:buFontTx/>
                <a:buNone/>
              </a:pPr>
              <a:t>1</a:t>
            </a:fld>
            <a:endParaRPr lang="en-US" altLang="en-US" sz="1200" b="0" dirty="0" smtClean="0"/>
          </a:p>
        </p:txBody>
      </p:sp>
      <p:sp>
        <p:nvSpPr>
          <p:cNvPr id="12" name="Rectangle 2"/>
          <p:cNvSpPr txBox="1">
            <a:spLocks noChangeArrowheads="1"/>
          </p:cNvSpPr>
          <p:nvPr/>
        </p:nvSpPr>
        <p:spPr bwMode="auto">
          <a:xfrm>
            <a:off x="627063" y="2292350"/>
            <a:ext cx="7772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lgn="ctr">
              <a:spcBef>
                <a:spcPts val="500"/>
              </a:spcBef>
              <a:buFontTx/>
              <a:buNone/>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lang="en-GB" sz="2000" b="0" kern="0" dirty="0" smtClean="0"/>
              <a:t>Date: </a:t>
            </a:r>
            <a:r>
              <a:rPr lang="en-GB" sz="2000" b="0" kern="0" dirty="0" smtClean="0"/>
              <a:t>2018-10-04</a:t>
            </a:r>
            <a:endParaRPr lang="en-GB" sz="2000" b="0" kern="0" dirty="0"/>
          </a:p>
        </p:txBody>
      </p:sp>
      <p:sp>
        <p:nvSpPr>
          <p:cNvPr id="4104" name="Rectangle 4"/>
          <p:cNvSpPr>
            <a:spLocks noChangeArrowheads="1"/>
          </p:cNvSpPr>
          <p:nvPr/>
        </p:nvSpPr>
        <p:spPr bwMode="auto">
          <a:xfrm>
            <a:off x="777875" y="26892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160" tIns="46080" rIns="92160" bIns="46080"/>
          <a:lstStyle>
            <a:lvl1pPr>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9pPr>
          </a:lstStyle>
          <a:p>
            <a:pPr>
              <a:spcBef>
                <a:spcPts val="500"/>
              </a:spcBef>
              <a:buFontTx/>
              <a:buNone/>
            </a:pPr>
            <a:r>
              <a:rPr lang="en-GB" altLang="en-US" sz="2000" b="0" dirty="0">
                <a:solidFill>
                  <a:srgbClr val="000000"/>
                </a:solidFill>
              </a:rPr>
              <a:t>Authors: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685800" y="685800"/>
            <a:ext cx="7772400" cy="534988"/>
          </a:xfrm>
        </p:spPr>
        <p:txBody>
          <a:bodyPr/>
          <a:lstStyle/>
          <a:p>
            <a:r>
              <a:rPr lang="en-US" altLang="en-US" dirty="0" smtClean="0"/>
              <a:t>Call for Submissions</a:t>
            </a:r>
          </a:p>
        </p:txBody>
      </p:sp>
      <p:sp>
        <p:nvSpPr>
          <p:cNvPr id="6" name="Content Placeholder 5"/>
          <p:cNvSpPr>
            <a:spLocks noGrp="1"/>
          </p:cNvSpPr>
          <p:nvPr>
            <p:ph idx="1"/>
          </p:nvPr>
        </p:nvSpPr>
        <p:spPr>
          <a:xfrm>
            <a:off x="685800" y="1524000"/>
            <a:ext cx="7772400" cy="4951413"/>
          </a:xfrm>
        </p:spPr>
        <p:txBody>
          <a:bodyPr/>
          <a:lstStyle/>
          <a:p>
            <a:pPr>
              <a:defRPr/>
            </a:pPr>
            <a:r>
              <a:rPr lang="en-US" dirty="0" smtClean="0"/>
              <a:t>Call for submissions sent out on </a:t>
            </a:r>
            <a:r>
              <a:rPr lang="en-US" dirty="0" smtClean="0"/>
              <a:t>TBD: </a:t>
            </a:r>
            <a:endParaRPr lang="en-US" dirty="0" smtClean="0"/>
          </a:p>
          <a:p>
            <a:pPr lvl="1">
              <a:defRPr/>
            </a:pPr>
            <a:r>
              <a:rPr lang="en-US" b="0" dirty="0" smtClean="0"/>
              <a:t>Received </a:t>
            </a:r>
            <a:r>
              <a:rPr lang="en-US" dirty="0" smtClean="0"/>
              <a:t>??</a:t>
            </a:r>
            <a:r>
              <a:rPr lang="en-US" dirty="0" smtClean="0"/>
              <a:t> </a:t>
            </a:r>
            <a:r>
              <a:rPr lang="en-US" dirty="0" smtClean="0"/>
              <a:t>s</a:t>
            </a:r>
            <a:r>
              <a:rPr lang="en-US" b="0" dirty="0" smtClean="0"/>
              <a:t>ubmissions (updated on </a:t>
            </a:r>
            <a:r>
              <a:rPr lang="en-US" dirty="0" smtClean="0"/>
              <a:t>TBD</a:t>
            </a:r>
            <a:r>
              <a:rPr lang="en-US" b="0" dirty="0" smtClean="0"/>
              <a:t>)</a:t>
            </a:r>
            <a:endParaRPr lang="en-US" b="0" dirty="0" smtClean="0"/>
          </a:p>
          <a:p>
            <a:pPr>
              <a:defRPr/>
            </a:pPr>
            <a:endParaRPr lang="en-US" dirty="0" smtClean="0"/>
          </a:p>
          <a:p>
            <a:pPr>
              <a:defRPr/>
            </a:pPr>
            <a:r>
              <a:rPr lang="en-US" dirty="0" smtClean="0"/>
              <a:t>Grouped submissions based on priorities</a:t>
            </a:r>
          </a:p>
          <a:p>
            <a:pPr lvl="1">
              <a:defRPr/>
            </a:pPr>
            <a:r>
              <a:rPr lang="en-US" dirty="0" smtClean="0"/>
              <a:t>Comment resolutions </a:t>
            </a:r>
            <a:r>
              <a:rPr lang="en-US" dirty="0" smtClean="0"/>
              <a:t>(</a:t>
            </a:r>
            <a:r>
              <a:rPr lang="en-US" b="1" dirty="0" smtClean="0"/>
              <a:t>Highest priority</a:t>
            </a:r>
            <a:r>
              <a:rPr lang="en-US" dirty="0" smtClean="0"/>
              <a:t>)</a:t>
            </a:r>
          </a:p>
          <a:p>
            <a:pPr lvl="1">
              <a:defRPr/>
            </a:pPr>
            <a:r>
              <a:rPr lang="en-US" dirty="0" smtClean="0"/>
              <a:t>Others</a:t>
            </a:r>
            <a:endParaRPr lang="en-US" b="0" dirty="0" smtClean="0"/>
          </a:p>
          <a:p>
            <a:pPr lvl="1">
              <a:defRPr/>
            </a:pPr>
            <a:endParaRPr lang="en-US" b="0" dirty="0" smtClean="0"/>
          </a:p>
          <a:p>
            <a:pPr marL="1200150" lvl="2" indent="-342900">
              <a:buFont typeface="+mj-lt"/>
              <a:buAutoNum type="arabicPeriod"/>
            </a:pPr>
            <a:endParaRPr lang="en-US" sz="2000" dirty="0"/>
          </a:p>
        </p:txBody>
      </p:sp>
      <p:sp>
        <p:nvSpPr>
          <p:cNvPr id="4" name="Date Placeholder 3"/>
          <p:cNvSpPr>
            <a:spLocks noGrp="1"/>
          </p:cNvSpPr>
          <p:nvPr>
            <p:ph type="dt" sz="quarter" idx="10"/>
          </p:nvPr>
        </p:nvSpPr>
        <p:spPr/>
        <p:txBody>
          <a:bodyPr/>
          <a:lstStyle/>
          <a:p>
            <a:pPr>
              <a:defRPr/>
            </a:pPr>
            <a:r>
              <a:rPr lang="en-US" smtClean="0"/>
              <a:t>November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33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DF0D70E5-9AF7-4A30-B6FF-66C7C50BAA31}" type="slidenum">
              <a:rPr lang="en-US" altLang="en-US" sz="1200" b="0" smtClean="0"/>
              <a:pPr>
                <a:spcBef>
                  <a:spcPct val="0"/>
                </a:spcBef>
                <a:buFontTx/>
                <a:buNone/>
              </a:pPr>
              <a:t>10</a:t>
            </a:fld>
            <a:endParaRPr lang="en-US" altLang="en-US" sz="1200" b="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altLang="en-US" dirty="0" smtClean="0"/>
              <a:t>PHY </a:t>
            </a:r>
            <a:endParaRPr lang="en-US" altLang="en-US" dirty="0" smtClean="0"/>
          </a:p>
        </p:txBody>
      </p:sp>
      <p:sp>
        <p:nvSpPr>
          <p:cNvPr id="4" name="Date Placeholder 3"/>
          <p:cNvSpPr>
            <a:spLocks noGrp="1"/>
          </p:cNvSpPr>
          <p:nvPr>
            <p:ph type="dt" sz="quarter" idx="10"/>
          </p:nvPr>
        </p:nvSpPr>
        <p:spPr/>
        <p:txBody>
          <a:bodyPr/>
          <a:lstStyle/>
          <a:p>
            <a:pPr>
              <a:defRPr/>
            </a:pPr>
            <a:r>
              <a:rPr lang="en-US" smtClean="0"/>
              <a:t>November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434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177B4BA-9FEB-4760-8CA5-378D6C5B75E3}" type="slidenum">
              <a:rPr lang="en-US" altLang="en-US" sz="1200" b="0" smtClean="0"/>
              <a:pPr>
                <a:spcBef>
                  <a:spcPct val="0"/>
                </a:spcBef>
                <a:buFontTx/>
                <a:buNone/>
              </a:pPr>
              <a:t>11</a:t>
            </a:fld>
            <a:endParaRPr lang="en-US" altLang="en-US" sz="1200" b="0" smtClean="0"/>
          </a:p>
        </p:txBody>
      </p:sp>
      <p:sp>
        <p:nvSpPr>
          <p:cNvPr id="8" name="TextBox 7"/>
          <p:cNvSpPr txBox="1"/>
          <p:nvPr/>
        </p:nvSpPr>
        <p:spPr>
          <a:xfrm>
            <a:off x="7623431" y="685800"/>
            <a:ext cx="1503363" cy="1016000"/>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smtClean="0">
                <a:solidFill>
                  <a:srgbClr val="FFC000"/>
                </a:solidFill>
              </a:rPr>
              <a:t>SP Deferred</a:t>
            </a:r>
            <a:endParaRPr lang="en-US" dirty="0">
              <a:solidFill>
                <a:srgbClr val="FFC000"/>
              </a:solidFill>
            </a:endParaRP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t>MAC</a:t>
            </a:r>
            <a:endParaRPr lang="en-US" dirty="0"/>
          </a:p>
        </p:txBody>
      </p:sp>
      <p:sp>
        <p:nvSpPr>
          <p:cNvPr id="3" name="Date Placeholder 2"/>
          <p:cNvSpPr>
            <a:spLocks noGrp="1"/>
          </p:cNvSpPr>
          <p:nvPr>
            <p:ph type="dt" sz="half" idx="10"/>
          </p:nvPr>
        </p:nvSpPr>
        <p:spPr/>
        <p:txBody>
          <a:bodyPr/>
          <a:lstStyle/>
          <a:p>
            <a:pPr>
              <a:defRPr/>
            </a:pPr>
            <a:r>
              <a:rPr lang="en-US" smtClean="0"/>
              <a:t>November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(Intel Corp.)</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A2D159C0-1697-4662-BECF-0324D4AA669F}" type="slidenum">
              <a:rPr lang="en-US" altLang="en-US" smtClean="0"/>
              <a:pPr>
                <a:defRPr/>
              </a:pPr>
              <a:t>12</a:t>
            </a:fld>
            <a:endParaRPr lang="en-US" altLang="en-US"/>
          </a:p>
        </p:txBody>
      </p:sp>
    </p:spTree>
    <p:extLst>
      <p:ext uri="{BB962C8B-B14F-4D97-AF65-F5344CB8AC3E}">
        <p14:creationId xmlns:p14="http://schemas.microsoft.com/office/powerpoint/2010/main" val="48636483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altLang="en-US" dirty="0" smtClean="0"/>
              <a:t>Agenda for Monday AM1 (ad-hoc)</a:t>
            </a:r>
            <a:endParaRPr lang="en-US" altLang="en-US" dirty="0" smtClean="0"/>
          </a:p>
        </p:txBody>
      </p:sp>
      <p:sp>
        <p:nvSpPr>
          <p:cNvPr id="21507" name="Content Placeholder 6"/>
          <p:cNvSpPr>
            <a:spLocks noGrp="1"/>
          </p:cNvSpPr>
          <p:nvPr>
            <p:ph idx="1"/>
          </p:nvPr>
        </p:nvSpPr>
        <p:spPr/>
        <p:txBody>
          <a:bodyPr/>
          <a:lstStyle/>
          <a:p>
            <a:pPr>
              <a:spcBef>
                <a:spcPts val="100"/>
              </a:spcBef>
            </a:pPr>
            <a:r>
              <a:rPr lang="en-US" altLang="en-US" sz="2000" dirty="0" smtClean="0"/>
              <a:t>Monday: </a:t>
            </a:r>
            <a:r>
              <a:rPr lang="en-US" altLang="en-US" sz="2000" dirty="0" smtClean="0"/>
              <a:t>AM1 </a:t>
            </a:r>
            <a:r>
              <a:rPr lang="en-US" altLang="en-US" sz="2000" dirty="0" smtClean="0"/>
              <a:t>(2 hours)</a:t>
            </a:r>
          </a:p>
          <a:p>
            <a:pPr lvl="1">
              <a:spcBef>
                <a:spcPts val="100"/>
              </a:spcBef>
            </a:pPr>
            <a:r>
              <a:rPr lang="en-US" altLang="en-US" dirty="0" smtClean="0"/>
              <a:t>Call meeting to order, TGba introduction</a:t>
            </a:r>
          </a:p>
          <a:p>
            <a:pPr lvl="1">
              <a:spcBef>
                <a:spcPts val="100"/>
              </a:spcBef>
            </a:pPr>
            <a:r>
              <a:rPr lang="en-US" altLang="en-US" dirty="0" smtClean="0"/>
              <a:t>Call for submissions</a:t>
            </a:r>
          </a:p>
          <a:p>
            <a:pPr lvl="1">
              <a:spcBef>
                <a:spcPts val="100"/>
              </a:spcBef>
            </a:pPr>
            <a:r>
              <a:rPr lang="en-US" altLang="en-US" dirty="0" smtClean="0"/>
              <a:t>Review agenda and approval</a:t>
            </a:r>
          </a:p>
          <a:p>
            <a:pPr lvl="1">
              <a:spcBef>
                <a:spcPts val="100"/>
              </a:spcBef>
            </a:pPr>
            <a:r>
              <a:rPr lang="en-US" altLang="en-US" dirty="0" smtClean="0"/>
              <a:t>IEEE 802 and 802.11 IPR Policy and procedure</a:t>
            </a:r>
          </a:p>
          <a:p>
            <a:pPr lvl="1">
              <a:spcBef>
                <a:spcPts val="100"/>
              </a:spcBef>
            </a:pPr>
            <a:r>
              <a:rPr lang="en-US" altLang="en-US" dirty="0" smtClean="0"/>
              <a:t>Participation in IEEE 802 Meetings </a:t>
            </a:r>
          </a:p>
          <a:p>
            <a:pPr lvl="1">
              <a:spcBef>
                <a:spcPts val="100"/>
              </a:spcBef>
            </a:pPr>
            <a:r>
              <a:rPr lang="en-US" altLang="en-US" dirty="0" smtClean="0"/>
              <a:t>Summary from </a:t>
            </a:r>
            <a:r>
              <a:rPr lang="en-US" altLang="en-US" dirty="0" smtClean="0"/>
              <a:t>September 2018 </a:t>
            </a:r>
            <a:r>
              <a:rPr lang="en-US" altLang="en-US" dirty="0" smtClean="0"/>
              <a:t>meeting</a:t>
            </a:r>
          </a:p>
          <a:p>
            <a:pPr lvl="1">
              <a:spcBef>
                <a:spcPts val="100"/>
              </a:spcBef>
            </a:pPr>
            <a:r>
              <a:rPr lang="en-US" altLang="en-US" dirty="0" smtClean="0"/>
              <a:t>Comment assignments (if any)</a:t>
            </a:r>
          </a:p>
          <a:p>
            <a:pPr lvl="1">
              <a:spcBef>
                <a:spcPts val="100"/>
              </a:spcBef>
            </a:pPr>
            <a:r>
              <a:rPr lang="en-US" altLang="en-US" dirty="0" smtClean="0"/>
              <a:t>Presentations – comment resolutions</a:t>
            </a:r>
          </a:p>
          <a:p>
            <a:pPr lvl="1">
              <a:spcBef>
                <a:spcPts val="100"/>
              </a:spcBef>
            </a:pPr>
            <a:r>
              <a:rPr lang="en-US" altLang="en-US" dirty="0" smtClean="0"/>
              <a:t>Adjourn</a:t>
            </a:r>
            <a:endParaRPr lang="en-US" altLang="en-US" dirty="0" smtClean="0"/>
          </a:p>
        </p:txBody>
      </p:sp>
      <p:sp>
        <p:nvSpPr>
          <p:cNvPr id="4" name="Date Placeholder 3"/>
          <p:cNvSpPr>
            <a:spLocks noGrp="1"/>
          </p:cNvSpPr>
          <p:nvPr>
            <p:ph type="dt" sz="half" idx="10"/>
          </p:nvPr>
        </p:nvSpPr>
        <p:spPr/>
        <p:txBody>
          <a:bodyPr/>
          <a:lstStyle/>
          <a:p>
            <a:pPr>
              <a:defRPr/>
            </a:pPr>
            <a:r>
              <a:rPr lang="en-US" smtClean="0"/>
              <a:t>November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2151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E6BE1DDA-DBD5-490E-96A9-C0C593249934}" type="slidenum">
              <a:rPr lang="en-US" altLang="en-US" sz="1200" b="0" smtClean="0"/>
              <a:pPr>
                <a:spcBef>
                  <a:spcPct val="0"/>
                </a:spcBef>
                <a:buFontTx/>
                <a:buNone/>
              </a:pPr>
              <a:t>13</a:t>
            </a:fld>
            <a:endParaRPr lang="en-US" altLang="en-US" sz="1200" b="0" smtClean="0"/>
          </a:p>
        </p:txBody>
      </p:sp>
    </p:spTree>
    <p:extLst>
      <p:ext uri="{BB962C8B-B14F-4D97-AF65-F5344CB8AC3E}">
        <p14:creationId xmlns:p14="http://schemas.microsoft.com/office/powerpoint/2010/main" val="130788389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685799" y="685800"/>
            <a:ext cx="7772401" cy="533400"/>
          </a:xfrm>
        </p:spPr>
        <p:txBody>
          <a:bodyPr/>
          <a:lstStyle/>
          <a:p>
            <a:r>
              <a:rPr lang="en-US" altLang="en-US" dirty="0" smtClean="0"/>
              <a:t>Agenda</a:t>
            </a:r>
          </a:p>
        </p:txBody>
      </p:sp>
      <p:sp>
        <p:nvSpPr>
          <p:cNvPr id="21507" name="Content Placeholder 6"/>
          <p:cNvSpPr>
            <a:spLocks noGrp="1"/>
          </p:cNvSpPr>
          <p:nvPr>
            <p:ph sz="half" idx="1"/>
          </p:nvPr>
        </p:nvSpPr>
        <p:spPr>
          <a:xfrm>
            <a:off x="0" y="1373187"/>
            <a:ext cx="4722813" cy="5103813"/>
          </a:xfrm>
        </p:spPr>
        <p:txBody>
          <a:bodyPr/>
          <a:lstStyle/>
          <a:p>
            <a:pPr>
              <a:spcBef>
                <a:spcPts val="100"/>
              </a:spcBef>
            </a:pPr>
            <a:r>
              <a:rPr lang="en-US" altLang="en-US" sz="1600" dirty="0" smtClean="0"/>
              <a:t>Monday: </a:t>
            </a:r>
            <a:r>
              <a:rPr lang="en-US" altLang="en-US" sz="1600" dirty="0" smtClean="0"/>
              <a:t>PM2 </a:t>
            </a:r>
            <a:r>
              <a:rPr lang="en-US" altLang="en-US" sz="1600" dirty="0" smtClean="0"/>
              <a:t>(2 hours)</a:t>
            </a:r>
          </a:p>
          <a:p>
            <a:pPr lvl="1">
              <a:spcBef>
                <a:spcPts val="100"/>
              </a:spcBef>
            </a:pPr>
            <a:r>
              <a:rPr lang="en-US" altLang="en-US" sz="1600" dirty="0" smtClean="0"/>
              <a:t>Call meeting to </a:t>
            </a:r>
            <a:r>
              <a:rPr lang="en-US" altLang="en-US" sz="1600" dirty="0" smtClean="0"/>
              <a:t>order</a:t>
            </a:r>
            <a:endParaRPr lang="en-US" altLang="en-US" sz="1600" dirty="0" smtClean="0"/>
          </a:p>
          <a:p>
            <a:pPr lvl="1">
              <a:spcBef>
                <a:spcPts val="100"/>
              </a:spcBef>
            </a:pPr>
            <a:r>
              <a:rPr lang="en-US" altLang="en-US" sz="1600" dirty="0" smtClean="0"/>
              <a:t>Call for submissions</a:t>
            </a:r>
          </a:p>
          <a:p>
            <a:pPr lvl="1">
              <a:spcBef>
                <a:spcPts val="100"/>
              </a:spcBef>
            </a:pPr>
            <a:r>
              <a:rPr lang="en-US" altLang="en-US" sz="1600" dirty="0" smtClean="0"/>
              <a:t>Review agenda and approval</a:t>
            </a:r>
          </a:p>
          <a:p>
            <a:pPr lvl="1">
              <a:spcBef>
                <a:spcPts val="100"/>
              </a:spcBef>
            </a:pPr>
            <a:r>
              <a:rPr lang="en-US" altLang="en-US" sz="1600" dirty="0" smtClean="0"/>
              <a:t>IEEE 802 and 802.11 IPR Policy and procedure</a:t>
            </a:r>
          </a:p>
          <a:p>
            <a:pPr lvl="1">
              <a:spcBef>
                <a:spcPts val="100"/>
              </a:spcBef>
            </a:pPr>
            <a:r>
              <a:rPr lang="en-US" altLang="en-US" sz="1600" dirty="0" smtClean="0"/>
              <a:t>Participation in IEEE 802 Meetings </a:t>
            </a:r>
          </a:p>
          <a:p>
            <a:pPr lvl="1">
              <a:spcBef>
                <a:spcPts val="100"/>
              </a:spcBef>
            </a:pPr>
            <a:r>
              <a:rPr lang="en-US" altLang="en-US" sz="1600" b="1" dirty="0" smtClean="0"/>
              <a:t>Motion</a:t>
            </a:r>
            <a:r>
              <a:rPr lang="en-US" altLang="en-US" sz="1600" dirty="0" smtClean="0"/>
              <a:t>: </a:t>
            </a:r>
            <a:r>
              <a:rPr lang="en-US" altLang="en-US" sz="1600" dirty="0" smtClean="0"/>
              <a:t>September 2018 </a:t>
            </a:r>
            <a:r>
              <a:rPr lang="en-US" altLang="en-US" sz="1600" dirty="0" smtClean="0"/>
              <a:t>meeting (</a:t>
            </a:r>
            <a:r>
              <a:rPr lang="en-US" altLang="en-US" sz="1600" dirty="0"/>
              <a:t>doc: IEEE </a:t>
            </a:r>
            <a:r>
              <a:rPr lang="en-US" altLang="en-US" sz="1600" dirty="0" smtClean="0"/>
              <a:t>802.11-18/1355r1) and teleconference minutes (doc: IEEE 802.11-18/1443r0) approval</a:t>
            </a:r>
          </a:p>
          <a:p>
            <a:pPr lvl="1">
              <a:spcBef>
                <a:spcPts val="100"/>
              </a:spcBef>
            </a:pPr>
            <a:r>
              <a:rPr lang="en-US" altLang="en-US" sz="1600" dirty="0" smtClean="0"/>
              <a:t>Presentations on comment resolution</a:t>
            </a:r>
          </a:p>
          <a:p>
            <a:pPr lvl="1">
              <a:spcBef>
                <a:spcPts val="100"/>
              </a:spcBef>
            </a:pPr>
            <a:r>
              <a:rPr lang="en-US" altLang="en-US" sz="1600" dirty="0" smtClean="0"/>
              <a:t>Recess</a:t>
            </a:r>
            <a:endParaRPr lang="en-US" altLang="en-US" sz="1600" dirty="0" smtClean="0"/>
          </a:p>
          <a:p>
            <a:pPr>
              <a:spcBef>
                <a:spcPts val="100"/>
              </a:spcBef>
            </a:pPr>
            <a:r>
              <a:rPr lang="en-US" altLang="en-US" sz="1600" dirty="0" smtClean="0">
                <a:solidFill>
                  <a:srgbClr val="FF0000"/>
                </a:solidFill>
              </a:rPr>
              <a:t>Tuesday: </a:t>
            </a:r>
            <a:r>
              <a:rPr lang="en-US" altLang="en-US" sz="1600" dirty="0">
                <a:solidFill>
                  <a:srgbClr val="FF0000"/>
                </a:solidFill>
              </a:rPr>
              <a:t>A</a:t>
            </a:r>
            <a:r>
              <a:rPr lang="en-US" altLang="en-US" sz="1600" dirty="0" smtClean="0">
                <a:solidFill>
                  <a:srgbClr val="FF0000"/>
                </a:solidFill>
              </a:rPr>
              <a:t>M1</a:t>
            </a:r>
            <a:r>
              <a:rPr lang="en-US" altLang="en-US" sz="1600" dirty="0" smtClean="0">
                <a:solidFill>
                  <a:srgbClr val="FF0000"/>
                </a:solidFill>
              </a:rPr>
              <a:t>, </a:t>
            </a:r>
            <a:r>
              <a:rPr lang="en-US" altLang="en-US" sz="1600" dirty="0" smtClean="0">
                <a:solidFill>
                  <a:srgbClr val="FF0000"/>
                </a:solidFill>
              </a:rPr>
              <a:t>PM1 </a:t>
            </a:r>
            <a:r>
              <a:rPr lang="en-US" altLang="en-US" sz="1600" dirty="0" smtClean="0">
                <a:solidFill>
                  <a:srgbClr val="FF0000"/>
                </a:solidFill>
              </a:rPr>
              <a:t>(4 hours)</a:t>
            </a:r>
          </a:p>
          <a:p>
            <a:pPr lvl="1">
              <a:spcBef>
                <a:spcPts val="100"/>
              </a:spcBef>
            </a:pPr>
            <a:r>
              <a:rPr lang="en-US" altLang="en-US" sz="1600" dirty="0">
                <a:solidFill>
                  <a:srgbClr val="FF0000"/>
                </a:solidFill>
              </a:rPr>
              <a:t>PHY and MAC ad-hoc meetings (parallel</a:t>
            </a:r>
            <a:r>
              <a:rPr lang="en-US" altLang="en-US" sz="1600" dirty="0" smtClean="0">
                <a:solidFill>
                  <a:srgbClr val="FF0000"/>
                </a:solidFill>
              </a:rPr>
              <a:t>)</a:t>
            </a:r>
          </a:p>
          <a:p>
            <a:pPr lvl="1">
              <a:spcBef>
                <a:spcPts val="100"/>
              </a:spcBef>
            </a:pPr>
            <a:r>
              <a:rPr lang="en-US" altLang="en-US" sz="1600" dirty="0" smtClean="0">
                <a:solidFill>
                  <a:srgbClr val="FF0000"/>
                </a:solidFill>
              </a:rPr>
              <a:t>Comment resolution</a:t>
            </a:r>
            <a:endParaRPr lang="en-US" altLang="en-US" sz="2000" dirty="0">
              <a:solidFill>
                <a:srgbClr val="FF0000"/>
              </a:solidFill>
            </a:endParaRPr>
          </a:p>
          <a:p>
            <a:pPr>
              <a:spcBef>
                <a:spcPts val="100"/>
              </a:spcBef>
            </a:pPr>
            <a:r>
              <a:rPr lang="en-US" altLang="en-US" sz="1600" dirty="0" smtClean="0">
                <a:solidFill>
                  <a:srgbClr val="FF0000"/>
                </a:solidFill>
              </a:rPr>
              <a:t>Wednesday: PM2 </a:t>
            </a:r>
            <a:r>
              <a:rPr lang="en-US" altLang="en-US" sz="1600" dirty="0">
                <a:solidFill>
                  <a:srgbClr val="FF0000"/>
                </a:solidFill>
              </a:rPr>
              <a:t>(2 hours</a:t>
            </a:r>
            <a:r>
              <a:rPr lang="en-US" altLang="en-US" sz="1600" dirty="0" smtClean="0">
                <a:solidFill>
                  <a:srgbClr val="FF0000"/>
                </a:solidFill>
              </a:rPr>
              <a:t>) </a:t>
            </a:r>
            <a:endParaRPr lang="en-US" altLang="en-US" sz="1600" dirty="0">
              <a:solidFill>
                <a:srgbClr val="FF0000"/>
              </a:solidFill>
            </a:endParaRPr>
          </a:p>
          <a:p>
            <a:pPr lvl="1">
              <a:spcBef>
                <a:spcPts val="100"/>
              </a:spcBef>
            </a:pPr>
            <a:r>
              <a:rPr lang="en-US" altLang="en-US" sz="1600" dirty="0">
                <a:solidFill>
                  <a:srgbClr val="FF0000"/>
                </a:solidFill>
              </a:rPr>
              <a:t>PHY and MAC ad-hoc </a:t>
            </a:r>
            <a:r>
              <a:rPr lang="en-US" altLang="en-US" sz="1600" dirty="0" smtClean="0">
                <a:solidFill>
                  <a:srgbClr val="FF0000"/>
                </a:solidFill>
              </a:rPr>
              <a:t>meetings (parallel</a:t>
            </a:r>
            <a:r>
              <a:rPr lang="en-US" altLang="en-US" sz="1600" dirty="0" smtClean="0">
                <a:solidFill>
                  <a:srgbClr val="FF0000"/>
                </a:solidFill>
              </a:rPr>
              <a:t>)</a:t>
            </a:r>
          </a:p>
          <a:p>
            <a:pPr lvl="1">
              <a:spcBef>
                <a:spcPts val="100"/>
              </a:spcBef>
            </a:pPr>
            <a:r>
              <a:rPr lang="en-US" altLang="en-US" sz="1600" dirty="0" smtClean="0">
                <a:solidFill>
                  <a:srgbClr val="FF0000"/>
                </a:solidFill>
              </a:rPr>
              <a:t>Comment resolution</a:t>
            </a:r>
            <a:endParaRPr lang="en-US" altLang="en-US" sz="2000" dirty="0">
              <a:solidFill>
                <a:srgbClr val="FF0000"/>
              </a:solidFill>
            </a:endParaRPr>
          </a:p>
        </p:txBody>
      </p:sp>
      <p:sp>
        <p:nvSpPr>
          <p:cNvPr id="21508" name="Content Placeholder 7"/>
          <p:cNvSpPr>
            <a:spLocks noGrp="1"/>
          </p:cNvSpPr>
          <p:nvPr>
            <p:ph sz="half" idx="2"/>
          </p:nvPr>
        </p:nvSpPr>
        <p:spPr>
          <a:xfrm>
            <a:off x="4722813" y="1379912"/>
            <a:ext cx="4421187" cy="5097087"/>
          </a:xfrm>
        </p:spPr>
        <p:txBody>
          <a:bodyPr/>
          <a:lstStyle/>
          <a:p>
            <a:pPr>
              <a:spcBef>
                <a:spcPts val="0"/>
              </a:spcBef>
            </a:pPr>
            <a:r>
              <a:rPr lang="en-US" altLang="en-US" sz="1600" dirty="0" smtClean="0"/>
              <a:t>Thursday</a:t>
            </a:r>
            <a:r>
              <a:rPr lang="en-US" altLang="en-US" sz="1600" dirty="0"/>
              <a:t>: </a:t>
            </a:r>
            <a:r>
              <a:rPr lang="en-US" altLang="en-US" sz="1600" dirty="0" smtClean="0"/>
              <a:t>A</a:t>
            </a:r>
            <a:r>
              <a:rPr lang="en-US" altLang="en-US" sz="1600" dirty="0" smtClean="0"/>
              <a:t>M2 </a:t>
            </a:r>
            <a:r>
              <a:rPr lang="en-US" altLang="en-US" sz="1600" dirty="0"/>
              <a:t>(2 hours)</a:t>
            </a:r>
          </a:p>
          <a:p>
            <a:pPr lvl="1">
              <a:spcBef>
                <a:spcPts val="0"/>
              </a:spcBef>
            </a:pPr>
            <a:r>
              <a:rPr lang="en-US" altLang="en-US" sz="1600" dirty="0"/>
              <a:t>Call meeting to order</a:t>
            </a:r>
          </a:p>
          <a:p>
            <a:pPr lvl="1">
              <a:spcBef>
                <a:spcPts val="0"/>
              </a:spcBef>
            </a:pPr>
            <a:r>
              <a:rPr lang="en-US" altLang="en-US" sz="1600" dirty="0"/>
              <a:t>IEEE 802 and 802.11 IPR Policy and </a:t>
            </a:r>
            <a:r>
              <a:rPr lang="en-US" altLang="en-US" sz="1600" dirty="0" smtClean="0"/>
              <a:t>procedure</a:t>
            </a:r>
          </a:p>
          <a:p>
            <a:pPr lvl="1">
              <a:spcBef>
                <a:spcPts val="0"/>
              </a:spcBef>
            </a:pPr>
            <a:r>
              <a:rPr lang="en-US" altLang="en-US" sz="1600" b="1" dirty="0" smtClean="0"/>
              <a:t>Motions</a:t>
            </a:r>
          </a:p>
          <a:p>
            <a:pPr lvl="1">
              <a:spcBef>
                <a:spcPts val="0"/>
              </a:spcBef>
            </a:pPr>
            <a:r>
              <a:rPr lang="en-US" altLang="en-US" sz="1600" dirty="0" smtClean="0"/>
              <a:t>Presentations</a:t>
            </a:r>
            <a:endParaRPr lang="en-US" altLang="en-US" sz="1600" dirty="0" smtClean="0"/>
          </a:p>
          <a:p>
            <a:pPr lvl="1">
              <a:spcBef>
                <a:spcPts val="0"/>
              </a:spcBef>
            </a:pPr>
            <a:r>
              <a:rPr lang="en-US" altLang="en-US" sz="1600" dirty="0" smtClean="0"/>
              <a:t>Recess</a:t>
            </a:r>
          </a:p>
          <a:p>
            <a:pPr lvl="1">
              <a:spcBef>
                <a:spcPts val="0"/>
              </a:spcBef>
            </a:pPr>
            <a:endParaRPr lang="en-US" altLang="en-US" sz="2000" dirty="0" smtClean="0"/>
          </a:p>
          <a:p>
            <a:pPr>
              <a:spcBef>
                <a:spcPts val="0"/>
              </a:spcBef>
            </a:pPr>
            <a:r>
              <a:rPr lang="en-US" altLang="en-US" sz="1600" dirty="0" smtClean="0"/>
              <a:t>Thursday: </a:t>
            </a:r>
            <a:r>
              <a:rPr lang="en-US" altLang="en-US" sz="1600" dirty="0" smtClean="0"/>
              <a:t>PM1 </a:t>
            </a:r>
            <a:r>
              <a:rPr lang="en-US" altLang="en-US" sz="1600" dirty="0" smtClean="0"/>
              <a:t>(2 hours)</a:t>
            </a:r>
          </a:p>
          <a:p>
            <a:pPr lvl="1">
              <a:spcBef>
                <a:spcPts val="0"/>
              </a:spcBef>
            </a:pPr>
            <a:r>
              <a:rPr lang="en-US" altLang="en-US" sz="1600" dirty="0" smtClean="0"/>
              <a:t>Call meeting to order</a:t>
            </a:r>
          </a:p>
          <a:p>
            <a:pPr lvl="1">
              <a:spcBef>
                <a:spcPts val="0"/>
              </a:spcBef>
            </a:pPr>
            <a:r>
              <a:rPr lang="en-US" altLang="en-US" sz="1600" dirty="0" smtClean="0"/>
              <a:t>IEEE 802 and 802.11 IPR Policy and </a:t>
            </a:r>
            <a:r>
              <a:rPr lang="en-US" altLang="en-US" sz="1600" dirty="0" smtClean="0"/>
              <a:t>procedure</a:t>
            </a:r>
          </a:p>
          <a:p>
            <a:pPr lvl="1">
              <a:spcBef>
                <a:spcPts val="0"/>
              </a:spcBef>
            </a:pPr>
            <a:r>
              <a:rPr lang="en-US" altLang="en-US" sz="1600" dirty="0"/>
              <a:t>TG timeline discussion</a:t>
            </a:r>
          </a:p>
          <a:p>
            <a:pPr lvl="1">
              <a:spcBef>
                <a:spcPts val="0"/>
              </a:spcBef>
            </a:pPr>
            <a:r>
              <a:rPr lang="en-US" altLang="en-US" sz="1600" dirty="0"/>
              <a:t>Goal for </a:t>
            </a:r>
            <a:r>
              <a:rPr lang="en-US" altLang="en-US" sz="1600" dirty="0" smtClean="0"/>
              <a:t>January 2019 </a:t>
            </a:r>
            <a:r>
              <a:rPr lang="en-US" altLang="en-US" sz="1600" dirty="0"/>
              <a:t>F2F meeting</a:t>
            </a:r>
          </a:p>
          <a:p>
            <a:pPr lvl="1">
              <a:spcBef>
                <a:spcPts val="0"/>
              </a:spcBef>
            </a:pPr>
            <a:r>
              <a:rPr lang="en-US" altLang="en-US" sz="1600" dirty="0"/>
              <a:t>Teleconference call schedule</a:t>
            </a:r>
          </a:p>
          <a:p>
            <a:pPr lvl="1">
              <a:spcBef>
                <a:spcPts val="0"/>
              </a:spcBef>
            </a:pPr>
            <a:r>
              <a:rPr lang="en-US" altLang="en-US" sz="1600" dirty="0" smtClean="0"/>
              <a:t>Presentations</a:t>
            </a:r>
            <a:endParaRPr lang="en-US" altLang="en-US" sz="1600" dirty="0" smtClean="0"/>
          </a:p>
          <a:p>
            <a:pPr lvl="1">
              <a:spcBef>
                <a:spcPts val="0"/>
              </a:spcBef>
            </a:pPr>
            <a:r>
              <a:rPr lang="en-US" altLang="en-US" sz="1600" dirty="0" smtClean="0"/>
              <a:t>Adjourn</a:t>
            </a:r>
          </a:p>
        </p:txBody>
      </p:sp>
      <p:sp>
        <p:nvSpPr>
          <p:cNvPr id="4" name="Date Placeholder 3"/>
          <p:cNvSpPr>
            <a:spLocks noGrp="1"/>
          </p:cNvSpPr>
          <p:nvPr>
            <p:ph type="dt" sz="quarter" idx="10"/>
          </p:nvPr>
        </p:nvSpPr>
        <p:spPr/>
        <p:txBody>
          <a:bodyPr/>
          <a:lstStyle/>
          <a:p>
            <a:pPr>
              <a:defRPr/>
            </a:pPr>
            <a:r>
              <a:rPr lang="en-US" smtClean="0"/>
              <a:t>November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2151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E6BE1DDA-DBD5-490E-96A9-C0C593249934}" type="slidenum">
              <a:rPr lang="en-US" altLang="en-US" sz="1200" b="0" smtClean="0"/>
              <a:pPr>
                <a:spcBef>
                  <a:spcPct val="0"/>
                </a:spcBef>
                <a:buFontTx/>
                <a:buNone/>
              </a:pPr>
              <a:t>14</a:t>
            </a:fld>
            <a:endParaRPr lang="en-US" altLang="en-US" sz="1200" b="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1026"/>
          <p:cNvSpPr>
            <a:spLocks noGrp="1" noChangeArrowheads="1"/>
          </p:cNvSpPr>
          <p:nvPr>
            <p:ph type="title"/>
          </p:nvPr>
        </p:nvSpPr>
        <p:spPr>
          <a:xfrm>
            <a:off x="685800" y="685800"/>
            <a:ext cx="7772400" cy="533400"/>
          </a:xfrm>
        </p:spPr>
        <p:txBody>
          <a:bodyPr lIns="90487" tIns="44450" rIns="90487" bIns="44450"/>
          <a:lstStyle/>
          <a:p>
            <a:r>
              <a:rPr lang="en-US" altLang="en-US" sz="3200" u="sng" dirty="0" smtClean="0">
                <a:solidFill>
                  <a:schemeClr val="tx1"/>
                </a:solidFill>
                <a:latin typeface="Calibri" panose="020F0502020204030204" pitchFamily="34" charset="0"/>
                <a:cs typeface="Calibri" panose="020F0502020204030204" pitchFamily="34" charset="0"/>
              </a:rPr>
              <a:t>Instructions for the WG Chair</a:t>
            </a:r>
            <a:endParaRPr lang="en-US" altLang="en-US" sz="3200" u="sng" dirty="0" smtClean="0">
              <a:latin typeface="Calibri" panose="020F0502020204030204" pitchFamily="34" charset="0"/>
              <a:cs typeface="Calibri" panose="020F0502020204030204" pitchFamily="34" charset="0"/>
            </a:endParaRPr>
          </a:p>
        </p:txBody>
      </p:sp>
      <p:sp>
        <p:nvSpPr>
          <p:cNvPr id="7170" name="Rectangle 1027"/>
          <p:cNvSpPr>
            <a:spLocks noGrp="1" noChangeArrowheads="1"/>
          </p:cNvSpPr>
          <p:nvPr>
            <p:ph idx="1"/>
          </p:nvPr>
        </p:nvSpPr>
        <p:spPr>
          <a:xfrm>
            <a:off x="0" y="1219200"/>
            <a:ext cx="9144000" cy="4876800"/>
          </a:xfrm>
        </p:spPr>
        <p:txBody>
          <a:bodyPr lIns="90487" tIns="44450" rIns="90487" bIns="44450"/>
          <a:lstStyle/>
          <a:p>
            <a:pPr marL="182880">
              <a:lnSpc>
                <a:spcPct val="80000"/>
              </a:lnSpc>
              <a:spcAft>
                <a:spcPct val="30000"/>
              </a:spcAft>
              <a:buFont typeface="Monotype Sorts" pitchFamily="2" charset="2"/>
              <a:buNone/>
            </a:pPr>
            <a:r>
              <a:rPr lang="en-US" altLang="en-US" sz="1800" b="1" dirty="0" smtClean="0"/>
              <a:t>	</a:t>
            </a:r>
            <a:r>
              <a:rPr lang="en-US" altLang="en-US" sz="2000" b="1" dirty="0" smtClean="0">
                <a:solidFill>
                  <a:schemeClr val="tx1"/>
                </a:solidFill>
                <a:latin typeface="Calibri" panose="020F0502020204030204" pitchFamily="34" charset="0"/>
                <a:cs typeface="Calibri" panose="020F0502020204030204" pitchFamily="34" charset="0"/>
              </a:rPr>
              <a:t>The IEEE-SA strongly recommends that at each WG meeting the chair or a designee:</a:t>
            </a:r>
            <a:endParaRPr lang="en-US" altLang="en-US" sz="2000" dirty="0" smtClean="0">
              <a:solidFill>
                <a:schemeClr val="tx1"/>
              </a:solidFill>
              <a:latin typeface="Calibri" panose="020F0502020204030204" pitchFamily="34" charset="0"/>
              <a:cs typeface="Calibri" panose="020F0502020204030204" pitchFamily="34" charset="0"/>
            </a:endParaRPr>
          </a:p>
          <a:p>
            <a:pPr lvl="1">
              <a:lnSpc>
                <a:spcPct val="80000"/>
              </a:lnSpc>
              <a:buSzPct val="150000"/>
              <a:buFont typeface="Arial" panose="020B0604020202020204" pitchFamily="34" charset="0"/>
              <a:buChar char="•"/>
            </a:pPr>
            <a:r>
              <a:rPr lang="en-US" altLang="en-US" sz="1600" b="1" dirty="0" smtClean="0">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smtClean="0">
                <a:solidFill>
                  <a:schemeClr val="tx1"/>
                </a:solidFill>
                <a:latin typeface="Calibri" panose="020F0502020204030204" pitchFamily="34" charset="0"/>
                <a:cs typeface="Calibri" panose="020F0502020204030204" pitchFamily="34" charset="0"/>
              </a:rPr>
              <a:t>Advise the WG attendees that:</a:t>
            </a:r>
            <a:r>
              <a:rPr lang="en-US" altLang="en-US" sz="1600" dirty="0" smtClean="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dirty="0" smtClean="0">
                <a:solidFill>
                  <a:schemeClr val="tx1"/>
                </a:solidFill>
                <a:latin typeface="Calibri" panose="020F0502020204030204" pitchFamily="34" charset="0"/>
                <a:cs typeface="Calibri" panose="020F0502020204030204" pitchFamily="34" charset="0"/>
              </a:rPr>
              <a:t>IEEE-SA Standards Board Bylaws</a:t>
            </a:r>
            <a:r>
              <a:rPr lang="en-US" altLang="en-US" sz="1400" dirty="0" smtClean="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smtClean="0">
                <a:solidFill>
                  <a:schemeClr val="tx1"/>
                </a:solidFill>
                <a:latin typeface="Calibri" panose="020F0502020204030204" pitchFamily="34" charset="0"/>
                <a:cs typeface="Calibri" panose="020F0502020204030204" pitchFamily="34" charset="0"/>
              </a:rPr>
            </a:br>
            <a:endParaRPr lang="en-US" altLang="en-US" sz="1600" dirty="0" smtClean="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smtClean="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dirty="0" smtClean="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smtClean="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dirty="0" smtClean="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smtClean="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pitchFamily="2" charset="2"/>
              <a:buNone/>
            </a:pPr>
            <a:r>
              <a:rPr lang="en-US" altLang="en-US" sz="1400" dirty="0" smtClean="0">
                <a:solidFill>
                  <a:schemeClr val="tx1"/>
                </a:solidFill>
                <a:latin typeface="Calibri" panose="020F0502020204030204" pitchFamily="34" charset="0"/>
                <a:cs typeface="Calibri" panose="020F0502020204030204" pitchFamily="34" charset="0"/>
              </a:rPr>
              <a:t>	Note: </a:t>
            </a:r>
            <a:r>
              <a:rPr lang="en-US" altLang="en-US" sz="1400" b="1" dirty="0" smtClean="0">
                <a:solidFill>
                  <a:schemeClr val="tx1"/>
                </a:solidFill>
                <a:latin typeface="Calibri" panose="020F0502020204030204" pitchFamily="34" charset="0"/>
                <a:cs typeface="Calibri" panose="020F0502020204030204" pitchFamily="34" charset="0"/>
              </a:rPr>
              <a:t>WG</a:t>
            </a:r>
            <a:r>
              <a:rPr lang="en-US" altLang="en-US" sz="1400" dirty="0" smtClean="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smtClean="0">
              <a:ea typeface="+mn-ea"/>
              <a:cs typeface="Arial" panose="020B0604020202020204" pitchFamily="34"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endParaRPr lang="en-GB" altLang="en-US" sz="1800" smtClean="0">
              <a:ea typeface="+mn-ea"/>
              <a:cs typeface="Arial" panose="020B0604020202020204" pitchFamily="34" charset="0"/>
            </a:endParaRPr>
          </a:p>
        </p:txBody>
      </p:sp>
      <p:sp>
        <p:nvSpPr>
          <p:cNvPr id="7174" name="Text Box 1030"/>
          <p:cNvSpPr txBox="1">
            <a:spLocks noChangeArrowheads="1"/>
          </p:cNvSpPr>
          <p:nvPr/>
        </p:nvSpPr>
        <p:spPr bwMode="auto">
          <a:xfrm>
            <a:off x="0" y="6486525"/>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smtClean="0">
                <a:solidFill>
                  <a:srgbClr val="000000"/>
                </a:solidFill>
                <a:latin typeface="Times New Roman" panose="02020603050405020304" pitchFamily="18" charset="0"/>
                <a:ea typeface="+mn-ea"/>
                <a:cs typeface="Arial" panose="020B0604020202020204" pitchFamily="34" charset="0"/>
              </a:rPr>
              <a:t>(Optional to be shown)</a:t>
            </a:r>
          </a:p>
        </p:txBody>
      </p:sp>
      <p:sp>
        <p:nvSpPr>
          <p:cNvPr id="4" name="Date Placeholder 3"/>
          <p:cNvSpPr>
            <a:spLocks noGrp="1"/>
          </p:cNvSpPr>
          <p:nvPr>
            <p:ph type="dt" sz="half" idx="10"/>
          </p:nvPr>
        </p:nvSpPr>
        <p:spPr/>
        <p:txBody>
          <a:bodyPr/>
          <a:lstStyle/>
          <a:p>
            <a:pPr>
              <a:defRPr/>
            </a:pPr>
            <a:r>
              <a:rPr lang="en-US" smtClean="0"/>
              <a:t>November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15</a:t>
            </a:fld>
            <a:endParaRPr lang="en-US" altLang="en-US"/>
          </a:p>
        </p:txBody>
      </p:sp>
    </p:spTree>
    <p:extLst>
      <p:ext uri="{BB962C8B-B14F-4D97-AF65-F5344CB8AC3E}">
        <p14:creationId xmlns:p14="http://schemas.microsoft.com/office/powerpoint/2010/main" val="2169626175"/>
      </p:ext>
    </p:ext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sz="3200" u="sng" dirty="0" smtClean="0">
                <a:solidFill>
                  <a:schemeClr val="tx1"/>
                </a:solidFill>
                <a:latin typeface="Calibri" panose="020F0502020204030204" pitchFamily="34" charset="0"/>
                <a:cs typeface="Calibri" panose="020F0502020204030204" pitchFamily="34" charset="0"/>
              </a:rPr>
              <a:t>Participants have a duty to inform the IEEE</a:t>
            </a:r>
            <a:endParaRPr lang="en-US" altLang="en-US" sz="3200" dirty="0" smtClean="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shall</a:t>
            </a:r>
            <a:r>
              <a:rPr lang="en-US" altLang="en-US" sz="2000"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should </a:t>
            </a:r>
            <a:r>
              <a:rPr lang="en-US" altLang="en-US" sz="2000"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205581"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#1</a:t>
            </a:r>
          </a:p>
        </p:txBody>
      </p:sp>
      <p:sp>
        <p:nvSpPr>
          <p:cNvPr id="2" name="Footer Placeholder 1"/>
          <p:cNvSpPr>
            <a:spLocks noGrp="1"/>
          </p:cNvSpPr>
          <p:nvPr>
            <p:ph type="ftr" sz="quarter" idx="11"/>
          </p:nvPr>
        </p:nvSpPr>
        <p:spPr/>
        <p:txBody>
          <a:bodyPr/>
          <a:lstStyle/>
          <a:p>
            <a:pPr>
              <a:defRPr/>
            </a:pPr>
            <a:r>
              <a:rPr lang="en-US" smtClean="0"/>
              <a:t>Minyoung Park (Intel Corp.)</a:t>
            </a:r>
            <a:endParaRPr lang="en-US"/>
          </a:p>
        </p:txBody>
      </p:sp>
      <p:sp>
        <p:nvSpPr>
          <p:cNvPr id="3" name="Slide Number Placeholder 2"/>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16</a:t>
            </a:fld>
            <a:endParaRPr lang="en-US" altLang="en-US"/>
          </a:p>
        </p:txBody>
      </p:sp>
      <p:sp>
        <p:nvSpPr>
          <p:cNvPr id="4" name="Date Placeholder 3"/>
          <p:cNvSpPr>
            <a:spLocks noGrp="1"/>
          </p:cNvSpPr>
          <p:nvPr>
            <p:ph type="dt" sz="half" idx="10"/>
          </p:nvPr>
        </p:nvSpPr>
        <p:spPr/>
        <p:txBody>
          <a:bodyPr/>
          <a:lstStyle/>
          <a:p>
            <a:pPr>
              <a:defRPr/>
            </a:pPr>
            <a:r>
              <a:rPr lang="en-US" smtClean="0"/>
              <a:t>November 2018</a:t>
            </a:r>
            <a:endParaRPr lang="en-US" dirty="0"/>
          </a:p>
        </p:txBody>
      </p:sp>
    </p:spTree>
    <p:extLst>
      <p:ext uri="{BB962C8B-B14F-4D97-AF65-F5344CB8AC3E}">
        <p14:creationId xmlns:p14="http://schemas.microsoft.com/office/powerpoint/2010/main" val="425048004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sz="3200" u="sng" smtClean="0">
                <a:solidFill>
                  <a:schemeClr val="tx1"/>
                </a:solidFill>
                <a:latin typeface="Calibri" panose="020F0502020204030204" pitchFamily="34" charset="0"/>
                <a:cs typeface="Calibri" panose="020F0502020204030204" pitchFamily="34" charset="0"/>
              </a:rPr>
              <a:t>Ways to inform IEEE</a:t>
            </a:r>
            <a:endParaRPr lang="en-US" altLang="en-US" sz="3200" u="sng" smtClean="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b="1" dirty="0" smtClean="0">
                <a:solidFill>
                  <a:schemeClr val="tx1"/>
                </a:solidFill>
                <a:latin typeface="Calibri" pitchFamily="34" charset="0"/>
                <a:cs typeface="Calibri" pitchFamily="34" charset="0"/>
              </a:rPr>
              <a:t>Cause </a:t>
            </a:r>
            <a:r>
              <a:rPr lang="en-US" altLang="en-US" sz="2000" b="1" dirty="0">
                <a:solidFill>
                  <a:schemeClr val="tx1"/>
                </a:solidFill>
                <a:latin typeface="Calibri" pitchFamily="34" charset="0"/>
                <a:cs typeface="Calibri" pitchFamily="34" charset="0"/>
              </a:rPr>
              <a:t>an LOA to be submitted to the IEEE-SA (patcom@ieee.org);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rgbClr val="FF0000"/>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b="1" dirty="0">
              <a:solidFill>
                <a:schemeClr val="tx1"/>
              </a:solidFill>
              <a:latin typeface="Calibri" pitchFamily="34" charset="0"/>
              <a:cs typeface="Calibri" pitchFamily="34" charset="0"/>
            </a:endParaRPr>
          </a:p>
        </p:txBody>
      </p:sp>
      <p:sp>
        <p:nvSpPr>
          <p:cNvPr id="9220" name="Text Box 6"/>
          <p:cNvSpPr txBox="1">
            <a:spLocks noChangeArrowheads="1"/>
          </p:cNvSpPr>
          <p:nvPr/>
        </p:nvSpPr>
        <p:spPr bwMode="auto">
          <a:xfrm>
            <a:off x="0" y="60960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#2</a:t>
            </a:r>
            <a:endParaRPr lang="en-US" altLang="en-US" sz="2400" dirty="0" smtClean="0">
              <a:solidFill>
                <a:srgbClr val="000000"/>
              </a:solidFill>
              <a:latin typeface="Times New Roman" panose="02020603050405020304" pitchFamily="18" charset="0"/>
              <a:ea typeface="+mn-ea"/>
              <a:cs typeface="Arial" panose="020B0604020202020204" pitchFamily="34" charset="0"/>
            </a:endParaRPr>
          </a:p>
        </p:txBody>
      </p:sp>
      <p:sp>
        <p:nvSpPr>
          <p:cNvPr id="2" name="Date Placeholder 1"/>
          <p:cNvSpPr>
            <a:spLocks noGrp="1"/>
          </p:cNvSpPr>
          <p:nvPr>
            <p:ph type="dt" sz="half" idx="10"/>
          </p:nvPr>
        </p:nvSpPr>
        <p:spPr/>
        <p:txBody>
          <a:bodyPr/>
          <a:lstStyle/>
          <a:p>
            <a:pPr>
              <a:defRPr/>
            </a:pPr>
            <a:r>
              <a:rPr lang="en-US" smtClean="0"/>
              <a:t>November 2018</a:t>
            </a:r>
            <a:endParaRPr lang="en-US" dirty="0"/>
          </a:p>
        </p:txBody>
      </p:sp>
      <p:sp>
        <p:nvSpPr>
          <p:cNvPr id="3" name="Footer Placeholder 2"/>
          <p:cNvSpPr>
            <a:spLocks noGrp="1"/>
          </p:cNvSpPr>
          <p:nvPr>
            <p:ph type="ftr" sz="quarter" idx="11"/>
          </p:nvPr>
        </p:nvSpPr>
        <p:spPr/>
        <p:txBody>
          <a:bodyPr/>
          <a:lstStyle/>
          <a:p>
            <a:pPr>
              <a:defRPr/>
            </a:pPr>
            <a:r>
              <a:rPr lang="en-US" smtClean="0"/>
              <a:t>Minyoung Park (Intel Corp.)</a:t>
            </a:r>
            <a:endParaRPr lang="en-US"/>
          </a:p>
        </p:txBody>
      </p:sp>
      <p:sp>
        <p:nvSpPr>
          <p:cNvPr id="4" name="Slide Number Placeholder 3"/>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17</a:t>
            </a:fld>
            <a:endParaRPr lang="en-US" altLang="en-US"/>
          </a:p>
        </p:txBody>
      </p:sp>
    </p:spTree>
    <p:extLst>
      <p:ext uri="{BB962C8B-B14F-4D97-AF65-F5344CB8AC3E}">
        <p14:creationId xmlns:p14="http://schemas.microsoft.com/office/powerpoint/2010/main" val="62877100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685800" y="685800"/>
            <a:ext cx="7772400" cy="680179"/>
          </a:xfrm>
        </p:spPr>
        <p:txBody>
          <a:bodyPr/>
          <a:lstStyle/>
          <a:p>
            <a:r>
              <a:rPr lang="en-US" altLang="en-US" sz="3200" u="sng" dirty="0" smtClean="0">
                <a:solidFill>
                  <a:schemeClr val="tx1"/>
                </a:solidFill>
                <a:latin typeface="Calibri" panose="020F0502020204030204" pitchFamily="34" charset="0"/>
                <a:cs typeface="Calibri" panose="020F0502020204030204" pitchFamily="34" charset="0"/>
              </a:rPr>
              <a:t>Other guidelines for IEEE WG meetings</a:t>
            </a:r>
            <a:endParaRPr lang="en-US" altLang="en-US" sz="3200" dirty="0" smtClean="0"/>
          </a:p>
        </p:txBody>
      </p:sp>
      <p:sp>
        <p:nvSpPr>
          <p:cNvPr id="10243" name="Rectangle 1027"/>
          <p:cNvSpPr>
            <a:spLocks noGrp="1" noChangeArrowheads="1"/>
          </p:cNvSpPr>
          <p:nvPr>
            <p:ph idx="1"/>
          </p:nvPr>
        </p:nvSpPr>
        <p:spPr>
          <a:xfrm>
            <a:off x="685800" y="1365980"/>
            <a:ext cx="7772400" cy="4648200"/>
          </a:xfrm>
        </p:spPr>
        <p:txBody>
          <a:bodyPr/>
          <a:lstStyle/>
          <a:p>
            <a:pPr>
              <a:lnSpc>
                <a:spcPct val="80000"/>
              </a:lnSpc>
              <a:spcAft>
                <a:spcPct val="40000"/>
              </a:spcAft>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6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6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b="1" dirty="0">
                <a:solidFill>
                  <a:schemeClr val="tx1"/>
                </a:solidFill>
                <a:latin typeface="Calibri" panose="020F0502020204030204" pitchFamily="34" charset="0"/>
                <a:cs typeface="Calibri" panose="020F0502020204030204" pitchFamily="34" charset="0"/>
              </a:rPr>
              <a:t>---------------------------------------------------------------   </a:t>
            </a:r>
            <a:endParaRPr lang="en-US" altLang="en-US" sz="1400" b="1"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b="1" dirty="0">
                <a:solidFill>
                  <a:schemeClr val="tx1"/>
                </a:solidFill>
                <a:latin typeface="Calibri" panose="020F0502020204030204" pitchFamily="34" charset="0"/>
                <a:cs typeface="Calibri" panose="020F0502020204030204" pitchFamily="34" charset="0"/>
              </a:rPr>
              <a:t>For more details, see </a:t>
            </a:r>
            <a:r>
              <a:rPr lang="en-US" altLang="en-US" sz="14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b="1" dirty="0">
                <a:solidFill>
                  <a:schemeClr val="tx1"/>
                </a:solidFill>
                <a:latin typeface="Calibri" panose="020F0502020204030204" pitchFamily="34" charset="0"/>
                <a:cs typeface="Calibri" panose="020F0502020204030204" pitchFamily="34" charset="0"/>
              </a:rPr>
              <a:t>, clause 5.3.10 </a:t>
            </a:r>
            <a:r>
              <a:rPr lang="en-US" altLang="en-US" sz="1400" b="1" dirty="0" smtClean="0">
                <a:solidFill>
                  <a:schemeClr val="tx1"/>
                </a:solidFill>
                <a:latin typeface="Calibri" panose="020F0502020204030204" pitchFamily="34" charset="0"/>
                <a:cs typeface="Calibri" panose="020F0502020204030204" pitchFamily="34" charset="0"/>
              </a:rPr>
              <a:t>and </a:t>
            </a:r>
            <a:r>
              <a:rPr lang="en-US" altLang="en-US" sz="1400" b="1" dirty="0">
                <a:solidFill>
                  <a:schemeClr val="tx1"/>
                </a:solidFill>
                <a:latin typeface="Calibri" panose="020F0502020204030204" pitchFamily="34" charset="0"/>
                <a:cs typeface="Calibri" panose="020F0502020204030204" pitchFamily="34" charset="0"/>
              </a:rPr>
              <a:t/>
            </a:r>
            <a:br>
              <a:rPr lang="en-US" altLang="en-US" sz="1400" b="1" dirty="0">
                <a:solidFill>
                  <a:schemeClr val="tx1"/>
                </a:solidFill>
                <a:latin typeface="Calibri" panose="020F0502020204030204" pitchFamily="34" charset="0"/>
                <a:cs typeface="Calibri" panose="020F0502020204030204" pitchFamily="34" charset="0"/>
              </a:rPr>
            </a:br>
            <a:r>
              <a:rPr lang="en-US" altLang="en-US" sz="14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#3</a:t>
            </a:r>
          </a:p>
        </p:txBody>
      </p:sp>
      <p:sp>
        <p:nvSpPr>
          <p:cNvPr id="2" name="Date Placeholder 1"/>
          <p:cNvSpPr>
            <a:spLocks noGrp="1"/>
          </p:cNvSpPr>
          <p:nvPr>
            <p:ph type="dt" sz="half" idx="10"/>
          </p:nvPr>
        </p:nvSpPr>
        <p:spPr/>
        <p:txBody>
          <a:bodyPr/>
          <a:lstStyle/>
          <a:p>
            <a:pPr>
              <a:defRPr/>
            </a:pPr>
            <a:r>
              <a:rPr lang="en-US" smtClean="0"/>
              <a:t>November 2018</a:t>
            </a:r>
            <a:endParaRPr lang="en-US" dirty="0"/>
          </a:p>
        </p:txBody>
      </p:sp>
      <p:sp>
        <p:nvSpPr>
          <p:cNvPr id="3" name="Footer Placeholder 2"/>
          <p:cNvSpPr>
            <a:spLocks noGrp="1"/>
          </p:cNvSpPr>
          <p:nvPr>
            <p:ph type="ftr" sz="quarter" idx="11"/>
          </p:nvPr>
        </p:nvSpPr>
        <p:spPr/>
        <p:txBody>
          <a:bodyPr/>
          <a:lstStyle/>
          <a:p>
            <a:pPr>
              <a:defRPr/>
            </a:pPr>
            <a:r>
              <a:rPr lang="en-US" smtClean="0"/>
              <a:t>Minyoung Park (Intel Corp.)</a:t>
            </a:r>
            <a:endParaRPr lang="en-US"/>
          </a:p>
        </p:txBody>
      </p:sp>
      <p:sp>
        <p:nvSpPr>
          <p:cNvPr id="4" name="Slide Number Placeholder 3"/>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18</a:t>
            </a:fld>
            <a:endParaRPr lang="en-US" altLang="en-US"/>
          </a:p>
        </p:txBody>
      </p:sp>
    </p:spTree>
    <p:extLst>
      <p:ext uri="{BB962C8B-B14F-4D97-AF65-F5344CB8AC3E}">
        <p14:creationId xmlns:p14="http://schemas.microsoft.com/office/powerpoint/2010/main" val="25623392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685800" y="685800"/>
            <a:ext cx="7772400" cy="457200"/>
          </a:xfrm>
        </p:spPr>
        <p:txBody>
          <a:bodyPr/>
          <a:lstStyle/>
          <a:p>
            <a:r>
              <a:rPr lang="en-GB" altLang="en-US" sz="3200" u="sng" dirty="0" smtClean="0">
                <a:solidFill>
                  <a:schemeClr val="tx1"/>
                </a:solidFill>
                <a:latin typeface="Calibri" panose="020F0502020204030204" pitchFamily="34" charset="0"/>
                <a:cs typeface="Calibri" panose="020F0502020204030204" pitchFamily="34" charset="0"/>
              </a:rPr>
              <a:t>Patent-related information</a:t>
            </a:r>
            <a:endParaRPr lang="en-US" altLang="en-US" sz="3200" u="sng" dirty="0" smtClean="0"/>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smtClean="0">
              <a:latin typeface="Helvetica" panose="020B0604020202020204" pitchFamily="34" charset="0"/>
              <a:ea typeface="+mn-ea"/>
              <a:cs typeface="Arial" panose="020B0604020202020204" pitchFamily="34" charset="0"/>
            </a:endParaRPr>
          </a:p>
        </p:txBody>
      </p:sp>
      <p:sp>
        <p:nvSpPr>
          <p:cNvPr id="11268" name="Rectangle 4"/>
          <p:cNvSpPr>
            <a:spLocks noChangeArrowheads="1"/>
          </p:cNvSpPr>
          <p:nvPr/>
        </p:nvSpPr>
        <p:spPr bwMode="auto">
          <a:xfrm>
            <a:off x="304800" y="1143000"/>
            <a:ext cx="8229600" cy="510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smtClean="0">
              <a:solidFill>
                <a:srgbClr val="FF0000"/>
              </a:solidFill>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smtClean="0">
                <a:solidFill>
                  <a:srgbClr val="000000"/>
                </a:solidFill>
                <a:latin typeface="Calibri" panose="020F0502020204030204" pitchFamily="34" charset="0"/>
                <a:ea typeface="+mn-ea"/>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smtClean="0">
                <a:solidFill>
                  <a:srgbClr val="000000"/>
                </a:solidFill>
                <a:latin typeface="Calibri" panose="020F0502020204030204" pitchFamily="34" charset="0"/>
                <a:ea typeface="+mn-ea"/>
                <a:cs typeface="Calibri" panose="020F0502020204030204" pitchFamily="34" charset="0"/>
              </a:rPr>
              <a:t>IEEE-SA Standards Board Bylaws</a:t>
            </a:r>
            <a:r>
              <a:rPr lang="en-US" altLang="en-US" sz="2000" b="1" dirty="0" smtClean="0">
                <a:solidFill>
                  <a:srgbClr val="000000"/>
                </a:solidFill>
                <a:latin typeface="Calibri" panose="020F0502020204030204" pitchFamily="34" charset="0"/>
                <a:ea typeface="+mn-ea"/>
                <a:cs typeface="Calibri" panose="020F0502020204030204" pitchFamily="34" charset="0"/>
              </a:rPr>
              <a:t> </a:t>
            </a:r>
            <a:r>
              <a:rPr lang="en-US" altLang="en-US" sz="1600" b="1" dirty="0" smtClean="0">
                <a:solidFill>
                  <a:srgbClr val="000000"/>
                </a:solidFill>
                <a:latin typeface="Calibri" panose="020F0502020204030204" pitchFamily="34" charset="0"/>
                <a:ea typeface="+mn-ea"/>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smtClean="0">
                <a:solidFill>
                  <a:srgbClr val="000000"/>
                </a:solidFill>
                <a:latin typeface="Calibri" panose="020F0502020204030204" pitchFamily="34" charset="0"/>
                <a:ea typeface="+mn-ea"/>
                <a:cs typeface="Calibri" panose="020F0502020204030204" pitchFamily="34" charset="0"/>
              </a:rPr>
              <a:t>IEEE-SA Standards Board Operations Manual</a:t>
            </a:r>
            <a:r>
              <a:rPr lang="en-US" altLang="en-US" sz="2000" b="1" dirty="0" smtClean="0">
                <a:solidFill>
                  <a:srgbClr val="000000"/>
                </a:solidFill>
                <a:latin typeface="Calibri" panose="020F0502020204030204" pitchFamily="34" charset="0"/>
                <a:ea typeface="+mn-ea"/>
                <a:cs typeface="Calibri" panose="020F0502020204030204" pitchFamily="34" charset="0"/>
              </a:rPr>
              <a:t> </a:t>
            </a:r>
            <a:r>
              <a:rPr lang="en-US" altLang="en-US" sz="1600" b="1" dirty="0" smtClean="0">
                <a:solidFill>
                  <a:srgbClr val="000000"/>
                </a:solidFill>
                <a:latin typeface="Calibri" panose="020F0502020204030204" pitchFamily="34" charset="0"/>
                <a:ea typeface="+mn-ea"/>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sz="2000" dirty="0" smtClean="0">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smtClean="0">
                <a:solidFill>
                  <a:srgbClr val="000000"/>
                </a:solidFill>
                <a:latin typeface="Calibri" panose="020F0502020204030204" pitchFamily="34" charset="0"/>
                <a:ea typeface="+mn-ea"/>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sz="2000" b="1" dirty="0" smtClean="0">
                <a:solidFill>
                  <a:srgbClr val="000000"/>
                </a:solidFill>
                <a:latin typeface="Calibri" panose="020F0502020204030204" pitchFamily="34" charset="0"/>
                <a:ea typeface="+mn-ea"/>
                <a:cs typeface="Calibri" panose="020F0502020204030204" pitchFamily="34" charset="0"/>
              </a:rPr>
              <a:t>	</a:t>
            </a:r>
            <a:r>
              <a:rPr lang="en-US" altLang="en-US" sz="2000" b="1" i="1" dirty="0" smtClean="0">
                <a:solidFill>
                  <a:srgbClr val="000000"/>
                </a:solidFill>
                <a:latin typeface="Calibri" panose="020F0502020204030204" pitchFamily="34" charset="0"/>
                <a:ea typeface="+mn-ea"/>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sz="2000" b="1" i="1" dirty="0" smtClean="0">
              <a:solidFill>
                <a:srgbClr val="000000"/>
              </a:solidFill>
              <a:latin typeface="Calibri" panose="020F0502020204030204" pitchFamily="34" charset="0"/>
              <a:ea typeface="+mn-ea"/>
              <a:cs typeface="Calibri" panose="020F0502020204030204" pitchFamily="34" charset="0"/>
            </a:endParaRPr>
          </a:p>
          <a:p>
            <a:pPr lvl="1">
              <a:lnSpc>
                <a:spcPct val="90000"/>
              </a:lnSpc>
              <a:spcBef>
                <a:spcPct val="0"/>
              </a:spcBef>
              <a:buFont typeface="Monotype Sorts" pitchFamily="2" charset="2"/>
              <a:buNone/>
            </a:pPr>
            <a:endParaRPr lang="en-US" altLang="en-US" sz="3200" b="1" dirty="0" smtClean="0">
              <a:solidFill>
                <a:srgbClr val="000000"/>
              </a:solidFill>
              <a:latin typeface="Calibri" panose="020F0502020204030204" pitchFamily="34" charset="0"/>
              <a:ea typeface="+mn-ea"/>
              <a:cs typeface="Calibri" panose="020F0502020204030204" pitchFamily="34" charset="0"/>
            </a:endParaRPr>
          </a:p>
          <a:p>
            <a:pPr lvl="1" algn="ctr">
              <a:lnSpc>
                <a:spcPct val="90000"/>
              </a:lnSpc>
              <a:spcBef>
                <a:spcPct val="0"/>
              </a:spcBef>
              <a:buFont typeface="Monotype Sorts" pitchFamily="2" charset="2"/>
              <a:buNone/>
            </a:pPr>
            <a:r>
              <a:rPr lang="en-US" altLang="en-US" sz="3200" b="1" dirty="0" smtClean="0">
                <a:solidFill>
                  <a:srgbClr val="000000"/>
                </a:solidFill>
                <a:latin typeface="Calibri" panose="020F0502020204030204" pitchFamily="34" charset="0"/>
                <a:ea typeface="+mn-ea"/>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pitchFamily="2" charset="2"/>
              <a:buNone/>
            </a:pPr>
            <a:endParaRPr lang="en-US" altLang="en-US" sz="2000" b="1" i="1" dirty="0" smtClean="0">
              <a:solidFill>
                <a:srgbClr val="000000"/>
              </a:solidFill>
              <a:latin typeface="Calibri" panose="020F0502020204030204" pitchFamily="34" charset="0"/>
              <a:ea typeface="+mn-ea"/>
              <a:cs typeface="Calibri" panose="020F0502020204030204" pitchFamily="34" charset="0"/>
            </a:endParaRPr>
          </a:p>
        </p:txBody>
      </p:sp>
      <p:sp>
        <p:nvSpPr>
          <p:cNvPr id="11269" name="Text Box 7"/>
          <p:cNvSpPr txBox="1">
            <a:spLocks noChangeArrowheads="1"/>
          </p:cNvSpPr>
          <p:nvPr/>
        </p:nvSpPr>
        <p:spPr bwMode="auto">
          <a:xfrm>
            <a:off x="57150" y="60960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#4</a:t>
            </a:r>
            <a:endParaRPr lang="en-US" altLang="en-US" sz="2400" dirty="0" smtClean="0">
              <a:solidFill>
                <a:srgbClr val="000000"/>
              </a:solidFill>
              <a:latin typeface="Times New Roman" panose="02020603050405020304" pitchFamily="18" charset="0"/>
              <a:ea typeface="+mn-ea"/>
              <a:cs typeface="Arial" panose="020B0604020202020204" pitchFamily="34" charset="0"/>
            </a:endParaRPr>
          </a:p>
        </p:txBody>
      </p:sp>
      <p:sp>
        <p:nvSpPr>
          <p:cNvPr id="3" name="Date Placeholder 2"/>
          <p:cNvSpPr>
            <a:spLocks noGrp="1"/>
          </p:cNvSpPr>
          <p:nvPr>
            <p:ph type="dt" sz="half" idx="10"/>
          </p:nvPr>
        </p:nvSpPr>
        <p:spPr/>
        <p:txBody>
          <a:bodyPr/>
          <a:lstStyle/>
          <a:p>
            <a:pPr>
              <a:defRPr/>
            </a:pPr>
            <a:r>
              <a:rPr lang="en-US" smtClean="0"/>
              <a:t>November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(Intel Corp.)</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19</a:t>
            </a:fld>
            <a:endParaRPr lang="en-US" altLang="en-US"/>
          </a:p>
        </p:txBody>
      </p:sp>
    </p:spTree>
    <p:extLst>
      <p:ext uri="{BB962C8B-B14F-4D97-AF65-F5344CB8AC3E}">
        <p14:creationId xmlns:p14="http://schemas.microsoft.com/office/powerpoint/2010/main" val="3363609574"/>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719138" y="1068388"/>
            <a:ext cx="7772400" cy="1066800"/>
          </a:xfrm>
        </p:spPr>
        <p:txBody>
          <a:bodyPr/>
          <a:lstStyle/>
          <a:p>
            <a:r>
              <a:rPr lang="en-US" altLang="en-US" sz="3600" dirty="0" smtClean="0">
                <a:solidFill>
                  <a:srgbClr val="0000FF"/>
                </a:solidFill>
                <a:cs typeface="Times New Roman" panose="02020603050405020304" pitchFamily="18" charset="0"/>
              </a:rPr>
              <a:t>IEEE 802.11 </a:t>
            </a:r>
            <a:r>
              <a:rPr lang="en-US" altLang="en-US" sz="3600" dirty="0" err="1" smtClean="0">
                <a:solidFill>
                  <a:srgbClr val="0000FF"/>
                </a:solidFill>
                <a:cs typeface="Times New Roman" panose="02020603050405020304" pitchFamily="18" charset="0"/>
              </a:rPr>
              <a:t>TGba</a:t>
            </a:r>
            <a:r>
              <a:rPr lang="en-US" altLang="en-US" sz="3600" dirty="0" smtClean="0">
                <a:solidFill>
                  <a:srgbClr val="0000FF"/>
                </a:solidFill>
                <a:cs typeface="Times New Roman" panose="02020603050405020304" pitchFamily="18" charset="0"/>
              </a:rPr>
              <a:t>:</a:t>
            </a:r>
            <a:br>
              <a:rPr lang="en-US" altLang="en-US" sz="3600" dirty="0" smtClean="0">
                <a:solidFill>
                  <a:srgbClr val="0000FF"/>
                </a:solidFill>
                <a:cs typeface="Times New Roman" panose="02020603050405020304" pitchFamily="18" charset="0"/>
              </a:rPr>
            </a:br>
            <a:r>
              <a:rPr lang="en-US" altLang="en-US" sz="3600" dirty="0" smtClean="0">
                <a:solidFill>
                  <a:srgbClr val="0000FF"/>
                </a:solidFill>
                <a:cs typeface="Times New Roman" panose="02020603050405020304" pitchFamily="18" charset="0"/>
              </a:rPr>
              <a:t>Wake-up Radio Operation</a:t>
            </a:r>
            <a:endParaRPr lang="en-US" altLang="en-US" sz="3600" dirty="0" smtClean="0"/>
          </a:p>
        </p:txBody>
      </p:sp>
      <p:sp>
        <p:nvSpPr>
          <p:cNvPr id="6147" name="Content Placeholder 2"/>
          <p:cNvSpPr>
            <a:spLocks noGrp="1"/>
          </p:cNvSpPr>
          <p:nvPr>
            <p:ph idx="1"/>
          </p:nvPr>
        </p:nvSpPr>
        <p:spPr/>
        <p:txBody>
          <a:bodyPr/>
          <a:lstStyle/>
          <a:p>
            <a:pPr algn="ctr">
              <a:lnSpc>
                <a:spcPct val="90000"/>
              </a:lnSpc>
              <a:buFontTx/>
              <a:buNone/>
            </a:pPr>
            <a:endParaRPr lang="en-US" altLang="en-US" sz="3200" dirty="0" smtClean="0">
              <a:cs typeface="Times New Roman" panose="02020603050405020304" pitchFamily="18" charset="0"/>
            </a:endParaRPr>
          </a:p>
          <a:p>
            <a:pPr algn="ctr">
              <a:lnSpc>
                <a:spcPct val="90000"/>
              </a:lnSpc>
              <a:buFontTx/>
              <a:buNone/>
            </a:pPr>
            <a:endParaRPr lang="en-US" altLang="en-US" sz="3200" dirty="0" smtClean="0">
              <a:cs typeface="Times New Roman" panose="02020603050405020304" pitchFamily="18" charset="0"/>
            </a:endParaRPr>
          </a:p>
          <a:p>
            <a:pPr algn="ctr">
              <a:lnSpc>
                <a:spcPct val="90000"/>
              </a:lnSpc>
              <a:buFontTx/>
              <a:buNone/>
            </a:pPr>
            <a:r>
              <a:rPr lang="en-US" altLang="en-US" sz="3200" dirty="0" smtClean="0">
                <a:cs typeface="Times New Roman" panose="02020603050405020304" pitchFamily="18" charset="0"/>
              </a:rPr>
              <a:t> </a:t>
            </a:r>
            <a:r>
              <a:rPr lang="en-US" altLang="en-US" sz="3200" dirty="0" smtClean="0">
                <a:cs typeface="Times New Roman" panose="02020603050405020304" pitchFamily="18" charset="0"/>
              </a:rPr>
              <a:t>Bangkok, Thailand</a:t>
            </a:r>
            <a:endParaRPr lang="en-US" altLang="en-US" sz="3200" dirty="0" smtClean="0">
              <a:cs typeface="Times New Roman" panose="02020603050405020304" pitchFamily="18" charset="0"/>
            </a:endParaRPr>
          </a:p>
          <a:p>
            <a:pPr algn="ctr">
              <a:lnSpc>
                <a:spcPct val="90000"/>
              </a:lnSpc>
              <a:buFontTx/>
              <a:buNone/>
            </a:pPr>
            <a:r>
              <a:rPr lang="en-US" altLang="en-US" sz="3200" dirty="0" smtClean="0">
                <a:cs typeface="Times New Roman" panose="02020603050405020304" pitchFamily="18" charset="0"/>
              </a:rPr>
              <a:t>November 11-16, </a:t>
            </a:r>
            <a:r>
              <a:rPr lang="en-US" altLang="en-US" sz="3200" dirty="0" smtClean="0">
                <a:cs typeface="Times New Roman" panose="02020603050405020304" pitchFamily="18" charset="0"/>
              </a:rPr>
              <a:t>2018</a:t>
            </a:r>
          </a:p>
          <a:p>
            <a:pPr algn="ctr">
              <a:lnSpc>
                <a:spcPct val="90000"/>
              </a:lnSpc>
              <a:buFontTx/>
              <a:buNone/>
            </a:pPr>
            <a:endParaRPr lang="en-US" altLang="en-US" sz="2000" dirty="0" smtClean="0">
              <a:cs typeface="Times New Roman" panose="02020603050405020304" pitchFamily="18" charset="0"/>
            </a:endParaRPr>
          </a:p>
          <a:p>
            <a:pPr algn="ctr">
              <a:lnSpc>
                <a:spcPct val="90000"/>
              </a:lnSpc>
              <a:buFontTx/>
              <a:buNone/>
            </a:pPr>
            <a:r>
              <a:rPr lang="en-US" altLang="en-US" sz="2000" dirty="0" smtClean="0">
                <a:cs typeface="Times New Roman" panose="02020603050405020304" pitchFamily="18" charset="0"/>
              </a:rPr>
              <a:t>Chair:  Minyoung Park (Intel)</a:t>
            </a:r>
          </a:p>
          <a:p>
            <a:pPr algn="ctr">
              <a:lnSpc>
                <a:spcPct val="90000"/>
              </a:lnSpc>
              <a:buFontTx/>
              <a:buNone/>
            </a:pPr>
            <a:r>
              <a:rPr lang="en-US" altLang="en-US" sz="2000" dirty="0" smtClean="0">
                <a:cs typeface="Times New Roman" panose="02020603050405020304" pitchFamily="18" charset="0"/>
              </a:rPr>
              <a:t>Vice Chairs:  Yunsong Yang (Huawei), Eunsung Park (LGE)</a:t>
            </a:r>
          </a:p>
          <a:p>
            <a:pPr algn="ctr">
              <a:lnSpc>
                <a:spcPct val="90000"/>
              </a:lnSpc>
              <a:buFontTx/>
              <a:buNone/>
            </a:pPr>
            <a:r>
              <a:rPr lang="en-US" altLang="en-US" sz="2000" dirty="0" smtClean="0"/>
              <a:t>Secretary: Leif Wilhelmsson (Ericsson)</a:t>
            </a:r>
          </a:p>
          <a:p>
            <a:pPr algn="ctr">
              <a:lnSpc>
                <a:spcPct val="90000"/>
              </a:lnSpc>
              <a:buFontTx/>
              <a:buNone/>
            </a:pPr>
            <a:r>
              <a:rPr lang="en-US" altLang="en-US" sz="2000" dirty="0" smtClean="0"/>
              <a:t>Technical Editor: Po-Kai Huang (Intel)</a:t>
            </a:r>
          </a:p>
        </p:txBody>
      </p:sp>
      <p:sp>
        <p:nvSpPr>
          <p:cNvPr id="4" name="Date Placeholder 3"/>
          <p:cNvSpPr>
            <a:spLocks noGrp="1"/>
          </p:cNvSpPr>
          <p:nvPr>
            <p:ph type="dt" sz="quarter" idx="10"/>
          </p:nvPr>
        </p:nvSpPr>
        <p:spPr/>
        <p:txBody>
          <a:bodyPr/>
          <a:lstStyle/>
          <a:p>
            <a:pPr>
              <a:defRPr/>
            </a:pPr>
            <a:r>
              <a:rPr lang="en-US" smtClean="0"/>
              <a:t>November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1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33C9D1D7-C3F4-4CEF-8AC8-35E757F249F7}" type="slidenum">
              <a:rPr lang="en-US" altLang="en-US" sz="1200" b="0" smtClean="0"/>
              <a:pPr>
                <a:spcBef>
                  <a:spcPct val="0"/>
                </a:spcBef>
                <a:buFontTx/>
                <a:buNone/>
              </a:pPr>
              <a:t>2</a:t>
            </a:fld>
            <a:endParaRPr lang="en-US" altLang="en-US" sz="1200" b="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4"/>
          <p:cNvSpPr>
            <a:spLocks noGrp="1"/>
          </p:cNvSpPr>
          <p:nvPr>
            <p:ph type="title"/>
          </p:nvPr>
        </p:nvSpPr>
        <p:spPr/>
        <p:txBody>
          <a:bodyPr/>
          <a:lstStyle/>
          <a:p>
            <a:r>
              <a:rPr lang="en-US" altLang="en-US" smtClean="0"/>
              <a:t>Participation in IEEE 802 Meetings</a:t>
            </a:r>
          </a:p>
        </p:txBody>
      </p:sp>
      <p:sp>
        <p:nvSpPr>
          <p:cNvPr id="6" name="Content Placeholder 5"/>
          <p:cNvSpPr>
            <a:spLocks noGrp="1"/>
          </p:cNvSpPr>
          <p:nvPr>
            <p:ph idx="1"/>
          </p:nvPr>
        </p:nvSpPr>
        <p:spPr>
          <a:xfrm>
            <a:off x="685800" y="1600200"/>
            <a:ext cx="7772400" cy="4875213"/>
          </a:xfrm>
        </p:spPr>
        <p:txBody>
          <a:bodyPr/>
          <a:lstStyle/>
          <a:p>
            <a:pPr marL="0" indent="0" defTabSz="457200" eaLnBrk="1" hangingPunct="1">
              <a:spcBef>
                <a:spcPts val="600"/>
              </a:spcBef>
              <a:buSzPct val="100000"/>
              <a:buFontTx/>
              <a:buNone/>
              <a:defRPr/>
            </a:pPr>
            <a:r>
              <a:rPr lang="en-US" altLang="en-US" sz="1600" kern="1200" dirty="0" smtClean="0">
                <a:ea typeface="MS Gothic" panose="020B0609070205080204" pitchFamily="49" charset="-128"/>
                <a:cs typeface="+mn-cs"/>
              </a:rPr>
              <a:t>Participation </a:t>
            </a:r>
            <a:r>
              <a:rPr lang="en-US" altLang="en-US" sz="1600" kern="1200" dirty="0">
                <a:ea typeface="MS Gothic" panose="020B0609070205080204" pitchFamily="49" charset="-128"/>
                <a:cs typeface="+mn-cs"/>
              </a:rPr>
              <a:t>in any IEEE 802 meeting (Sponsor, Sponsor Subgroup, Working Group, Working Group Subgroup, etc.) </a:t>
            </a:r>
            <a:r>
              <a:rPr lang="en-GB" altLang="en-US" sz="1600" kern="1200" dirty="0" smtClean="0">
                <a:ea typeface="MS Gothic" panose="020B0609070205080204" pitchFamily="49" charset="-128"/>
                <a:cs typeface="+mn-cs"/>
              </a:rPr>
              <a:t>is </a:t>
            </a:r>
            <a:r>
              <a:rPr lang="en-GB" altLang="en-US" sz="1600" kern="1200" dirty="0">
                <a:ea typeface="MS Gothic" panose="020B0609070205080204" pitchFamily="49" charset="-128"/>
                <a:cs typeface="+mn-cs"/>
              </a:rPr>
              <a:t>on an </a:t>
            </a:r>
            <a:r>
              <a:rPr lang="en-GB" altLang="en-US" sz="1600" kern="1200" dirty="0">
                <a:solidFill>
                  <a:srgbClr val="FF0000"/>
                </a:solidFill>
                <a:ea typeface="MS Gothic" panose="020B0609070205080204" pitchFamily="49" charset="-128"/>
                <a:cs typeface="+mn-cs"/>
              </a:rPr>
              <a:t>individual basis</a:t>
            </a:r>
          </a:p>
          <a:p>
            <a:pPr marL="0" indent="0" defTabSz="457200" eaLnBrk="1" hangingPunct="1">
              <a:spcBef>
                <a:spcPts val="600"/>
              </a:spcBef>
              <a:buSzPct val="100000"/>
              <a:buFontTx/>
              <a:buNone/>
              <a:defRPr/>
            </a:pPr>
            <a:r>
              <a:rPr lang="en-GB" altLang="en-US" sz="1400" i="1" kern="1200" dirty="0">
                <a:ea typeface="MS Gothic" panose="020B0609070205080204" pitchFamily="49" charset="-128"/>
                <a:cs typeface="+mn-cs"/>
              </a:rPr>
              <a:t>•     </a:t>
            </a:r>
            <a:r>
              <a:rPr lang="en-GB" altLang="en-US" sz="1400" kern="1200" dirty="0">
                <a:ea typeface="MS Gothic" panose="020B0609070205080204" pitchFamily="49" charset="-128"/>
                <a:cs typeface="+mn-cs"/>
              </a:rPr>
              <a:t>Participants in the IEEE standards development individual process shall act based on their qualifications and experience. (</a:t>
            </a:r>
            <a:r>
              <a:rPr lang="en-GB" altLang="en-US" sz="1400" u="sng" kern="1200" dirty="0">
                <a:ea typeface="MS Gothic" panose="020B0609070205080204" pitchFamily="49" charset="-128"/>
                <a:cs typeface="+mn-cs"/>
                <a:hlinkClick r:id="rId2"/>
              </a:rPr>
              <a:t>https://standards.ieee.org/develop/policies/bylaws/sb_bylaws.pdf</a:t>
            </a:r>
            <a:r>
              <a:rPr lang="en-GB" altLang="en-US" sz="1400" kern="1200" dirty="0">
                <a:ea typeface="MS Gothic" panose="020B0609070205080204" pitchFamily="49" charset="-128"/>
                <a:cs typeface="+mn-cs"/>
              </a:rPr>
              <a:t>section 5.2.1)</a:t>
            </a:r>
          </a:p>
          <a:p>
            <a:pPr marL="0" indent="0" defTabSz="457200" eaLnBrk="1" hangingPunct="1">
              <a:spcBef>
                <a:spcPts val="600"/>
              </a:spcBef>
              <a:buSzPct val="100000"/>
              <a:buFontTx/>
              <a:buNone/>
              <a:defRPr/>
            </a:pPr>
            <a:r>
              <a:rPr lang="en-GB" altLang="en-US" sz="1400" kern="1200" dirty="0">
                <a:ea typeface="MS Gothic" panose="020B0609070205080204" pitchFamily="49" charset="-128"/>
                <a:cs typeface="+mn-cs"/>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shall not direct the actions or votes of any other member of an IEEE 802 Working Group or retaliate against any other member for their actions or votes within IEEE 802 Working Group meetings, see </a:t>
            </a:r>
            <a:r>
              <a:rPr lang="en-GB" altLang="en-US" sz="1400" u="sng" kern="1200" dirty="0">
                <a:ea typeface="MS Gothic" panose="020B0609070205080204" pitchFamily="49" charset="-128"/>
                <a:cs typeface="+mn-cs"/>
                <a:hlinkClick r:id="rId3" invalidUrl="https://standards.ieee.org/develop/policies/bylaws/sb_bylaws.pdf section 5.2.1.3"/>
              </a:rPr>
              <a:t>https://standards.ieee.org/develop/policies/bylaws/sb_bylaws.pdf </a:t>
            </a:r>
            <a:r>
              <a:rPr lang="en-GB" altLang="en-US" sz="1400" kern="1200" dirty="0">
                <a:ea typeface="MS Gothic" panose="020B0609070205080204" pitchFamily="49" charset="-128"/>
                <a:cs typeface="+mn-cs"/>
              </a:rPr>
              <a:t> section 5.2.1.3 and the IEEE 802 LMSC Working Group Policies and Procedures, subclause 3.4.1 “Chair”, list item x.</a:t>
            </a:r>
          </a:p>
          <a:p>
            <a:pPr marL="0" indent="0" defTabSz="457200" eaLnBrk="1" hangingPunct="1">
              <a:spcBef>
                <a:spcPts val="600"/>
              </a:spcBef>
              <a:buSzPct val="100000"/>
              <a:buFontTx/>
              <a:buNone/>
              <a:defRPr/>
            </a:pPr>
            <a:r>
              <a:rPr lang="en-GB" altLang="en-US" sz="1600" kern="1200" dirty="0">
                <a:ea typeface="MS Gothic" panose="020B0609070205080204" pitchFamily="49" charset="-128"/>
                <a:cs typeface="+mn-cs"/>
              </a:rPr>
              <a:t>By participating in IEEE 802 meetings, you accept these requirements.  If you do not agree to these policies then you shall not participate.</a:t>
            </a:r>
          </a:p>
          <a:p>
            <a:pPr marL="0" indent="0" algn="ctr" defTabSz="457200" eaLnBrk="1" hangingPunct="1">
              <a:spcBef>
                <a:spcPts val="600"/>
              </a:spcBef>
              <a:buSzPct val="100000"/>
              <a:buFontTx/>
              <a:buNone/>
              <a:defRPr/>
            </a:pPr>
            <a:r>
              <a:rPr lang="en-GB" altLang="en-US" sz="1200" b="0" kern="1200" dirty="0" smtClean="0">
                <a:ea typeface="MS Gothic" panose="020B0609070205080204" pitchFamily="49" charset="-128"/>
                <a:cs typeface="+mn-cs"/>
              </a:rPr>
              <a:t>(Latest revision of IEEE 802 LMSC Working Group Policies and Procedures: </a:t>
            </a:r>
            <a:r>
              <a:rPr lang="en-GB" altLang="en-US" sz="1200" b="0" kern="1200" dirty="0" smtClean="0">
                <a:ea typeface="MS Gothic" panose="020B0609070205080204" pitchFamily="49" charset="-128"/>
                <a:cs typeface="+mn-cs"/>
                <a:hlinkClick r:id="rId4"/>
              </a:rPr>
              <a:t>http://www.ieee802.org/devdocs.shtml</a:t>
            </a:r>
            <a:r>
              <a:rPr lang="en-GB" altLang="en-US" sz="1200" b="0" kern="1200" dirty="0" smtClean="0">
                <a:ea typeface="MS Gothic" panose="020B0609070205080204" pitchFamily="49" charset="-128"/>
                <a:cs typeface="+mn-cs"/>
              </a:rPr>
              <a:t>)</a:t>
            </a:r>
          </a:p>
          <a:p>
            <a:pPr marL="0" indent="0" defTabSz="457200" eaLnBrk="1" hangingPunct="1">
              <a:spcBef>
                <a:spcPts val="600"/>
              </a:spcBef>
              <a:buSzPct val="100000"/>
              <a:buFontTx/>
              <a:buNone/>
              <a:defRPr/>
            </a:pPr>
            <a:endParaRPr lang="en-GB" altLang="en-US" sz="1600" kern="1200" dirty="0">
              <a:ea typeface="MS Gothic" panose="020B0609070205080204" pitchFamily="49" charset="-128"/>
              <a:cs typeface="+mn-cs"/>
            </a:endParaRPr>
          </a:p>
          <a:p>
            <a:pPr>
              <a:defRPr/>
            </a:pPr>
            <a:endParaRPr lang="en-US" dirty="0"/>
          </a:p>
        </p:txBody>
      </p:sp>
      <p:sp>
        <p:nvSpPr>
          <p:cNvPr id="2" name="Date Placeholder 1"/>
          <p:cNvSpPr>
            <a:spLocks noGrp="1"/>
          </p:cNvSpPr>
          <p:nvPr>
            <p:ph type="dt" sz="quarter" idx="10"/>
          </p:nvPr>
        </p:nvSpPr>
        <p:spPr/>
        <p:txBody>
          <a:bodyPr/>
          <a:lstStyle/>
          <a:p>
            <a:pPr>
              <a:defRPr/>
            </a:pPr>
            <a:r>
              <a:rPr lang="en-US" smtClean="0"/>
              <a:t>November 2018</a:t>
            </a:r>
            <a:endParaRPr lang="en-US" dirty="0"/>
          </a:p>
        </p:txBody>
      </p:sp>
      <p:sp>
        <p:nvSpPr>
          <p:cNvPr id="3" name="Footer Placeholder 2"/>
          <p:cNvSpPr>
            <a:spLocks noGrp="1"/>
          </p:cNvSpPr>
          <p:nvPr>
            <p:ph type="ftr" sz="quarter" idx="11"/>
          </p:nvPr>
        </p:nvSpPr>
        <p:spPr/>
        <p:txBody>
          <a:bodyPr/>
          <a:lstStyle/>
          <a:p>
            <a:pPr>
              <a:defRPr/>
            </a:pPr>
            <a:r>
              <a:rPr lang="en-US" smtClean="0"/>
              <a:t>Minyoung Park (Intel Corp.)</a:t>
            </a:r>
            <a:endParaRPr lang="en-US"/>
          </a:p>
        </p:txBody>
      </p:sp>
      <p:sp>
        <p:nvSpPr>
          <p:cNvPr id="2765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E412B227-2146-4F8F-B087-2992DD2D4ECD}" type="slidenum">
              <a:rPr lang="en-US" altLang="en-US" sz="1200" b="0" smtClean="0"/>
              <a:pPr>
                <a:spcBef>
                  <a:spcPct val="0"/>
                </a:spcBef>
                <a:buFontTx/>
                <a:buNone/>
              </a:pPr>
              <a:t>20</a:t>
            </a:fld>
            <a:endParaRPr lang="en-US" altLang="en-US" sz="1200" b="0"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altLang="en-US" smtClean="0"/>
              <a:t>IEEE-SA policy documents</a:t>
            </a:r>
          </a:p>
        </p:txBody>
      </p:sp>
      <p:sp>
        <p:nvSpPr>
          <p:cNvPr id="28675" name="Content Placeholder 2"/>
          <p:cNvSpPr>
            <a:spLocks noGrp="1"/>
          </p:cNvSpPr>
          <p:nvPr>
            <p:ph idx="1"/>
          </p:nvPr>
        </p:nvSpPr>
        <p:spPr/>
        <p:txBody>
          <a:bodyPr/>
          <a:lstStyle/>
          <a:p>
            <a:r>
              <a:rPr lang="en-US" altLang="en-US" sz="1800" smtClean="0"/>
              <a:t>IEEE Code of Ethics</a:t>
            </a:r>
          </a:p>
          <a:p>
            <a:pPr lvl="1"/>
            <a:r>
              <a:rPr lang="en-US" altLang="en-US" sz="1600" smtClean="0">
                <a:hlinkClick r:id="rId2"/>
              </a:rPr>
              <a:t>http://www.ieee.org/about/corporate/governance/p7-8.html</a:t>
            </a:r>
            <a:r>
              <a:rPr lang="en-US" altLang="en-US" sz="1600" smtClean="0"/>
              <a:t> </a:t>
            </a:r>
          </a:p>
          <a:p>
            <a:r>
              <a:rPr lang="en-US" altLang="en-US" sz="1800" smtClean="0"/>
              <a:t>IEEE Standards Association (IEEE-SA) Affiliation FAQ</a:t>
            </a:r>
          </a:p>
          <a:p>
            <a:pPr lvl="1"/>
            <a:r>
              <a:rPr lang="en-US" altLang="en-US" sz="1600" smtClean="0">
                <a:hlinkClick r:id="rId3"/>
              </a:rPr>
              <a:t>http://standards.ieee.org/faqs/affiliation.html</a:t>
            </a:r>
            <a:r>
              <a:rPr lang="en-US" altLang="en-US" sz="1600" smtClean="0"/>
              <a:t> </a:t>
            </a:r>
          </a:p>
          <a:p>
            <a:r>
              <a:rPr lang="en-US" altLang="en-US" sz="1800" smtClean="0"/>
              <a:t>Antitrust and Competition Policy</a:t>
            </a:r>
          </a:p>
          <a:p>
            <a:pPr lvl="1"/>
            <a:r>
              <a:rPr lang="en-US" altLang="en-US" sz="1600" smtClean="0">
                <a:hlinkClick r:id="rId4"/>
              </a:rPr>
              <a:t>http://standards.ieee.org/resources/antitrust-guidelines.pdf</a:t>
            </a:r>
            <a:r>
              <a:rPr lang="en-US" altLang="en-US" sz="1600" smtClean="0"/>
              <a:t>  </a:t>
            </a:r>
            <a:endParaRPr lang="en-US" altLang="en-US" sz="1600" smtClean="0">
              <a:hlinkClick r:id="rId5"/>
            </a:endParaRPr>
          </a:p>
          <a:p>
            <a:r>
              <a:rPr lang="en-US" altLang="en-US" sz="1800" smtClean="0"/>
              <a:t>Letter of Assurance Form</a:t>
            </a:r>
          </a:p>
          <a:p>
            <a:pPr lvl="1"/>
            <a:r>
              <a:rPr lang="en-US" altLang="en-US" sz="1600" smtClean="0">
                <a:hlinkClick r:id="rId6"/>
              </a:rPr>
              <a:t>http://standards.ieee.org/develop/policies/bylaws/sect6-7.html#loa</a:t>
            </a:r>
            <a:r>
              <a:rPr lang="en-US" altLang="en-US" sz="1600" smtClean="0"/>
              <a:t> </a:t>
            </a:r>
          </a:p>
          <a:p>
            <a:pPr lvl="1"/>
            <a:r>
              <a:rPr lang="en-US" altLang="en-US" sz="1600" smtClean="0">
                <a:hlinkClick r:id="rId5"/>
              </a:rPr>
              <a:t>https://development.standards.ieee.org/myproject/Public//mytools/mob/loa.pdf</a:t>
            </a:r>
          </a:p>
          <a:p>
            <a:r>
              <a:rPr lang="en-US" altLang="en-US" sz="1800" smtClean="0"/>
              <a:t>IEEE-SA Patent Committee FAQ &amp; Patent slides</a:t>
            </a:r>
          </a:p>
          <a:p>
            <a:pPr lvl="1"/>
            <a:r>
              <a:rPr lang="en-US" altLang="en-US" sz="1600" smtClean="0">
                <a:hlinkClick r:id="rId7"/>
              </a:rPr>
              <a:t>http://standards.ieee.org/board/pat/faq.pdf</a:t>
            </a:r>
            <a:r>
              <a:rPr lang="en-US" altLang="en-US" sz="1600" smtClean="0"/>
              <a:t> and </a:t>
            </a:r>
            <a:r>
              <a:rPr lang="en-US" altLang="en-US" sz="1600" smtClean="0">
                <a:hlinkClick r:id="rId5"/>
              </a:rPr>
              <a:t>http://standards.ieee.org/board/pat/pat-slideset.ppt</a:t>
            </a:r>
            <a:r>
              <a:rPr lang="en-US" altLang="en-US" sz="1600" smtClean="0"/>
              <a:t> </a:t>
            </a:r>
          </a:p>
          <a:p>
            <a:endParaRPr lang="en-GB" altLang="en-US" sz="1800" smtClean="0"/>
          </a:p>
          <a:p>
            <a:endParaRPr lang="en-US" altLang="en-US" smtClean="0"/>
          </a:p>
        </p:txBody>
      </p:sp>
      <p:sp>
        <p:nvSpPr>
          <p:cNvPr id="4" name="Date Placeholder 3"/>
          <p:cNvSpPr>
            <a:spLocks noGrp="1"/>
          </p:cNvSpPr>
          <p:nvPr>
            <p:ph type="dt" sz="quarter" idx="10"/>
          </p:nvPr>
        </p:nvSpPr>
        <p:spPr/>
        <p:txBody>
          <a:bodyPr/>
          <a:lstStyle/>
          <a:p>
            <a:pPr>
              <a:defRPr/>
            </a:pPr>
            <a:r>
              <a:rPr lang="en-US" smtClean="0"/>
              <a:t>November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2867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111C748-BB34-4569-AA97-01C58406E0B3}" type="slidenum">
              <a:rPr lang="en-US" altLang="en-US" sz="1200" b="0" smtClean="0"/>
              <a:pPr>
                <a:spcBef>
                  <a:spcPct val="0"/>
                </a:spcBef>
                <a:buFontTx/>
                <a:buNone/>
              </a:pPr>
              <a:t>21</a:t>
            </a:fld>
            <a:endParaRPr lang="en-US" altLang="en-US" sz="1200" b="0"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US" altLang="en-US" smtClean="0"/>
              <a:t>Current IEEE-SA Rule documents</a:t>
            </a:r>
          </a:p>
        </p:txBody>
      </p:sp>
      <p:sp>
        <p:nvSpPr>
          <p:cNvPr id="29699" name="Content Placeholder 2"/>
          <p:cNvSpPr>
            <a:spLocks noGrp="1"/>
          </p:cNvSpPr>
          <p:nvPr>
            <p:ph idx="1"/>
          </p:nvPr>
        </p:nvSpPr>
        <p:spPr/>
        <p:txBody>
          <a:bodyPr/>
          <a:lstStyle/>
          <a:p>
            <a:r>
              <a:rPr lang="en-US" altLang="en-US" sz="1800" smtClean="0"/>
              <a:t>The current version of the IEEE-SA Standards Board Bylaws is available at: </a:t>
            </a:r>
          </a:p>
          <a:p>
            <a:pPr lvl="1"/>
            <a:r>
              <a:rPr lang="en-US" altLang="en-US" sz="1600" smtClean="0">
                <a:hlinkClick r:id="rId2"/>
              </a:rPr>
              <a:t>http://standards.ieee.org/develop/policies/bylaws/index.html</a:t>
            </a:r>
            <a:r>
              <a:rPr lang="en-US" altLang="en-US" sz="1600" smtClean="0"/>
              <a:t> (HTML version) </a:t>
            </a:r>
          </a:p>
          <a:p>
            <a:pPr lvl="1"/>
            <a:r>
              <a:rPr lang="en-US" altLang="en-US" sz="1600" smtClean="0">
                <a:hlinkClick r:id="rId3"/>
              </a:rPr>
              <a:t>http://standards.ieee.org/develop/policies/bylaws/sb_bylaws.pdf</a:t>
            </a:r>
            <a:r>
              <a:rPr lang="en-US" altLang="en-US" sz="1600" smtClean="0"/>
              <a:t> (PDF version) </a:t>
            </a:r>
          </a:p>
          <a:p>
            <a:endParaRPr lang="en-US" altLang="en-US" sz="1800" smtClean="0"/>
          </a:p>
          <a:p>
            <a:r>
              <a:rPr lang="en-US" altLang="en-US" sz="1800" smtClean="0"/>
              <a:t>The current version of the IEEE-SA Standards Board Operations Manual is available at: </a:t>
            </a:r>
          </a:p>
          <a:p>
            <a:pPr lvl="1"/>
            <a:r>
              <a:rPr lang="en-US" altLang="en-US" sz="1600" smtClean="0">
                <a:hlinkClick r:id="rId4"/>
              </a:rPr>
              <a:t>http://standards.ieee.org/develop/policies/opman/index.html</a:t>
            </a:r>
            <a:r>
              <a:rPr lang="en-US" altLang="en-US" sz="1600" smtClean="0"/>
              <a:t> (HTML version) </a:t>
            </a:r>
          </a:p>
          <a:p>
            <a:pPr lvl="1"/>
            <a:r>
              <a:rPr lang="en-US" altLang="en-US" sz="1600" smtClean="0">
                <a:hlinkClick r:id="rId5"/>
              </a:rPr>
              <a:t>http://standards.ieee.org/develop/policies/opman/sb_om.pdf</a:t>
            </a:r>
            <a:r>
              <a:rPr lang="en-US" altLang="en-US" sz="1600" smtClean="0"/>
              <a:t> (PDF version) </a:t>
            </a:r>
          </a:p>
          <a:p>
            <a:endParaRPr lang="en-US" altLang="en-US" smtClean="0"/>
          </a:p>
        </p:txBody>
      </p:sp>
      <p:sp>
        <p:nvSpPr>
          <p:cNvPr id="4" name="Date Placeholder 3"/>
          <p:cNvSpPr>
            <a:spLocks noGrp="1"/>
          </p:cNvSpPr>
          <p:nvPr>
            <p:ph type="dt" sz="quarter" idx="10"/>
          </p:nvPr>
        </p:nvSpPr>
        <p:spPr/>
        <p:txBody>
          <a:bodyPr/>
          <a:lstStyle/>
          <a:p>
            <a:pPr>
              <a:defRPr/>
            </a:pPr>
            <a:r>
              <a:rPr lang="en-US" smtClean="0"/>
              <a:t>November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2970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C615E78-C1C0-4857-B435-017C609339BB}" type="slidenum">
              <a:rPr lang="en-US" altLang="en-US" sz="1200" b="0" smtClean="0"/>
              <a:pPr>
                <a:spcBef>
                  <a:spcPct val="0"/>
                </a:spcBef>
                <a:buFontTx/>
                <a:buNone/>
              </a:pPr>
              <a:t>22</a:t>
            </a:fld>
            <a:endParaRPr lang="en-US" altLang="en-US" sz="1200" b="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US" altLang="en-US" smtClean="0"/>
              <a:t>Current IEEE 802, 802.11 rules documents </a:t>
            </a:r>
          </a:p>
        </p:txBody>
      </p:sp>
      <p:sp>
        <p:nvSpPr>
          <p:cNvPr id="30723" name="Content Placeholder 2"/>
          <p:cNvSpPr>
            <a:spLocks noGrp="1"/>
          </p:cNvSpPr>
          <p:nvPr>
            <p:ph idx="1"/>
          </p:nvPr>
        </p:nvSpPr>
        <p:spPr>
          <a:xfrm>
            <a:off x="650875" y="1600200"/>
            <a:ext cx="7772400" cy="4114800"/>
          </a:xfrm>
        </p:spPr>
        <p:txBody>
          <a:bodyPr/>
          <a:lstStyle/>
          <a:p>
            <a:r>
              <a:rPr lang="en-US" altLang="en-US" sz="1800" smtClean="0"/>
              <a:t>IEEE 802 Policies &amp; Procedures </a:t>
            </a:r>
          </a:p>
          <a:p>
            <a:pPr lvl="1"/>
            <a:r>
              <a:rPr lang="en-US" altLang="en-US" sz="1600" smtClean="0"/>
              <a:t>(link to AudCom, approved by IEEE-SA Standards Board June 2014) </a:t>
            </a:r>
          </a:p>
          <a:p>
            <a:pPr lvl="1"/>
            <a:r>
              <a:rPr lang="en-US" altLang="en-US" sz="1600" smtClean="0">
                <a:hlinkClick r:id="rId2"/>
              </a:rPr>
              <a:t>http://standards.ieee.org/board/aud/LMSC.pdf</a:t>
            </a:r>
            <a:endParaRPr lang="en-US" altLang="en-US" sz="1600" smtClean="0"/>
          </a:p>
          <a:p>
            <a:r>
              <a:rPr lang="en-US" altLang="en-US" sz="1800" smtClean="0"/>
              <a:t>IEEE 802 Operations Manual (13 Nov 2015)</a:t>
            </a:r>
          </a:p>
          <a:p>
            <a:pPr lvl="1"/>
            <a:r>
              <a:rPr lang="en-US" altLang="en-US" sz="1600" smtClean="0">
                <a:hlinkClick r:id="rId3"/>
              </a:rPr>
              <a:t>http://www.ieee802.org/PNP/approved/IEEE_802_OM_v18.pdf</a:t>
            </a:r>
            <a:endParaRPr lang="en-US" altLang="en-US" sz="1600" smtClean="0"/>
          </a:p>
          <a:p>
            <a:r>
              <a:rPr lang="en-US" altLang="en-US" sz="1800" smtClean="0"/>
              <a:t>IEEE 802 Working Group Policies &amp;Procedures (13 Nov 2015) </a:t>
            </a:r>
          </a:p>
          <a:p>
            <a:pPr lvl="1"/>
            <a:r>
              <a:rPr lang="en-US" altLang="en-US" sz="1600" smtClean="0">
                <a:hlinkClick r:id="rId4"/>
              </a:rPr>
              <a:t>http://www.ieee802.org/PNP/approved/IEEE_802_WG_PandP_v18.1.pdf</a:t>
            </a:r>
            <a:r>
              <a:rPr lang="en-US" altLang="en-US" sz="1600" smtClean="0"/>
              <a:t> (editor update)</a:t>
            </a:r>
          </a:p>
          <a:p>
            <a:r>
              <a:rPr lang="en-US" altLang="en-US" sz="1800" smtClean="0"/>
              <a:t>IEEE 802 LMSC Chair's Guidelines (18 Mar 2016)</a:t>
            </a:r>
            <a:endParaRPr lang="en-US" altLang="en-US" sz="1800" smtClean="0">
              <a:hlinkClick r:id="rId5"/>
            </a:endParaRPr>
          </a:p>
          <a:p>
            <a:pPr lvl="1"/>
            <a:r>
              <a:rPr lang="en-US" altLang="en-US" sz="1600" smtClean="0">
                <a:hlinkClick r:id="rId6"/>
              </a:rPr>
              <a:t>http://www.ieee802.org/PNP/approved/IEEE_802_Chairs_guidelines_v23.pdf</a:t>
            </a:r>
          </a:p>
          <a:p>
            <a:r>
              <a:rPr lang="en-US" altLang="en-US" sz="1800" smtClean="0"/>
              <a:t>IEEE 802.11 WG OM: (13 Nov 2015)</a:t>
            </a:r>
          </a:p>
          <a:p>
            <a:pPr lvl="1"/>
            <a:r>
              <a:rPr lang="en-US" altLang="en-US" sz="1600" smtClean="0">
                <a:hlinkClick r:id="rId7"/>
              </a:rPr>
              <a:t>https://mentor.ieee.org/802.11/dcn/14/11-14-0629-14-0000-802-11-operations-manual.docx</a:t>
            </a:r>
            <a:r>
              <a:rPr lang="en-US" altLang="en-US" sz="1600" smtClean="0"/>
              <a:t>   </a:t>
            </a:r>
          </a:p>
          <a:p>
            <a:r>
              <a:rPr lang="en-US" altLang="en-US" sz="1800" smtClean="0"/>
              <a:t>Policies and Procedures hierarchy</a:t>
            </a:r>
          </a:p>
          <a:p>
            <a:pPr lvl="1"/>
            <a:r>
              <a:rPr lang="en-US" altLang="en-US" sz="1600" smtClean="0">
                <a:hlinkClick r:id="rId8"/>
              </a:rPr>
              <a:t>http://www.ieee802.org/11/Rules/rules.shtml</a:t>
            </a:r>
            <a:endParaRPr lang="en-US" altLang="en-US" sz="1600" smtClean="0"/>
          </a:p>
          <a:p>
            <a:pPr lvl="1"/>
            <a:r>
              <a:rPr lang="en-US" altLang="en-US" sz="1600" smtClean="0"/>
              <a:t>IEEE 802 Procedural document website: </a:t>
            </a:r>
            <a:r>
              <a:rPr lang="en-US" altLang="en-US" sz="1600" smtClean="0">
                <a:hlinkClick r:id="rId9"/>
              </a:rPr>
              <a:t>http://www.ieee802.org/devdocs.shtml</a:t>
            </a:r>
            <a:r>
              <a:rPr lang="en-US" altLang="en-US" sz="1600" smtClean="0"/>
              <a:t> </a:t>
            </a:r>
          </a:p>
          <a:p>
            <a:endParaRPr lang="en-US" altLang="en-US" smtClean="0"/>
          </a:p>
        </p:txBody>
      </p:sp>
      <p:sp>
        <p:nvSpPr>
          <p:cNvPr id="4" name="Date Placeholder 3"/>
          <p:cNvSpPr>
            <a:spLocks noGrp="1"/>
          </p:cNvSpPr>
          <p:nvPr>
            <p:ph type="dt" sz="quarter" idx="10"/>
          </p:nvPr>
        </p:nvSpPr>
        <p:spPr/>
        <p:txBody>
          <a:bodyPr/>
          <a:lstStyle/>
          <a:p>
            <a:pPr>
              <a:defRPr/>
            </a:pPr>
            <a:r>
              <a:rPr lang="en-US" smtClean="0"/>
              <a:t>November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3072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429E2FB-F1B8-4C35-AA3D-F2B419234142}" type="slidenum">
              <a:rPr lang="en-US" altLang="en-US" sz="1200" b="0" smtClean="0"/>
              <a:pPr>
                <a:spcBef>
                  <a:spcPct val="0"/>
                </a:spcBef>
                <a:buFontTx/>
                <a:buNone/>
              </a:pPr>
              <a:t>23</a:t>
            </a:fld>
            <a:endParaRPr lang="en-US" altLang="en-US" sz="1200" b="0"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altLang="en-US" dirty="0" smtClean="0"/>
              <a:t>Summary from </a:t>
            </a:r>
            <a:r>
              <a:rPr lang="en-US" altLang="en-US" dirty="0" smtClean="0"/>
              <a:t>September 2018 </a:t>
            </a:r>
            <a:r>
              <a:rPr lang="en-US" altLang="en-US" dirty="0" smtClean="0"/>
              <a:t>Meeting and Teleconference Calls</a:t>
            </a:r>
          </a:p>
        </p:txBody>
      </p:sp>
      <p:sp>
        <p:nvSpPr>
          <p:cNvPr id="31747" name="Content Placeholder 2"/>
          <p:cNvSpPr>
            <a:spLocks noGrp="1"/>
          </p:cNvSpPr>
          <p:nvPr>
            <p:ph idx="1"/>
          </p:nvPr>
        </p:nvSpPr>
        <p:spPr>
          <a:xfrm>
            <a:off x="685800" y="1981200"/>
            <a:ext cx="8382000" cy="4494213"/>
          </a:xfrm>
        </p:spPr>
        <p:txBody>
          <a:bodyPr/>
          <a:lstStyle/>
          <a:p>
            <a:r>
              <a:rPr lang="en-US" altLang="en-US" dirty="0"/>
              <a:t>Approved </a:t>
            </a:r>
            <a:r>
              <a:rPr lang="en-US" altLang="en-US" dirty="0" err="1"/>
              <a:t>TGba</a:t>
            </a:r>
            <a:r>
              <a:rPr lang="en-US" altLang="en-US" dirty="0"/>
              <a:t> D0.4</a:t>
            </a:r>
          </a:p>
          <a:p>
            <a:r>
              <a:rPr lang="en-US" altLang="en-US" dirty="0"/>
              <a:t>Resolved remaining TBDs in D0.4 to produce D1.0</a:t>
            </a:r>
          </a:p>
          <a:p>
            <a:r>
              <a:rPr lang="en-CA" altLang="en-US" dirty="0"/>
              <a:t>The TG passed a motion to enable the TG Editor to prepare draft D1.0 and start a 30-day WG letter Ballot</a:t>
            </a:r>
            <a:endParaRPr lang="en-US" altLang="en-US" dirty="0"/>
          </a:p>
          <a:p>
            <a:r>
              <a:rPr lang="en-US" altLang="en-US" dirty="0"/>
              <a:t>The TG approved </a:t>
            </a:r>
            <a:r>
              <a:rPr lang="en-US" altLang="en-US" dirty="0" err="1"/>
              <a:t>TGba</a:t>
            </a:r>
            <a:r>
              <a:rPr lang="en-US" altLang="en-US" dirty="0"/>
              <a:t> Coexistence Assurance document (11-18/1069r0)</a:t>
            </a:r>
          </a:p>
          <a:p>
            <a:r>
              <a:rPr lang="en-US" altLang="en-US" dirty="0" err="1"/>
              <a:t>TGba</a:t>
            </a:r>
            <a:r>
              <a:rPr lang="en-US" altLang="en-US" dirty="0"/>
              <a:t> power management presented to ARC</a:t>
            </a:r>
          </a:p>
          <a:p>
            <a:r>
              <a:rPr lang="en-US" altLang="en-US" dirty="0"/>
              <a:t>Reviewed TG timeline</a:t>
            </a:r>
          </a:p>
          <a:p>
            <a:r>
              <a:rPr lang="en-US" altLang="en-US" dirty="0"/>
              <a:t>Agenda: doc:11-18/1381</a:t>
            </a:r>
          </a:p>
        </p:txBody>
      </p:sp>
      <p:sp>
        <p:nvSpPr>
          <p:cNvPr id="4" name="Date Placeholder 3"/>
          <p:cNvSpPr>
            <a:spLocks noGrp="1"/>
          </p:cNvSpPr>
          <p:nvPr>
            <p:ph type="dt" sz="quarter" idx="10"/>
          </p:nvPr>
        </p:nvSpPr>
        <p:spPr/>
        <p:txBody>
          <a:bodyPr/>
          <a:lstStyle/>
          <a:p>
            <a:pPr>
              <a:defRPr/>
            </a:pPr>
            <a:r>
              <a:rPr lang="en-US" smtClean="0"/>
              <a:t>November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317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58FE148-240D-4C73-8973-CD4B8EF27475}" type="slidenum">
              <a:rPr lang="en-US" altLang="en-US" sz="1200" b="0" smtClean="0"/>
              <a:pPr>
                <a:spcBef>
                  <a:spcPct val="0"/>
                </a:spcBef>
                <a:buFontTx/>
                <a:buNone/>
              </a:pPr>
              <a:t>24</a:t>
            </a:fld>
            <a:endParaRPr lang="en-US" altLang="en-US" sz="1200" b="0" smtClean="0"/>
          </a:p>
        </p:txBody>
      </p:sp>
    </p:spTree>
    <p:extLst>
      <p:ext uri="{BB962C8B-B14F-4D97-AF65-F5344CB8AC3E}">
        <p14:creationId xmlns:p14="http://schemas.microsoft.com/office/powerpoint/2010/main" val="165306557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altLang="en-US" smtClean="0"/>
              <a:t>Motion - Minutes</a:t>
            </a:r>
          </a:p>
        </p:txBody>
      </p:sp>
      <p:sp>
        <p:nvSpPr>
          <p:cNvPr id="38915" name="Content Placeholder 2"/>
          <p:cNvSpPr>
            <a:spLocks noGrp="1"/>
          </p:cNvSpPr>
          <p:nvPr>
            <p:ph idx="1"/>
          </p:nvPr>
        </p:nvSpPr>
        <p:spPr/>
        <p:txBody>
          <a:bodyPr/>
          <a:lstStyle/>
          <a:p>
            <a:r>
              <a:rPr lang="en-US" altLang="en-US" dirty="0" smtClean="0"/>
              <a:t>Approve TGba minutes of </a:t>
            </a:r>
            <a:r>
              <a:rPr lang="en-US" altLang="en-US" dirty="0" smtClean="0"/>
              <a:t>September 2018 </a:t>
            </a:r>
            <a:r>
              <a:rPr lang="en-US" altLang="en-US" dirty="0" smtClean="0"/>
              <a:t>meeting [doc: IEEE </a:t>
            </a:r>
            <a:r>
              <a:rPr lang="en-US" altLang="en-US" dirty="0" smtClean="0"/>
              <a:t>802.11-18/1674r0] </a:t>
            </a:r>
            <a:r>
              <a:rPr lang="en-US" altLang="en-US" dirty="0" smtClean="0"/>
              <a:t>and teleconference calls [doc: IEEE </a:t>
            </a:r>
            <a:r>
              <a:rPr lang="en-US" altLang="en-US" dirty="0" smtClean="0"/>
              <a:t>802.11-18/TBD]</a:t>
            </a:r>
            <a:endParaRPr lang="en-US" altLang="en-US" dirty="0" smtClean="0"/>
          </a:p>
          <a:p>
            <a:endParaRPr lang="en-US" altLang="en-US" dirty="0" smtClean="0"/>
          </a:p>
          <a:p>
            <a:pPr lvl="1"/>
            <a:r>
              <a:rPr lang="en-US" altLang="en-US" dirty="0" smtClean="0"/>
              <a:t>Move:</a:t>
            </a:r>
          </a:p>
          <a:p>
            <a:pPr lvl="1"/>
            <a:r>
              <a:rPr lang="en-US" altLang="en-US" dirty="0" smtClean="0"/>
              <a:t>Second:</a:t>
            </a:r>
          </a:p>
          <a:p>
            <a:pPr lvl="1"/>
            <a:r>
              <a:rPr lang="en-US" altLang="en-US" dirty="0" smtClean="0"/>
              <a:t>Result:</a:t>
            </a:r>
          </a:p>
        </p:txBody>
      </p:sp>
      <p:sp>
        <p:nvSpPr>
          <p:cNvPr id="4" name="Date Placeholder 3"/>
          <p:cNvSpPr>
            <a:spLocks noGrp="1"/>
          </p:cNvSpPr>
          <p:nvPr>
            <p:ph type="dt" sz="quarter" idx="10"/>
          </p:nvPr>
        </p:nvSpPr>
        <p:spPr/>
        <p:txBody>
          <a:bodyPr/>
          <a:lstStyle/>
          <a:p>
            <a:pPr>
              <a:defRPr/>
            </a:pPr>
            <a:r>
              <a:rPr lang="en-US" smtClean="0"/>
              <a:t>November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389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FBCA5AE-B283-44A5-90D0-A06C9F590448}" type="slidenum">
              <a:rPr lang="en-US" altLang="en-US" sz="1200" b="0" smtClean="0"/>
              <a:pPr>
                <a:spcBef>
                  <a:spcPct val="0"/>
                </a:spcBef>
                <a:buFontTx/>
                <a:buNone/>
              </a:pPr>
              <a:t>25</a:t>
            </a:fld>
            <a:endParaRPr lang="en-US" altLang="en-US" sz="1200" b="0"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altLang="en-US" dirty="0" smtClean="0"/>
              <a:t>Motions </a:t>
            </a:r>
            <a:r>
              <a:rPr lang="en-US" altLang="en-US" dirty="0" smtClean="0"/>
              <a:t>(Thursday </a:t>
            </a:r>
            <a:r>
              <a:rPr lang="en-US" altLang="en-US" dirty="0" smtClean="0"/>
              <a:t>A</a:t>
            </a:r>
            <a:r>
              <a:rPr lang="en-US" altLang="en-US" dirty="0" smtClean="0"/>
              <a:t>M2)</a:t>
            </a:r>
            <a:endParaRPr lang="en-US" altLang="en-US" dirty="0" smtClean="0"/>
          </a:p>
        </p:txBody>
      </p:sp>
      <p:sp>
        <p:nvSpPr>
          <p:cNvPr id="2" name="Content Placeholder 1"/>
          <p:cNvSpPr>
            <a:spLocks noGrp="1"/>
          </p:cNvSpPr>
          <p:nvPr>
            <p:ph sz="half" idx="1"/>
          </p:nvPr>
        </p:nvSpPr>
        <p:spPr>
          <a:xfrm>
            <a:off x="685800" y="1752600"/>
            <a:ext cx="8229600" cy="4343400"/>
          </a:xfrm>
        </p:spPr>
        <p:txBody>
          <a:bodyPr/>
          <a:lstStyle/>
          <a:p>
            <a:pPr>
              <a:buFont typeface="Arial" panose="020B0604020202020204" pitchFamily="34" charset="0"/>
              <a:buChar char="•"/>
            </a:pPr>
            <a:r>
              <a:rPr lang="en-US" sz="1800" dirty="0" smtClean="0"/>
              <a:t>PHY</a:t>
            </a:r>
            <a:r>
              <a:rPr lang="en-US" sz="1800" b="0" dirty="0" smtClean="0"/>
              <a:t>:</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smtClean="0"/>
          </a:p>
          <a:p>
            <a:pPr>
              <a:buFont typeface="Arial" panose="020B0604020202020204" pitchFamily="34" charset="0"/>
              <a:buChar char="•"/>
            </a:pPr>
            <a:endParaRPr lang="en-US" sz="1800" b="0" dirty="0"/>
          </a:p>
          <a:p>
            <a:pPr>
              <a:buFont typeface="Arial" panose="020B0604020202020204" pitchFamily="34" charset="0"/>
              <a:buChar char="•"/>
            </a:pPr>
            <a:endParaRPr lang="en-US" sz="1800" b="0" dirty="0" smtClean="0"/>
          </a:p>
          <a:p>
            <a:pPr>
              <a:buFont typeface="Arial" panose="020B0604020202020204" pitchFamily="34" charset="0"/>
              <a:buChar char="•"/>
            </a:pPr>
            <a:endParaRPr lang="en-US" sz="1800" b="0" dirty="0"/>
          </a:p>
          <a:p>
            <a:pPr>
              <a:buFont typeface="Arial" panose="020B0604020202020204" pitchFamily="34" charset="0"/>
              <a:buChar char="•"/>
            </a:pPr>
            <a:endParaRPr lang="en-US" sz="1800" b="0" dirty="0" smtClean="0"/>
          </a:p>
          <a:p>
            <a:r>
              <a:rPr lang="en-US" sz="1800" dirty="0" smtClean="0"/>
              <a:t>MAC</a:t>
            </a:r>
            <a:r>
              <a:rPr lang="en-US" sz="1800" dirty="0" smtClean="0"/>
              <a:t>:</a:t>
            </a:r>
          </a:p>
          <a:p>
            <a:pPr>
              <a:buFont typeface="+mj-lt"/>
              <a:buAutoNum type="arabicPeriod"/>
            </a:pPr>
            <a:endParaRPr lang="en-US" sz="1800" b="0" dirty="0" smtClean="0"/>
          </a:p>
        </p:txBody>
      </p:sp>
      <p:sp>
        <p:nvSpPr>
          <p:cNvPr id="3" name="Date Placeholder 2"/>
          <p:cNvSpPr>
            <a:spLocks noGrp="1"/>
          </p:cNvSpPr>
          <p:nvPr>
            <p:ph type="dt" sz="half" idx="10"/>
          </p:nvPr>
        </p:nvSpPr>
        <p:spPr/>
        <p:txBody>
          <a:bodyPr/>
          <a:lstStyle/>
          <a:p>
            <a:pPr>
              <a:defRPr/>
            </a:pPr>
            <a:r>
              <a:rPr lang="en-US" smtClean="0"/>
              <a:t>November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(Intel Corp.)</a:t>
            </a:r>
            <a:endParaRPr lang="en-US"/>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04FF251-AB5B-4EFD-863D-753A5F618222}" type="slidenum">
              <a:rPr lang="en-US" altLang="en-US" sz="1200" b="0" smtClean="0"/>
              <a:pPr>
                <a:spcBef>
                  <a:spcPct val="0"/>
                </a:spcBef>
                <a:buFontTx/>
                <a:buNone/>
              </a:pPr>
              <a:t>26</a:t>
            </a:fld>
            <a:endParaRPr lang="en-US" altLang="en-US" sz="1200" b="0" smtClean="0"/>
          </a:p>
        </p:txBody>
      </p:sp>
    </p:spTree>
    <p:extLst>
      <p:ext uri="{BB962C8B-B14F-4D97-AF65-F5344CB8AC3E}">
        <p14:creationId xmlns:p14="http://schemas.microsoft.com/office/powerpoint/2010/main" val="271563044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Content Placeholder 6"/>
          <p:cNvSpPr>
            <a:spLocks noGrp="1"/>
          </p:cNvSpPr>
          <p:nvPr>
            <p:ph idx="1"/>
          </p:nvPr>
        </p:nvSpPr>
        <p:spPr>
          <a:xfrm>
            <a:off x="1219200" y="1600199"/>
            <a:ext cx="7239000" cy="4875213"/>
          </a:xfrm>
        </p:spPr>
        <p:txBody>
          <a:bodyPr/>
          <a:lstStyle/>
          <a:p>
            <a:r>
              <a:rPr lang="en-US" altLang="en-US" sz="2000" dirty="0"/>
              <a:t>2017</a:t>
            </a:r>
          </a:p>
          <a:p>
            <a:pPr lvl="1"/>
            <a:r>
              <a:rPr lang="en-US" altLang="en-US" b="1" dirty="0"/>
              <a:t>January</a:t>
            </a:r>
            <a:r>
              <a:rPr lang="en-US" altLang="en-US" dirty="0"/>
              <a:t>: </a:t>
            </a:r>
            <a:r>
              <a:rPr lang="en-US" altLang="en-US" dirty="0" err="1"/>
              <a:t>TGba</a:t>
            </a:r>
            <a:r>
              <a:rPr lang="en-US" altLang="en-US" dirty="0"/>
              <a:t> formation meeting</a:t>
            </a:r>
          </a:p>
          <a:p>
            <a:r>
              <a:rPr lang="en-US" altLang="en-US" sz="2000" dirty="0" smtClean="0"/>
              <a:t>2018</a:t>
            </a:r>
          </a:p>
          <a:p>
            <a:pPr lvl="1"/>
            <a:r>
              <a:rPr lang="en-US" altLang="en-US" b="1" dirty="0" smtClean="0"/>
              <a:t>January</a:t>
            </a:r>
            <a:r>
              <a:rPr lang="en-US" altLang="en-US" dirty="0" smtClean="0"/>
              <a:t>: </a:t>
            </a:r>
            <a:r>
              <a:rPr lang="en-US" altLang="en-US" dirty="0" err="1"/>
              <a:t>TGba</a:t>
            </a:r>
            <a:r>
              <a:rPr lang="en-US" altLang="en-US" dirty="0"/>
              <a:t> Draft </a:t>
            </a:r>
            <a:r>
              <a:rPr lang="en-US" altLang="en-US" dirty="0" smtClean="0"/>
              <a:t>0.1</a:t>
            </a:r>
            <a:endParaRPr lang="en-US" altLang="en-US" b="1" dirty="0" smtClean="0"/>
          </a:p>
          <a:p>
            <a:pPr lvl="1"/>
            <a:r>
              <a:rPr lang="en-US" altLang="en-US" b="1" dirty="0" smtClean="0"/>
              <a:t>September</a:t>
            </a:r>
            <a:r>
              <a:rPr lang="en-US" altLang="en-US" dirty="0" smtClean="0"/>
              <a:t>: </a:t>
            </a:r>
            <a:r>
              <a:rPr lang="en-US" altLang="en-US" dirty="0" err="1" smtClean="0"/>
              <a:t>TGba</a:t>
            </a:r>
            <a:r>
              <a:rPr lang="en-US" altLang="en-US" dirty="0" smtClean="0"/>
              <a:t> Draft </a:t>
            </a:r>
            <a:r>
              <a:rPr lang="en-US" altLang="en-US" dirty="0" smtClean="0"/>
              <a:t>1.0</a:t>
            </a:r>
          </a:p>
          <a:p>
            <a:pPr lvl="1"/>
            <a:r>
              <a:rPr lang="en-US" altLang="en-US" b="1" dirty="0" smtClean="0"/>
              <a:t>November</a:t>
            </a:r>
            <a:r>
              <a:rPr lang="en-US" altLang="en-US" dirty="0" smtClean="0"/>
              <a:t>: Comment resolution on </a:t>
            </a:r>
            <a:r>
              <a:rPr lang="en-US" altLang="en-US" dirty="0" err="1" smtClean="0"/>
              <a:t>TGba</a:t>
            </a:r>
            <a:r>
              <a:rPr lang="en-US" altLang="en-US" dirty="0" smtClean="0"/>
              <a:t> Draft1.0</a:t>
            </a:r>
            <a:endParaRPr lang="en-US" altLang="en-US" dirty="0" smtClean="0"/>
          </a:p>
          <a:p>
            <a:r>
              <a:rPr lang="en-US" altLang="en-US" sz="2000" dirty="0" smtClean="0"/>
              <a:t>2019:</a:t>
            </a:r>
          </a:p>
          <a:p>
            <a:pPr lvl="1"/>
            <a:r>
              <a:rPr lang="en-US" altLang="en-US" b="1" dirty="0" smtClean="0"/>
              <a:t>January</a:t>
            </a:r>
            <a:r>
              <a:rPr lang="en-US" altLang="en-US" dirty="0" smtClean="0"/>
              <a:t>: </a:t>
            </a:r>
            <a:r>
              <a:rPr lang="en-US" altLang="en-US" dirty="0" err="1" smtClean="0"/>
              <a:t>TGba</a:t>
            </a:r>
            <a:r>
              <a:rPr lang="en-US" altLang="en-US" dirty="0" smtClean="0"/>
              <a:t> Draft 2.0</a:t>
            </a:r>
          </a:p>
          <a:p>
            <a:pPr lvl="1"/>
            <a:r>
              <a:rPr lang="en-US" altLang="en-US" b="1" dirty="0" smtClean="0"/>
              <a:t>May</a:t>
            </a:r>
            <a:r>
              <a:rPr lang="en-US" altLang="en-US" dirty="0" smtClean="0"/>
              <a:t>: MDR (mandatory document review)</a:t>
            </a:r>
          </a:p>
          <a:p>
            <a:pPr lvl="1"/>
            <a:r>
              <a:rPr lang="en-US" altLang="en-US" b="1" dirty="0" smtClean="0"/>
              <a:t>September</a:t>
            </a:r>
            <a:r>
              <a:rPr lang="en-US" altLang="en-US" dirty="0" smtClean="0"/>
              <a:t>: Formation of sponsor ballot pool</a:t>
            </a:r>
          </a:p>
          <a:p>
            <a:pPr lvl="1"/>
            <a:r>
              <a:rPr lang="en-US" altLang="en-US" b="1" dirty="0" smtClean="0"/>
              <a:t>November</a:t>
            </a:r>
            <a:r>
              <a:rPr lang="en-US" altLang="en-US" dirty="0" smtClean="0"/>
              <a:t>: Sponsor ballot</a:t>
            </a:r>
          </a:p>
          <a:p>
            <a:r>
              <a:rPr lang="en-US" altLang="en-US" sz="2000" dirty="0" smtClean="0"/>
              <a:t>2020:</a:t>
            </a:r>
          </a:p>
          <a:p>
            <a:pPr lvl="1"/>
            <a:r>
              <a:rPr lang="en-US" altLang="en-US" b="1" dirty="0" smtClean="0"/>
              <a:t>September</a:t>
            </a:r>
            <a:r>
              <a:rPr lang="en-US" altLang="en-US" dirty="0" smtClean="0"/>
              <a:t>: </a:t>
            </a:r>
            <a:r>
              <a:rPr lang="en-US" altLang="en-US" dirty="0" err="1" smtClean="0"/>
              <a:t>RevCom</a:t>
            </a:r>
            <a:endParaRPr lang="en-US" altLang="en-US" dirty="0" smtClean="0"/>
          </a:p>
        </p:txBody>
      </p:sp>
      <p:sp>
        <p:nvSpPr>
          <p:cNvPr id="41987" name="Title 1"/>
          <p:cNvSpPr>
            <a:spLocks noGrp="1"/>
          </p:cNvSpPr>
          <p:nvPr>
            <p:ph type="title"/>
          </p:nvPr>
        </p:nvSpPr>
        <p:spPr/>
        <p:txBody>
          <a:bodyPr/>
          <a:lstStyle/>
          <a:p>
            <a:r>
              <a:rPr lang="en-US" altLang="en-US" dirty="0" err="1" smtClean="0"/>
              <a:t>TGba</a:t>
            </a:r>
            <a:r>
              <a:rPr lang="en-US" altLang="en-US" dirty="0" smtClean="0"/>
              <a:t> Timeline</a:t>
            </a:r>
            <a:br>
              <a:rPr lang="en-US" altLang="en-US" dirty="0" smtClean="0"/>
            </a:br>
            <a:endParaRPr lang="en-US" altLang="en-US" dirty="0" smtClean="0"/>
          </a:p>
        </p:txBody>
      </p:sp>
      <p:sp>
        <p:nvSpPr>
          <p:cNvPr id="4" name="Date Placeholder 3"/>
          <p:cNvSpPr>
            <a:spLocks noGrp="1"/>
          </p:cNvSpPr>
          <p:nvPr>
            <p:ph type="dt" sz="quarter" idx="10"/>
          </p:nvPr>
        </p:nvSpPr>
        <p:spPr/>
        <p:txBody>
          <a:bodyPr/>
          <a:lstStyle/>
          <a:p>
            <a:pPr>
              <a:defRPr/>
            </a:pPr>
            <a:r>
              <a:rPr lang="en-US" smtClean="0"/>
              <a:t>November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19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4FF03CB-C896-4D9C-8EF4-239AB973C5F4}" type="slidenum">
              <a:rPr lang="en-US" altLang="en-US" sz="1200" b="0" smtClean="0"/>
              <a:pPr>
                <a:spcBef>
                  <a:spcPct val="0"/>
                </a:spcBef>
                <a:buFontTx/>
                <a:buNone/>
              </a:pPr>
              <a:t>27</a:t>
            </a:fld>
            <a:endParaRPr lang="en-US" altLang="en-US" sz="1200" b="0" smtClean="0"/>
          </a:p>
        </p:txBody>
      </p:sp>
      <p:grpSp>
        <p:nvGrpSpPr>
          <p:cNvPr id="6" name="Group 5"/>
          <p:cNvGrpSpPr/>
          <p:nvPr/>
        </p:nvGrpSpPr>
        <p:grpSpPr>
          <a:xfrm>
            <a:off x="136125" y="3182923"/>
            <a:ext cx="1249131" cy="636978"/>
            <a:chOff x="-182331" y="3020622"/>
            <a:chExt cx="1249131" cy="636978"/>
          </a:xfrm>
        </p:grpSpPr>
        <p:sp>
          <p:nvSpPr>
            <p:cNvPr id="2" name="Right Arrow 1"/>
            <p:cNvSpPr/>
            <p:nvPr/>
          </p:nvSpPr>
          <p:spPr bwMode="auto">
            <a:xfrm>
              <a:off x="457200" y="3276600"/>
              <a:ext cx="609600" cy="381000"/>
            </a:xfrm>
            <a:prstGeom prst="rightArrow">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 name="TextBox 2"/>
            <p:cNvSpPr txBox="1"/>
            <p:nvPr/>
          </p:nvSpPr>
          <p:spPr>
            <a:xfrm>
              <a:off x="-182331" y="3020622"/>
              <a:ext cx="1107611" cy="307777"/>
            </a:xfrm>
            <a:prstGeom prst="rect">
              <a:avLst/>
            </a:prstGeom>
            <a:noFill/>
          </p:spPr>
          <p:txBody>
            <a:bodyPr wrap="none" rtlCol="0">
              <a:spAutoFit/>
            </a:bodyPr>
            <a:lstStyle/>
            <a:p>
              <a:r>
                <a:rPr lang="en-US" sz="1400" b="1" dirty="0" smtClean="0"/>
                <a:t>We are here</a:t>
              </a:r>
              <a:endParaRPr lang="en-US" sz="1400" b="1" dirty="0"/>
            </a:p>
          </p:txBody>
        </p:sp>
      </p:grpSp>
    </p:spTree>
    <p:extLst>
      <p:ext uri="{BB962C8B-B14F-4D97-AF65-F5344CB8AC3E}">
        <p14:creationId xmlns:p14="http://schemas.microsoft.com/office/powerpoint/2010/main" val="229287908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7"/>
          <p:cNvSpPr>
            <a:spLocks noGrp="1"/>
          </p:cNvSpPr>
          <p:nvPr>
            <p:ph type="title"/>
          </p:nvPr>
        </p:nvSpPr>
        <p:spPr/>
        <p:txBody>
          <a:bodyPr/>
          <a:lstStyle/>
          <a:p>
            <a:r>
              <a:rPr lang="en-US" altLang="en-US" dirty="0" smtClean="0"/>
              <a:t>Goal for </a:t>
            </a:r>
            <a:r>
              <a:rPr lang="en-US" altLang="en-US" dirty="0" smtClean="0"/>
              <a:t>January 2019</a:t>
            </a:r>
            <a:endParaRPr lang="en-US" altLang="en-US" dirty="0" smtClean="0"/>
          </a:p>
        </p:txBody>
      </p:sp>
      <p:sp>
        <p:nvSpPr>
          <p:cNvPr id="33795" name="Content Placeholder 8"/>
          <p:cNvSpPr>
            <a:spLocks noGrp="1"/>
          </p:cNvSpPr>
          <p:nvPr>
            <p:ph idx="1"/>
          </p:nvPr>
        </p:nvSpPr>
        <p:spPr>
          <a:xfrm>
            <a:off x="523875" y="2133600"/>
            <a:ext cx="8162925" cy="4114800"/>
          </a:xfrm>
        </p:spPr>
        <p:txBody>
          <a:bodyPr/>
          <a:lstStyle/>
          <a:p>
            <a:pPr>
              <a:defRPr/>
            </a:pPr>
            <a:r>
              <a:rPr lang="en-US" altLang="en-US" dirty="0" smtClean="0"/>
              <a:t>Complete c</a:t>
            </a:r>
            <a:r>
              <a:rPr lang="en-US" altLang="en-US" dirty="0" smtClean="0"/>
              <a:t>omment </a:t>
            </a:r>
            <a:r>
              <a:rPr lang="en-US" altLang="en-US" dirty="0" smtClean="0"/>
              <a:t>resolution </a:t>
            </a:r>
            <a:r>
              <a:rPr lang="en-US" altLang="en-US" dirty="0" smtClean="0"/>
              <a:t>on Draft 1.0</a:t>
            </a:r>
          </a:p>
          <a:p>
            <a:pPr>
              <a:defRPr/>
            </a:pPr>
            <a:endParaRPr lang="en-US" altLang="en-US" dirty="0" smtClean="0"/>
          </a:p>
          <a:p>
            <a:pPr>
              <a:defRPr/>
            </a:pPr>
            <a:r>
              <a:rPr lang="en-US" altLang="en-US" dirty="0" smtClean="0"/>
              <a:t>Approve </a:t>
            </a:r>
            <a:r>
              <a:rPr lang="en-US" altLang="en-US" dirty="0"/>
              <a:t>Working Group Technical </a:t>
            </a:r>
            <a:r>
              <a:rPr lang="en-US" altLang="en-US" dirty="0" smtClean="0"/>
              <a:t>Recirculation Letter Ballot on </a:t>
            </a:r>
            <a:r>
              <a:rPr lang="en-US" altLang="en-US" dirty="0" err="1" smtClean="0"/>
              <a:t>TGba</a:t>
            </a:r>
            <a:r>
              <a:rPr lang="en-US" altLang="en-US" dirty="0" smtClean="0"/>
              <a:t> Draft 2.0</a:t>
            </a:r>
            <a:endParaRPr lang="en-US" altLang="en-US" dirty="0"/>
          </a:p>
          <a:p>
            <a:pPr>
              <a:defRPr/>
            </a:pPr>
            <a:endParaRPr lang="en-US" altLang="en-US" dirty="0" smtClean="0"/>
          </a:p>
          <a:p>
            <a:pPr>
              <a:defRPr/>
            </a:pPr>
            <a:r>
              <a:rPr lang="en-US" altLang="en-US" dirty="0"/>
              <a:t>Review TG timeline</a:t>
            </a:r>
          </a:p>
          <a:p>
            <a:pPr>
              <a:defRPr/>
            </a:pPr>
            <a:endParaRPr lang="en-US" altLang="en-US" dirty="0" smtClean="0"/>
          </a:p>
          <a:p>
            <a:pPr>
              <a:defRPr/>
            </a:pPr>
            <a:endParaRPr lang="en-US" altLang="en-US" dirty="0" smtClean="0"/>
          </a:p>
          <a:p>
            <a:pPr marL="0" indent="0">
              <a:buFontTx/>
              <a:buNone/>
              <a:defRPr/>
            </a:pPr>
            <a:endParaRPr lang="en-US" altLang="en-US" dirty="0" smtClean="0"/>
          </a:p>
          <a:p>
            <a:pPr>
              <a:defRPr/>
            </a:pPr>
            <a:endParaRPr lang="en-US" altLang="en-US" dirty="0" smtClean="0"/>
          </a:p>
        </p:txBody>
      </p:sp>
      <p:sp>
        <p:nvSpPr>
          <p:cNvPr id="5" name="Date Placeholder 4"/>
          <p:cNvSpPr>
            <a:spLocks noGrp="1"/>
          </p:cNvSpPr>
          <p:nvPr>
            <p:ph type="dt" sz="quarter" idx="10"/>
          </p:nvPr>
        </p:nvSpPr>
        <p:spPr/>
        <p:txBody>
          <a:bodyPr/>
          <a:lstStyle/>
          <a:p>
            <a:pPr>
              <a:defRPr/>
            </a:pPr>
            <a:r>
              <a:rPr lang="en-US" smtClean="0"/>
              <a:t>November 2018</a:t>
            </a:r>
            <a:endParaRPr lang="en-US"/>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43014"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9C08EAE7-1D40-41D7-9B52-6E64E0A4FB7D}" type="slidenum">
              <a:rPr lang="en-US" altLang="en-US" sz="1200" b="0" smtClean="0"/>
              <a:pPr>
                <a:spcBef>
                  <a:spcPct val="0"/>
                </a:spcBef>
                <a:buFontTx/>
                <a:buNone/>
              </a:pPr>
              <a:t>28</a:t>
            </a:fld>
            <a:endParaRPr lang="en-US" altLang="en-US" sz="1200" b="0" smtClean="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p:txBody>
          <a:bodyPr/>
          <a:lstStyle/>
          <a:p>
            <a:r>
              <a:rPr lang="en-US" altLang="en-US" smtClean="0"/>
              <a:t>Teleconference Call Schedule</a:t>
            </a:r>
          </a:p>
        </p:txBody>
      </p:sp>
      <p:sp>
        <p:nvSpPr>
          <p:cNvPr id="45059" name="Content Placeholder 2"/>
          <p:cNvSpPr>
            <a:spLocks noGrp="1"/>
          </p:cNvSpPr>
          <p:nvPr>
            <p:ph idx="1"/>
          </p:nvPr>
        </p:nvSpPr>
        <p:spPr>
          <a:xfrm>
            <a:off x="696912" y="1981200"/>
            <a:ext cx="7761288" cy="4114800"/>
          </a:xfrm>
        </p:spPr>
        <p:txBody>
          <a:bodyPr/>
          <a:lstStyle/>
          <a:p>
            <a:pPr marL="342900" lvl="1" indent="-342900">
              <a:buFontTx/>
              <a:buChar char="•"/>
              <a:defRPr/>
            </a:pPr>
            <a:r>
              <a:rPr lang="en-US" altLang="en-US" sz="2800" b="1" dirty="0" smtClean="0"/>
              <a:t>Proposed schedule</a:t>
            </a:r>
          </a:p>
          <a:p>
            <a:pPr marL="685800" lvl="2" indent="-342900">
              <a:defRPr/>
            </a:pPr>
            <a:r>
              <a:rPr lang="en-US" altLang="en-US" sz="2400" b="1" dirty="0" smtClean="0"/>
              <a:t>TBD</a:t>
            </a:r>
            <a:endParaRPr lang="en-US" altLang="en-US" sz="2400" b="1" dirty="0"/>
          </a:p>
          <a:p>
            <a:pPr marL="685800" lvl="2" indent="-342900">
              <a:defRPr/>
            </a:pPr>
            <a:endParaRPr lang="en-US" altLang="en-US" sz="2400" b="1" dirty="0" smtClean="0"/>
          </a:p>
          <a:p>
            <a:pPr marL="685800" lvl="2" indent="-342900">
              <a:defRPr/>
            </a:pPr>
            <a:endParaRPr lang="en-US" altLang="en-US" sz="2400" b="1" dirty="0"/>
          </a:p>
          <a:p>
            <a:pPr marL="0" lvl="1" indent="0">
              <a:buFontTx/>
              <a:buNone/>
              <a:defRPr/>
            </a:pPr>
            <a:endParaRPr lang="en-US" altLang="en-US" sz="2800" b="1" dirty="0" smtClean="0"/>
          </a:p>
          <a:p>
            <a:pPr marL="685800" lvl="2" indent="-342900">
              <a:defRPr/>
            </a:pPr>
            <a:endParaRPr lang="en-US" altLang="en-US" sz="2400" b="1" dirty="0" smtClean="0"/>
          </a:p>
          <a:p>
            <a:pPr marL="342900" lvl="2" indent="0">
              <a:buFontTx/>
              <a:buNone/>
              <a:defRPr/>
            </a:pPr>
            <a:endParaRPr lang="en-US" altLang="en-US" sz="2400" b="1" dirty="0" smtClean="0"/>
          </a:p>
          <a:p>
            <a:pPr marL="685800" lvl="2" indent="-342900">
              <a:defRPr/>
            </a:pPr>
            <a:endParaRPr lang="en-US" altLang="en-US" sz="2400" dirty="0" smtClean="0"/>
          </a:p>
          <a:p>
            <a:pPr>
              <a:defRPr/>
            </a:pPr>
            <a:endParaRPr lang="en-US" altLang="en-US" sz="2800" dirty="0" smtClean="0"/>
          </a:p>
        </p:txBody>
      </p:sp>
      <p:sp>
        <p:nvSpPr>
          <p:cNvPr id="4" name="Date Placeholder 3"/>
          <p:cNvSpPr>
            <a:spLocks noGrp="1"/>
          </p:cNvSpPr>
          <p:nvPr>
            <p:ph type="dt" sz="quarter" idx="10"/>
          </p:nvPr>
        </p:nvSpPr>
        <p:spPr/>
        <p:txBody>
          <a:bodyPr/>
          <a:lstStyle/>
          <a:p>
            <a:pPr>
              <a:defRPr/>
            </a:pPr>
            <a:r>
              <a:rPr lang="en-US" smtClean="0"/>
              <a:t>November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40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96DE5F-04F6-4F73-9507-E002E5E77515}" type="slidenum">
              <a:rPr lang="en-US" altLang="en-US" sz="1200" b="0" smtClean="0"/>
              <a:pPr>
                <a:spcBef>
                  <a:spcPct val="0"/>
                </a:spcBef>
                <a:buFontTx/>
                <a:buNone/>
              </a:pPr>
              <a:t>29</a:t>
            </a:fld>
            <a:endParaRPr lang="en-US" altLang="en-US" sz="1200" b="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altLang="en-US" smtClean="0"/>
              <a:t>Abstract</a:t>
            </a:r>
          </a:p>
        </p:txBody>
      </p:sp>
      <p:sp>
        <p:nvSpPr>
          <p:cNvPr id="7171" name="Content Placeholder 2"/>
          <p:cNvSpPr>
            <a:spLocks noGrp="1"/>
          </p:cNvSpPr>
          <p:nvPr>
            <p:ph idx="1"/>
          </p:nvPr>
        </p:nvSpPr>
        <p:spPr/>
        <p:txBody>
          <a:bodyPr/>
          <a:lstStyle/>
          <a:p>
            <a:r>
              <a:rPr lang="en-US" altLang="en-US" dirty="0" smtClean="0"/>
              <a:t>This presentation contains the IEEE 802.11 TGba Wake-up Radio (WUR) Operation agenda for the </a:t>
            </a:r>
            <a:r>
              <a:rPr lang="en-US" altLang="en-US" dirty="0" smtClean="0"/>
              <a:t>November 2018 </a:t>
            </a:r>
            <a:r>
              <a:rPr lang="en-US" altLang="en-US" dirty="0" smtClean="0"/>
              <a:t>session</a:t>
            </a:r>
          </a:p>
        </p:txBody>
      </p:sp>
      <p:sp>
        <p:nvSpPr>
          <p:cNvPr id="4" name="Date Placeholder 3"/>
          <p:cNvSpPr>
            <a:spLocks noGrp="1"/>
          </p:cNvSpPr>
          <p:nvPr>
            <p:ph type="dt" sz="quarter" idx="10"/>
          </p:nvPr>
        </p:nvSpPr>
        <p:spPr/>
        <p:txBody>
          <a:bodyPr/>
          <a:lstStyle/>
          <a:p>
            <a:pPr>
              <a:defRPr/>
            </a:pPr>
            <a:r>
              <a:rPr lang="en-US" smtClean="0"/>
              <a:t>November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717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1D07826-354B-4CAC-A364-D4170821854F}" type="slidenum">
              <a:rPr lang="en-US" altLang="en-US" sz="1200" b="0" smtClean="0"/>
              <a:pPr>
                <a:spcBef>
                  <a:spcPct val="0"/>
                </a:spcBef>
                <a:buFontTx/>
                <a:buNone/>
              </a:pPr>
              <a:t>3</a:t>
            </a:fld>
            <a:endParaRPr lang="en-US" altLang="en-US" sz="1200" b="0"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p:txBody>
          <a:bodyPr/>
          <a:lstStyle/>
          <a:p>
            <a:r>
              <a:rPr lang="en-US" altLang="en-US" smtClean="0"/>
              <a:t>Backup Slides</a:t>
            </a:r>
          </a:p>
        </p:txBody>
      </p:sp>
      <p:sp>
        <p:nvSpPr>
          <p:cNvPr id="4" name="Date Placeholder 3"/>
          <p:cNvSpPr>
            <a:spLocks noGrp="1"/>
          </p:cNvSpPr>
          <p:nvPr>
            <p:ph type="dt" sz="quarter" idx="10"/>
          </p:nvPr>
        </p:nvSpPr>
        <p:spPr/>
        <p:txBody>
          <a:bodyPr/>
          <a:lstStyle/>
          <a:p>
            <a:pPr>
              <a:defRPr/>
            </a:pPr>
            <a:r>
              <a:rPr lang="en-US" smtClean="0"/>
              <a:t>November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710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83018CA-7B52-4439-8DDB-3820FF6E9ED4}" type="slidenum">
              <a:rPr lang="en-US" altLang="en-US" sz="1200" b="0" smtClean="0"/>
              <a:pPr>
                <a:spcBef>
                  <a:spcPct val="0"/>
                </a:spcBef>
                <a:buFontTx/>
                <a:buNone/>
              </a:pPr>
              <a:t>30</a:t>
            </a:fld>
            <a:endParaRPr lang="en-US" altLang="en-US" sz="1200" b="0" smtClean="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8130" name="Straight Arrow Connector 74"/>
          <p:cNvCxnSpPr>
            <a:cxnSpLocks noChangeShapeType="1"/>
          </p:cNvCxnSpPr>
          <p:nvPr/>
        </p:nvCxnSpPr>
        <p:spPr bwMode="auto">
          <a:xfrm>
            <a:off x="6019800" y="4525963"/>
            <a:ext cx="533400"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1" name="TextBox 63"/>
          <p:cNvSpPr txBox="1">
            <a:spLocks noChangeArrowheads="1"/>
          </p:cNvSpPr>
          <p:nvPr/>
        </p:nvSpPr>
        <p:spPr bwMode="auto">
          <a:xfrm>
            <a:off x="4770438" y="4237038"/>
            <a:ext cx="5349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a:t>
            </a:r>
          </a:p>
        </p:txBody>
      </p:sp>
      <p:cxnSp>
        <p:nvCxnSpPr>
          <p:cNvPr id="48132" name="Straight Arrow Connector 26"/>
          <p:cNvCxnSpPr>
            <a:cxnSpLocks noChangeShapeType="1"/>
          </p:cNvCxnSpPr>
          <p:nvPr/>
        </p:nvCxnSpPr>
        <p:spPr bwMode="auto">
          <a:xfrm>
            <a:off x="1096963" y="2614613"/>
            <a:ext cx="350837" cy="657225"/>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33" name="Straight Arrow Connector 24"/>
          <p:cNvCxnSpPr>
            <a:cxnSpLocks noChangeShapeType="1"/>
            <a:endCxn id="48139" idx="0"/>
          </p:cNvCxnSpPr>
          <p:nvPr/>
        </p:nvCxnSpPr>
        <p:spPr bwMode="auto">
          <a:xfrm>
            <a:off x="1562100" y="2854325"/>
            <a:ext cx="0" cy="4175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4" name="Title 1"/>
          <p:cNvSpPr>
            <a:spLocks noGrp="1"/>
          </p:cNvSpPr>
          <p:nvPr>
            <p:ph type="title"/>
          </p:nvPr>
        </p:nvSpPr>
        <p:spPr/>
        <p:txBody>
          <a:bodyPr/>
          <a:lstStyle/>
          <a:p>
            <a:r>
              <a:rPr lang="en-US" altLang="en-US" smtClean="0"/>
              <a:t>Proposed TGba Spec Development Process</a:t>
            </a:r>
          </a:p>
        </p:txBody>
      </p:sp>
      <p:sp>
        <p:nvSpPr>
          <p:cNvPr id="4" name="Date Placeholder 3"/>
          <p:cNvSpPr>
            <a:spLocks noGrp="1"/>
          </p:cNvSpPr>
          <p:nvPr>
            <p:ph type="dt" sz="quarter" idx="10"/>
          </p:nvPr>
        </p:nvSpPr>
        <p:spPr/>
        <p:txBody>
          <a:bodyPr/>
          <a:lstStyle/>
          <a:p>
            <a:pPr>
              <a:defRPr/>
            </a:pPr>
            <a:r>
              <a:rPr lang="en-US" smtClean="0"/>
              <a:t>November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813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EC835E8-722F-4746-945F-29194E29C236}" type="slidenum">
              <a:rPr lang="en-US" altLang="en-US" sz="1200" b="0" smtClean="0"/>
              <a:pPr>
                <a:spcBef>
                  <a:spcPct val="0"/>
                </a:spcBef>
                <a:buFontTx/>
                <a:buNone/>
              </a:pPr>
              <a:t>31</a:t>
            </a:fld>
            <a:endParaRPr lang="en-US" altLang="en-US" sz="1200" b="0" smtClean="0"/>
          </a:p>
        </p:txBody>
      </p:sp>
      <p:sp>
        <p:nvSpPr>
          <p:cNvPr id="48138" name="TextBox 12"/>
          <p:cNvSpPr txBox="1">
            <a:spLocks noChangeArrowheads="1"/>
          </p:cNvSpPr>
          <p:nvPr/>
        </p:nvSpPr>
        <p:spPr bwMode="auto">
          <a:xfrm rot="2214236">
            <a:off x="808038" y="2609850"/>
            <a:ext cx="338137"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39" name="Diamond 15"/>
          <p:cNvSpPr>
            <a:spLocks noChangeArrowheads="1"/>
          </p:cNvSpPr>
          <p:nvPr/>
        </p:nvSpPr>
        <p:spPr bwMode="auto">
          <a:xfrm>
            <a:off x="903288" y="3271838"/>
            <a:ext cx="1317625" cy="568325"/>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40" name="TextBox 16"/>
          <p:cNvSpPr txBox="1">
            <a:spLocks noChangeArrowheads="1"/>
          </p:cNvSpPr>
          <p:nvPr/>
        </p:nvSpPr>
        <p:spPr bwMode="auto">
          <a:xfrm>
            <a:off x="1081088" y="3429000"/>
            <a:ext cx="103663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Consensus?</a:t>
            </a:r>
          </a:p>
        </p:txBody>
      </p:sp>
      <p:cxnSp>
        <p:nvCxnSpPr>
          <p:cNvPr id="48141" name="Straight Arrow Connector 18"/>
          <p:cNvCxnSpPr>
            <a:cxnSpLocks noChangeShapeType="1"/>
            <a:stCxn id="48139" idx="2"/>
          </p:cNvCxnSpPr>
          <p:nvPr/>
        </p:nvCxnSpPr>
        <p:spPr bwMode="auto">
          <a:xfrm>
            <a:off x="1562100" y="3840163"/>
            <a:ext cx="0" cy="2857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2" name="Straight Arrow Connector 22"/>
          <p:cNvCxnSpPr>
            <a:cxnSpLocks noChangeShapeType="1"/>
          </p:cNvCxnSpPr>
          <p:nvPr/>
        </p:nvCxnSpPr>
        <p:spPr bwMode="auto">
          <a:xfrm flipH="1">
            <a:off x="1647825" y="2955925"/>
            <a:ext cx="180975" cy="3159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43" name="TextBox 27"/>
          <p:cNvSpPr txBox="1">
            <a:spLocks noChangeArrowheads="1"/>
          </p:cNvSpPr>
          <p:nvPr/>
        </p:nvSpPr>
        <p:spPr bwMode="auto">
          <a:xfrm>
            <a:off x="1308100" y="2894013"/>
            <a:ext cx="33813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44" name="TextBox 28"/>
          <p:cNvSpPr txBox="1">
            <a:spLocks noChangeArrowheads="1"/>
          </p:cNvSpPr>
          <p:nvPr/>
        </p:nvSpPr>
        <p:spPr bwMode="auto">
          <a:xfrm>
            <a:off x="1538288" y="3776663"/>
            <a:ext cx="17160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(TG approval)</a:t>
            </a:r>
          </a:p>
        </p:txBody>
      </p:sp>
      <p:sp>
        <p:nvSpPr>
          <p:cNvPr id="48145" name="TextBox 41"/>
          <p:cNvSpPr txBox="1">
            <a:spLocks noChangeArrowheads="1"/>
          </p:cNvSpPr>
          <p:nvPr/>
        </p:nvSpPr>
        <p:spPr bwMode="auto">
          <a:xfrm>
            <a:off x="549275" y="3554413"/>
            <a:ext cx="43497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cxnSp>
        <p:nvCxnSpPr>
          <p:cNvPr id="48146" name="Straight Arrow Connector 43"/>
          <p:cNvCxnSpPr>
            <a:cxnSpLocks noChangeShapeType="1"/>
          </p:cNvCxnSpPr>
          <p:nvPr/>
        </p:nvCxnSpPr>
        <p:spPr bwMode="auto">
          <a:xfrm>
            <a:off x="179388" y="2543175"/>
            <a:ext cx="369887"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7" name="Elbow Connector 45"/>
          <p:cNvCxnSpPr>
            <a:cxnSpLocks noChangeShapeType="1"/>
            <a:stCxn id="48139" idx="1"/>
          </p:cNvCxnSpPr>
          <p:nvPr/>
        </p:nvCxnSpPr>
        <p:spPr bwMode="auto">
          <a:xfrm rot="10800000">
            <a:off x="152400" y="2552700"/>
            <a:ext cx="750888" cy="1003300"/>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48148" name="Flowchart: Document 52"/>
          <p:cNvSpPr>
            <a:spLocks noChangeArrowheads="1"/>
          </p:cNvSpPr>
          <p:nvPr/>
        </p:nvSpPr>
        <p:spPr bwMode="auto">
          <a:xfrm>
            <a:off x="557213" y="201453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49" name="Flowchart: Document 53"/>
          <p:cNvSpPr>
            <a:spLocks noChangeArrowheads="1"/>
          </p:cNvSpPr>
          <p:nvPr/>
        </p:nvSpPr>
        <p:spPr bwMode="auto">
          <a:xfrm>
            <a:off x="700088" y="2112963"/>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0" name="Flowchart: Document 54"/>
          <p:cNvSpPr>
            <a:spLocks noChangeArrowheads="1"/>
          </p:cNvSpPr>
          <p:nvPr/>
        </p:nvSpPr>
        <p:spPr bwMode="auto">
          <a:xfrm>
            <a:off x="1109663" y="224948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1" name="Flowchart: Document 55"/>
          <p:cNvSpPr>
            <a:spLocks noChangeArrowheads="1"/>
          </p:cNvSpPr>
          <p:nvPr/>
        </p:nvSpPr>
        <p:spPr bwMode="auto">
          <a:xfrm>
            <a:off x="1350963" y="2381250"/>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grpSp>
        <p:nvGrpSpPr>
          <p:cNvPr id="48152" name="Group 61"/>
          <p:cNvGrpSpPr>
            <a:grpSpLocks/>
          </p:cNvGrpSpPr>
          <p:nvPr/>
        </p:nvGrpSpPr>
        <p:grpSpPr bwMode="auto">
          <a:xfrm>
            <a:off x="2743200" y="4086225"/>
            <a:ext cx="2057400" cy="889000"/>
            <a:chOff x="3429000" y="4114558"/>
            <a:chExt cx="2057400" cy="888909"/>
          </a:xfrm>
        </p:grpSpPr>
        <p:sp>
          <p:nvSpPr>
            <p:cNvPr id="48163" name="Diamond 57"/>
            <p:cNvSpPr>
              <a:spLocks noChangeArrowheads="1"/>
            </p:cNvSpPr>
            <p:nvPr/>
          </p:nvSpPr>
          <p:spPr bwMode="auto">
            <a:xfrm>
              <a:off x="3429000" y="4114558"/>
              <a:ext cx="2057400" cy="888909"/>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64" name="TextBox 58"/>
            <p:cNvSpPr txBox="1">
              <a:spLocks noChangeArrowheads="1"/>
            </p:cNvSpPr>
            <p:nvPr/>
          </p:nvSpPr>
          <p:spPr bwMode="auto">
            <a:xfrm>
              <a:off x="3548554" y="4264803"/>
              <a:ext cx="1842107"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SFD has enough</a:t>
              </a:r>
              <a:br>
                <a:rPr lang="en-US" altLang="en-US" sz="1400" b="0"/>
              </a:br>
              <a:r>
                <a:rPr lang="en-US" altLang="en-US" sz="1400" b="0"/>
                <a:t> details for TGba Spec </a:t>
              </a:r>
            </a:p>
            <a:p>
              <a:pPr algn="ctr">
                <a:spcBef>
                  <a:spcPct val="0"/>
                </a:spcBef>
                <a:buFontTx/>
                <a:buNone/>
              </a:pPr>
              <a:r>
                <a:rPr lang="en-US" altLang="en-US" sz="1400" b="0"/>
                <a:t>D0.1?</a:t>
              </a:r>
            </a:p>
          </p:txBody>
        </p:sp>
      </p:grpSp>
      <p:cxnSp>
        <p:nvCxnSpPr>
          <p:cNvPr id="48153" name="Straight Arrow Connector 60"/>
          <p:cNvCxnSpPr>
            <a:cxnSpLocks noChangeShapeType="1"/>
            <a:endCxn id="48163" idx="1"/>
          </p:cNvCxnSpPr>
          <p:nvPr/>
        </p:nvCxnSpPr>
        <p:spPr bwMode="auto">
          <a:xfrm>
            <a:off x="2209800" y="4525963"/>
            <a:ext cx="533400" cy="4762"/>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4" name="Straight Arrow Connector 62"/>
          <p:cNvCxnSpPr>
            <a:cxnSpLocks noChangeShapeType="1"/>
          </p:cNvCxnSpPr>
          <p:nvPr/>
        </p:nvCxnSpPr>
        <p:spPr bwMode="auto">
          <a:xfrm>
            <a:off x="4800600" y="4525963"/>
            <a:ext cx="474663"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5" name="Elbow Connector 65"/>
          <p:cNvCxnSpPr>
            <a:cxnSpLocks noChangeShapeType="1"/>
            <a:stCxn id="48163" idx="2"/>
          </p:cNvCxnSpPr>
          <p:nvPr/>
        </p:nvCxnSpPr>
        <p:spPr bwMode="auto">
          <a:xfrm rot="5400000">
            <a:off x="2372519" y="4163219"/>
            <a:ext cx="587375" cy="2211387"/>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48156" name="Straight Arrow Connector 67"/>
          <p:cNvCxnSpPr>
            <a:cxnSpLocks noChangeShapeType="1"/>
          </p:cNvCxnSpPr>
          <p:nvPr/>
        </p:nvCxnSpPr>
        <p:spPr bwMode="auto">
          <a:xfrm flipV="1">
            <a:off x="1560513" y="5302250"/>
            <a:ext cx="1587" cy="2603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57" name="TextBox 68"/>
          <p:cNvSpPr txBox="1">
            <a:spLocks noChangeArrowheads="1"/>
          </p:cNvSpPr>
          <p:nvPr/>
        </p:nvSpPr>
        <p:spPr bwMode="auto">
          <a:xfrm>
            <a:off x="3771900" y="4940300"/>
            <a:ext cx="43497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sp>
        <p:nvSpPr>
          <p:cNvPr id="48158" name="Flowchart: Document 69"/>
          <p:cNvSpPr>
            <a:spLocks noChangeArrowheads="1"/>
          </p:cNvSpPr>
          <p:nvPr/>
        </p:nvSpPr>
        <p:spPr bwMode="auto">
          <a:xfrm>
            <a:off x="957263" y="4137025"/>
            <a:ext cx="1252537" cy="1141413"/>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Spec Framework Document (SFD)</a:t>
            </a:r>
          </a:p>
        </p:txBody>
      </p:sp>
      <p:sp>
        <p:nvSpPr>
          <p:cNvPr id="48159" name="Flowchart: Document 72"/>
          <p:cNvSpPr>
            <a:spLocks noChangeArrowheads="1"/>
          </p:cNvSpPr>
          <p:nvPr/>
        </p:nvSpPr>
        <p:spPr bwMode="auto">
          <a:xfrm>
            <a:off x="5257800" y="4135438"/>
            <a:ext cx="1023938" cy="941387"/>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0.1</a:t>
            </a:r>
          </a:p>
        </p:txBody>
      </p:sp>
      <p:cxnSp>
        <p:nvCxnSpPr>
          <p:cNvPr id="48160" name="Straight Arrow Connector 79"/>
          <p:cNvCxnSpPr>
            <a:cxnSpLocks noChangeShapeType="1"/>
          </p:cNvCxnSpPr>
          <p:nvPr/>
        </p:nvCxnSpPr>
        <p:spPr bwMode="auto">
          <a:xfrm>
            <a:off x="7358063" y="4505325"/>
            <a:ext cx="474662"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61" name="Flowchart: Document 80"/>
          <p:cNvSpPr>
            <a:spLocks noChangeArrowheads="1"/>
          </p:cNvSpPr>
          <p:nvPr/>
        </p:nvSpPr>
        <p:spPr bwMode="auto">
          <a:xfrm>
            <a:off x="7815263" y="4114800"/>
            <a:ext cx="1023937" cy="939800"/>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1.0</a:t>
            </a:r>
          </a:p>
        </p:txBody>
      </p:sp>
      <p:sp>
        <p:nvSpPr>
          <p:cNvPr id="48162" name="Rectangle 75"/>
          <p:cNvSpPr>
            <a:spLocks noChangeArrowheads="1"/>
          </p:cNvSpPr>
          <p:nvPr/>
        </p:nvSpPr>
        <p:spPr bwMode="auto">
          <a:xfrm>
            <a:off x="6553200" y="4135438"/>
            <a:ext cx="990600" cy="804862"/>
          </a:xfrm>
          <a:prstGeom prst="rect">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b="0"/>
              <a:t>Comment collection/</a:t>
            </a:r>
          </a:p>
          <a:p>
            <a:pPr>
              <a:spcBef>
                <a:spcPct val="0"/>
              </a:spcBef>
              <a:buFontTx/>
              <a:buNone/>
            </a:pPr>
            <a:r>
              <a:rPr lang="en-US" altLang="en-US" sz="1400" b="0"/>
              <a:t>Resolution</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altLang="en-US" smtClean="0"/>
              <a:t>Meeting Protocol</a:t>
            </a:r>
          </a:p>
        </p:txBody>
      </p:sp>
      <p:sp>
        <p:nvSpPr>
          <p:cNvPr id="8195" name="Content Placeholder 2"/>
          <p:cNvSpPr>
            <a:spLocks noGrp="1"/>
          </p:cNvSpPr>
          <p:nvPr>
            <p:ph idx="1"/>
          </p:nvPr>
        </p:nvSpPr>
        <p:spPr/>
        <p:txBody>
          <a:bodyPr/>
          <a:lstStyle/>
          <a:p>
            <a:r>
              <a:rPr lang="en-US" altLang="zh-CN" smtClean="0"/>
              <a:t>Please announce your </a:t>
            </a:r>
            <a:r>
              <a:rPr lang="en-US" altLang="zh-CN" u="sng" smtClean="0"/>
              <a:t>name</a:t>
            </a:r>
            <a:r>
              <a:rPr lang="en-US" altLang="zh-CN" smtClean="0"/>
              <a:t> and </a:t>
            </a:r>
            <a:r>
              <a:rPr lang="en-US" altLang="zh-CN" u="sng" smtClean="0"/>
              <a:t>affiliation</a:t>
            </a:r>
            <a:r>
              <a:rPr lang="en-US" altLang="zh-CN" smtClean="0"/>
              <a:t> when you first address the group during a meeting slot</a:t>
            </a:r>
          </a:p>
          <a:p>
            <a:endParaRPr lang="en-US" altLang="en-US" smtClean="0"/>
          </a:p>
        </p:txBody>
      </p:sp>
      <p:sp>
        <p:nvSpPr>
          <p:cNvPr id="4" name="Date Placeholder 3"/>
          <p:cNvSpPr>
            <a:spLocks noGrp="1"/>
          </p:cNvSpPr>
          <p:nvPr>
            <p:ph type="dt" sz="quarter" idx="10"/>
          </p:nvPr>
        </p:nvSpPr>
        <p:spPr/>
        <p:txBody>
          <a:bodyPr/>
          <a:lstStyle/>
          <a:p>
            <a:pPr>
              <a:defRPr/>
            </a:pPr>
            <a:r>
              <a:rPr lang="en-US" smtClean="0"/>
              <a:t>November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819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1786542-6B9C-4A56-8B17-DC4883078DD8}" type="slidenum">
              <a:rPr lang="en-US" altLang="en-US" sz="1200" b="0" smtClean="0"/>
              <a:pPr>
                <a:spcBef>
                  <a:spcPct val="0"/>
                </a:spcBef>
                <a:buFontTx/>
                <a:buNone/>
              </a:pPr>
              <a:t>4</a:t>
            </a:fld>
            <a:endParaRPr lang="en-US" altLang="en-US" sz="1200" b="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altLang="zh-CN" smtClean="0"/>
              <a:t>Attendance</a:t>
            </a:r>
            <a:endParaRPr lang="en-US" altLang="en-US" smtClean="0"/>
          </a:p>
        </p:txBody>
      </p:sp>
      <p:sp>
        <p:nvSpPr>
          <p:cNvPr id="3" name="Content Placeholder 2"/>
          <p:cNvSpPr>
            <a:spLocks noGrp="1"/>
          </p:cNvSpPr>
          <p:nvPr>
            <p:ph idx="1"/>
          </p:nvPr>
        </p:nvSpPr>
        <p:spPr/>
        <p:txBody>
          <a:bodyPr/>
          <a:lstStyle/>
          <a:p>
            <a:pPr>
              <a:defRPr/>
            </a:pPr>
            <a:r>
              <a:rPr lang="en-US" altLang="zh-CN" dirty="0" smtClean="0">
                <a:hlinkClick r:id="rId2"/>
              </a:rPr>
              <a:t>http://newton.meeting.verilan.com</a:t>
            </a:r>
            <a:endParaRPr lang="en-US" altLang="zh-CN" dirty="0" smtClean="0"/>
          </a:p>
          <a:p>
            <a:pPr>
              <a:defRPr/>
            </a:pPr>
            <a:endParaRPr lang="en-US" altLang="zh-CN" dirty="0" smtClean="0"/>
          </a:p>
          <a:p>
            <a:pPr marL="457200" indent="-457200">
              <a:buFontTx/>
              <a:buAutoNum type="arabicPeriod"/>
              <a:defRPr/>
            </a:pPr>
            <a:r>
              <a:rPr lang="en-US" altLang="zh-CN" dirty="0" smtClean="0"/>
              <a:t>Register</a:t>
            </a:r>
          </a:p>
          <a:p>
            <a:pPr marL="457200" indent="-457200">
              <a:buFontTx/>
              <a:buAutoNum type="arabicPeriod"/>
              <a:defRPr/>
            </a:pPr>
            <a:r>
              <a:rPr lang="en-US" altLang="zh-CN" dirty="0" smtClean="0"/>
              <a:t>Indicate attendance</a:t>
            </a:r>
          </a:p>
          <a:p>
            <a:pPr>
              <a:defRPr/>
            </a:pPr>
            <a:endParaRPr lang="en-US" dirty="0"/>
          </a:p>
        </p:txBody>
      </p:sp>
      <p:sp>
        <p:nvSpPr>
          <p:cNvPr id="4" name="Date Placeholder 3"/>
          <p:cNvSpPr>
            <a:spLocks noGrp="1"/>
          </p:cNvSpPr>
          <p:nvPr>
            <p:ph type="dt" sz="quarter" idx="10"/>
          </p:nvPr>
        </p:nvSpPr>
        <p:spPr/>
        <p:txBody>
          <a:bodyPr/>
          <a:lstStyle/>
          <a:p>
            <a:pPr>
              <a:defRPr/>
            </a:pPr>
            <a:r>
              <a:rPr lang="en-US" smtClean="0"/>
              <a:t>November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922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EA93470-B795-4BC8-B7E4-942636225AF8}" type="slidenum">
              <a:rPr lang="en-US" altLang="en-US" sz="1200" b="0" smtClean="0"/>
              <a:pPr>
                <a:spcBef>
                  <a:spcPct val="0"/>
                </a:spcBef>
                <a:buFontTx/>
                <a:buNone/>
              </a:pPr>
              <a:t>5</a:t>
            </a:fld>
            <a:endParaRPr lang="en-US" altLang="en-US" sz="1200" b="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altLang="zh-CN" smtClean="0"/>
              <a:t>Attendance, Voting &amp; Document Status</a:t>
            </a:r>
            <a:endParaRPr lang="en-US" altLang="en-US" smtClean="0"/>
          </a:p>
        </p:txBody>
      </p:sp>
      <p:sp>
        <p:nvSpPr>
          <p:cNvPr id="10243" name="Content Placeholder 2"/>
          <p:cNvSpPr>
            <a:spLocks noGrp="1"/>
          </p:cNvSpPr>
          <p:nvPr>
            <p:ph idx="1"/>
          </p:nvPr>
        </p:nvSpPr>
        <p:spPr/>
        <p:txBody>
          <a:bodyPr/>
          <a:lstStyle/>
          <a:p>
            <a:r>
              <a:rPr lang="en-US" altLang="zh-CN" smtClean="0"/>
              <a:t>Make sure your badges are correct </a:t>
            </a:r>
          </a:p>
          <a:p>
            <a:endParaRPr lang="en-US" altLang="zh-CN" smtClean="0"/>
          </a:p>
          <a:p>
            <a:r>
              <a:rPr lang="en-US" altLang="zh-CN" smtClean="0"/>
              <a:t>If you plan to make a submission be sure it does not contain company logos or advertising</a:t>
            </a:r>
          </a:p>
          <a:p>
            <a:endParaRPr lang="en-US" altLang="zh-CN" smtClean="0"/>
          </a:p>
          <a:p>
            <a:r>
              <a:rPr lang="en-US" altLang="zh-CN" smtClean="0"/>
              <a:t>Questions on Voting status, Ballot pool, Access to Reflector, Documentation,  member</a:t>
            </a:r>
            <a:r>
              <a:rPr lang="ja-JP" altLang="en-US" smtClean="0"/>
              <a:t>’</a:t>
            </a:r>
            <a:r>
              <a:rPr lang="en-US" altLang="ja-JP" smtClean="0"/>
              <a:t>s area</a:t>
            </a:r>
          </a:p>
          <a:p>
            <a:pPr lvl="1"/>
            <a:r>
              <a:rPr lang="en-US" altLang="zh-CN" smtClean="0"/>
              <a:t>see Jon Rosdahl –  </a:t>
            </a:r>
            <a:r>
              <a:rPr lang="en-US" altLang="zh-CN" smtClean="0">
                <a:hlinkClick r:id="rId2"/>
              </a:rPr>
              <a:t>jrosdahl@ieee.org</a:t>
            </a:r>
            <a:endParaRPr lang="en-US" altLang="zh-CN" smtClean="0"/>
          </a:p>
          <a:p>
            <a:pPr lvl="1"/>
            <a:endParaRPr lang="en-US" altLang="zh-CN" smtClean="0"/>
          </a:p>
          <a:p>
            <a:r>
              <a:rPr lang="en-US" altLang="zh-CN" smtClean="0"/>
              <a:t>Cell Phones Silent or Off</a:t>
            </a:r>
          </a:p>
          <a:p>
            <a:endParaRPr lang="en-US" altLang="en-US" smtClean="0"/>
          </a:p>
        </p:txBody>
      </p:sp>
      <p:sp>
        <p:nvSpPr>
          <p:cNvPr id="4" name="Date Placeholder 3"/>
          <p:cNvSpPr>
            <a:spLocks noGrp="1"/>
          </p:cNvSpPr>
          <p:nvPr>
            <p:ph type="dt" sz="quarter" idx="10"/>
          </p:nvPr>
        </p:nvSpPr>
        <p:spPr/>
        <p:txBody>
          <a:bodyPr/>
          <a:lstStyle/>
          <a:p>
            <a:pPr>
              <a:defRPr/>
            </a:pPr>
            <a:r>
              <a:rPr lang="en-US" smtClean="0"/>
              <a:t>November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024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05ED895-A1BC-46F9-8DC0-8704ED42B469}" type="slidenum">
              <a:rPr lang="en-US" altLang="en-US" sz="1200" b="0" smtClean="0"/>
              <a:pPr>
                <a:spcBef>
                  <a:spcPct val="0"/>
                </a:spcBef>
                <a:buFontTx/>
                <a:buNone/>
              </a:pPr>
              <a:t>6</a:t>
            </a:fld>
            <a:endParaRPr lang="en-US" altLang="en-US" sz="1200" b="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altLang="en-US" smtClean="0"/>
              <a:t>TGba Schedule for the Week</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190795660"/>
              </p:ext>
            </p:extLst>
          </p:nvPr>
        </p:nvGraphicFramePr>
        <p:xfrm>
          <a:off x="373380" y="1600200"/>
          <a:ext cx="8397240" cy="3093764"/>
        </p:xfrm>
        <a:graphic>
          <a:graphicData uri="http://schemas.openxmlformats.org/drawingml/2006/table">
            <a:tbl>
              <a:tblPr firstRow="1" bandRow="1">
                <a:tableStyleId>{073A0DAA-6AF3-43AB-8588-CEC1D06C72B9}</a:tableStyleId>
              </a:tblPr>
              <a:tblGrid>
                <a:gridCol w="1554480"/>
                <a:gridCol w="1762760"/>
                <a:gridCol w="881380"/>
                <a:gridCol w="881380"/>
                <a:gridCol w="881380"/>
                <a:gridCol w="881380"/>
                <a:gridCol w="1554480"/>
              </a:tblGrid>
              <a:tr h="394256">
                <a:tc>
                  <a:txBody>
                    <a:bodyPr/>
                    <a:lstStyle/>
                    <a:p>
                      <a:pPr algn="ct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smtClean="0"/>
                        <a:t>Monday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a:r>
                        <a:rPr lang="en-US" sz="1800" dirty="0" smtClean="0"/>
                        <a:t>Tuesday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gridSpan="2">
                  <a:txBody>
                    <a:bodyPr/>
                    <a:lstStyle/>
                    <a:p>
                      <a:pPr algn="ctr"/>
                      <a:r>
                        <a:rPr lang="en-US" sz="1800" dirty="0" smtClean="0"/>
                        <a:t>Wednesday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a:txBody>
                    <a:bodyPr/>
                    <a:lstStyle/>
                    <a:p>
                      <a:pPr algn="ctr"/>
                      <a:r>
                        <a:rPr lang="en-US" sz="1800" dirty="0" smtClean="0"/>
                        <a:t>Thursday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394256">
                <a:tc>
                  <a:txBody>
                    <a:bodyPr/>
                    <a:lstStyle/>
                    <a:p>
                      <a:pPr algn="ctr"/>
                      <a:r>
                        <a:rPr lang="en-US" sz="1800" dirty="0" smtClean="0"/>
                        <a:t>AM1</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err="1" smtClean="0">
                          <a:solidFill>
                            <a:schemeClr val="tx1"/>
                          </a:solidFill>
                        </a:rPr>
                        <a:t>TGba</a:t>
                      </a:r>
                      <a:r>
                        <a:rPr lang="en-US" sz="1800" b="1" dirty="0" smtClean="0">
                          <a:solidFill>
                            <a:schemeClr val="tx1"/>
                          </a:solidFill>
                        </a:rPr>
                        <a:t> ad-hoc</a:t>
                      </a:r>
                      <a:endParaRPr lang="en-US" sz="1800" b="1" kern="1200" dirty="0">
                        <a:solidFill>
                          <a:schemeClr val="tx1"/>
                        </a:solidFill>
                        <a:latin typeface="+mn-lt"/>
                        <a:ea typeface="+mn-ea"/>
                        <a:cs typeface="+mn-cs"/>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t>TGba</a:t>
                      </a:r>
                      <a:endParaRPr lang="en-US" sz="1800" b="1" dirty="0" smtClean="0"/>
                    </a:p>
                    <a:p>
                      <a:pPr marL="0" marR="0" indent="0" algn="ctr" defTabSz="914400" rtl="0" eaLnBrk="1" fontAlgn="auto" latinLnBrk="0" hangingPunct="1">
                        <a:lnSpc>
                          <a:spcPct val="100000"/>
                        </a:lnSpc>
                        <a:spcBef>
                          <a:spcPts val="0"/>
                        </a:spcBef>
                        <a:spcAft>
                          <a:spcPts val="0"/>
                        </a:spcAft>
                        <a:buClrTx/>
                        <a:buSzTx/>
                        <a:buFontTx/>
                        <a:buNone/>
                        <a:tabLst/>
                        <a:defRPr/>
                      </a:pPr>
                      <a:r>
                        <a:rPr lang="en-US" sz="1400" b="1" dirty="0" smtClean="0"/>
                        <a:t>MAC</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err="1" smtClean="0"/>
                        <a:t>TGba</a:t>
                      </a:r>
                      <a:endParaRPr lang="en-US" sz="1800" b="1" dirty="0" smtClean="0"/>
                    </a:p>
                    <a:p>
                      <a:pPr algn="ctr"/>
                      <a:r>
                        <a:rPr lang="en-US" sz="1400" b="1" dirty="0" smtClean="0"/>
                        <a:t>PHY </a:t>
                      </a:r>
                    </a:p>
                  </a:txBody>
                  <a:tcPr marT="45742" marB="45742" anchor="ct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solidFill>
                          <a:schemeClr val="tx1"/>
                        </a:solidFill>
                      </a:endParaRPr>
                    </a:p>
                  </a:txBody>
                  <a:tcPr marT="45742" marB="45742"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394256">
                <a:tc>
                  <a:txBody>
                    <a:bodyPr/>
                    <a:lstStyle/>
                    <a:p>
                      <a:pPr algn="ctr"/>
                      <a:r>
                        <a:rPr lang="en-US" sz="1800" dirty="0" smtClean="0"/>
                        <a:t>AM2</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gridSpan="2">
                  <a:txBody>
                    <a:bodyPr/>
                    <a:lstStyle/>
                    <a:p>
                      <a:pPr algn="ctr"/>
                      <a:endParaRPr lang="en-US" sz="1800" b="1"/>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solidFill>
                            <a:schemeClr val="tx1"/>
                          </a:solidFill>
                        </a:rPr>
                        <a:t>TGba</a:t>
                      </a:r>
                      <a:endParaRPr lang="en-US" sz="1800" b="1" dirty="0" smtClean="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697387">
                <a:tc>
                  <a:txBody>
                    <a:bodyPr/>
                    <a:lstStyle/>
                    <a:p>
                      <a:pPr algn="ctr"/>
                      <a:r>
                        <a:rPr lang="en-US" sz="1800" dirty="0" smtClean="0"/>
                        <a:t>PM1</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t>TGba</a:t>
                      </a:r>
                      <a:endParaRPr lang="en-US" sz="1800" b="1" dirty="0" smtClean="0"/>
                    </a:p>
                    <a:p>
                      <a:pPr marL="0" marR="0" indent="0" algn="ctr" defTabSz="914400" rtl="0" eaLnBrk="1" fontAlgn="auto" latinLnBrk="0" hangingPunct="1">
                        <a:lnSpc>
                          <a:spcPct val="100000"/>
                        </a:lnSpc>
                        <a:spcBef>
                          <a:spcPts val="0"/>
                        </a:spcBef>
                        <a:spcAft>
                          <a:spcPts val="0"/>
                        </a:spcAft>
                        <a:buClrTx/>
                        <a:buSzTx/>
                        <a:buFontTx/>
                        <a:buNone/>
                        <a:tabLst/>
                        <a:defRPr/>
                      </a:pPr>
                      <a:r>
                        <a:rPr lang="en-US" sz="1400" b="1" dirty="0" smtClean="0"/>
                        <a:t>MAC</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err="1" smtClean="0"/>
                        <a:t>TGba</a:t>
                      </a:r>
                      <a:endParaRPr lang="en-US" sz="1800" b="1" dirty="0" smtClean="0"/>
                    </a:p>
                    <a:p>
                      <a:pPr algn="ctr"/>
                      <a:r>
                        <a:rPr lang="en-US" sz="1400" b="1" dirty="0" smtClean="0"/>
                        <a:t>PHY </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a:txBody>
                    <a:bodyPr/>
                    <a:lstStyle/>
                    <a:p>
                      <a:pPr algn="ctr"/>
                      <a:r>
                        <a:rPr lang="en-US" sz="1800" b="1" dirty="0" err="1" smtClean="0">
                          <a:solidFill>
                            <a:schemeClr val="tx1"/>
                          </a:solidFill>
                        </a:rPr>
                        <a:t>TGba</a:t>
                      </a:r>
                      <a:endParaRPr lang="en-US" sz="1800" b="1" dirty="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634445">
                <a:tc>
                  <a:txBody>
                    <a:bodyPr/>
                    <a:lstStyle/>
                    <a:p>
                      <a:pPr algn="ctr"/>
                      <a:r>
                        <a:rPr lang="en-US" sz="1800" dirty="0" smtClean="0"/>
                        <a:t>PM2</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err="1" smtClean="0">
                          <a:solidFill>
                            <a:schemeClr val="tx1"/>
                          </a:solidFill>
                        </a:rPr>
                        <a:t>TGba</a:t>
                      </a:r>
                      <a:endParaRPr lang="en-US"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t>TGba</a:t>
                      </a:r>
                      <a:endParaRPr lang="en-US" sz="1800" b="1" dirty="0" smtClean="0"/>
                    </a:p>
                    <a:p>
                      <a:pPr marL="0" marR="0" indent="0" algn="ctr" defTabSz="914400" rtl="0" eaLnBrk="1" fontAlgn="auto" latinLnBrk="0" hangingPunct="1">
                        <a:lnSpc>
                          <a:spcPct val="100000"/>
                        </a:lnSpc>
                        <a:spcBef>
                          <a:spcPts val="0"/>
                        </a:spcBef>
                        <a:spcAft>
                          <a:spcPts val="0"/>
                        </a:spcAft>
                        <a:buClrTx/>
                        <a:buSzTx/>
                        <a:buFontTx/>
                        <a:buNone/>
                        <a:tabLst/>
                        <a:defRPr/>
                      </a:pPr>
                      <a:r>
                        <a:rPr lang="en-US" sz="1400" b="1" dirty="0" smtClean="0"/>
                        <a:t>MAC</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err="1" smtClean="0"/>
                        <a:t>TGba</a:t>
                      </a:r>
                      <a:endParaRPr lang="en-US" sz="1800" b="1" dirty="0" smtClean="0"/>
                    </a:p>
                    <a:p>
                      <a:pPr algn="ctr"/>
                      <a:r>
                        <a:rPr lang="en-US" sz="1400" b="1" dirty="0" smtClean="0"/>
                        <a:t>PHY </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394256">
                <a:tc>
                  <a:txBody>
                    <a:bodyPr/>
                    <a:lstStyle/>
                    <a:p>
                      <a:pPr algn="ctr"/>
                      <a:r>
                        <a:rPr lang="en-US" sz="1800" dirty="0" smtClean="0"/>
                        <a:t>EVE</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gridSpan="2">
                  <a:txBody>
                    <a:bodyPr/>
                    <a:lstStyle/>
                    <a:p>
                      <a:pPr algn="ctr"/>
                      <a:endParaRPr lang="en-US" sz="1800" b="1" dirty="0">
                        <a:solidFill>
                          <a:srgbClr val="FF0000"/>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
        <p:nvSpPr>
          <p:cNvPr id="4" name="Date Placeholder 3"/>
          <p:cNvSpPr>
            <a:spLocks noGrp="1"/>
          </p:cNvSpPr>
          <p:nvPr>
            <p:ph type="dt" sz="quarter" idx="10"/>
          </p:nvPr>
        </p:nvSpPr>
        <p:spPr/>
        <p:txBody>
          <a:bodyPr/>
          <a:lstStyle/>
          <a:p>
            <a:pPr>
              <a:defRPr/>
            </a:pPr>
            <a:r>
              <a:rPr lang="en-US" smtClean="0"/>
              <a:t>November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131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820D640C-C722-4D77-8FC8-47D537D1240F}" type="slidenum">
              <a:rPr lang="en-US" altLang="en-US" sz="1200" b="0" smtClean="0"/>
              <a:pPr>
                <a:spcBef>
                  <a:spcPct val="0"/>
                </a:spcBef>
                <a:buFontTx/>
                <a:buNone/>
              </a:pPr>
              <a:t>7</a:t>
            </a:fld>
            <a:endParaRPr lang="en-US" altLang="en-US" sz="1200" b="0" smtClean="0"/>
          </a:p>
        </p:txBody>
      </p:sp>
      <p:graphicFrame>
        <p:nvGraphicFramePr>
          <p:cNvPr id="2" name="Table 1"/>
          <p:cNvGraphicFramePr>
            <a:graphicFrameLocks noGrp="1"/>
          </p:cNvGraphicFramePr>
          <p:nvPr>
            <p:extLst>
              <p:ext uri="{D42A27DB-BD31-4B8C-83A1-F6EECF244321}">
                <p14:modId xmlns:p14="http://schemas.microsoft.com/office/powerpoint/2010/main" val="1653515816"/>
              </p:ext>
            </p:extLst>
          </p:nvPr>
        </p:nvGraphicFramePr>
        <p:xfrm>
          <a:off x="385872" y="4906490"/>
          <a:ext cx="3629025" cy="1362075"/>
        </p:xfrm>
        <a:graphic>
          <a:graphicData uri="http://schemas.openxmlformats.org/drawingml/2006/table">
            <a:tbl>
              <a:tblPr/>
              <a:tblGrid>
                <a:gridCol w="625541"/>
                <a:gridCol w="1197844"/>
                <a:gridCol w="598922"/>
                <a:gridCol w="603359"/>
                <a:gridCol w="603359"/>
              </a:tblGrid>
              <a:tr h="161925">
                <a:tc gridSpan="3">
                  <a:txBody>
                    <a:bodyPr/>
                    <a:lstStyle/>
                    <a:p>
                      <a:pPr algn="l" fontAlgn="b"/>
                      <a:r>
                        <a:rPr lang="en-US" sz="1200" b="1" i="0" u="none" strike="noStrike" dirty="0">
                          <a:effectLst/>
                          <a:latin typeface="Arial" panose="020B0604020202020204" pitchFamily="34" charset="0"/>
                        </a:rPr>
                        <a:t>Nominal </a:t>
                      </a:r>
                      <a:r>
                        <a:rPr lang="en-US" sz="1200" b="1" i="0" u="none" strike="noStrike" dirty="0" err="1">
                          <a:effectLst/>
                          <a:latin typeface="Arial" panose="020B0604020202020204" pitchFamily="34" charset="0"/>
                        </a:rPr>
                        <a:t>Timeblocks</a:t>
                      </a:r>
                      <a:r>
                        <a:rPr lang="en-US" sz="1200" b="1" i="0" u="none" strike="noStrike" dirty="0">
                          <a:effectLst/>
                          <a:latin typeface="Arial" panose="020B0604020202020204" pitchFamily="34" charset="0"/>
                        </a:rPr>
                        <a:t>:</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a:txBody>
                    <a:bodyPr/>
                    <a:lstStyle/>
                    <a:p>
                      <a:pPr algn="ctr"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ctr"/>
                      <a:endParaRPr lang="en-US" sz="1200" b="0" i="0" u="none" strike="noStrike">
                        <a:effectLst/>
                        <a:latin typeface="Arial" panose="020B0604020202020204" pitchFamily="34" charset="0"/>
                      </a:endParaRPr>
                    </a:p>
                  </a:txBody>
                  <a:tcPr marL="9525" marR="9525" marT="9525" marB="0" anchor="ctr">
                    <a:lnL>
                      <a:noFill/>
                    </a:lnL>
                    <a:lnR>
                      <a:noFill/>
                    </a:lnR>
                    <a:lnT>
                      <a:noFill/>
                    </a:lnT>
                    <a:lnB>
                      <a:noFill/>
                    </a:lnB>
                  </a:tcPr>
                </a:tc>
              </a:tr>
              <a:tr h="190500">
                <a:tc>
                  <a:txBody>
                    <a:bodyPr/>
                    <a:lstStyle/>
                    <a:p>
                      <a:pPr algn="l" fontAlgn="b"/>
                      <a:r>
                        <a:rPr lang="en-US" sz="1200" b="1" i="0" u="none" strike="noStrike">
                          <a:effectLst/>
                          <a:latin typeface="Arial" panose="020B0604020202020204" pitchFamily="34" charset="0"/>
                        </a:rPr>
                        <a:t>AM0</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7am to 8am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0700 to 0800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AM1</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8am to 10am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0800 to 1000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dirty="0">
                          <a:effectLst/>
                          <a:latin typeface="Arial" panose="020B0604020202020204" pitchFamily="34" charset="0"/>
                        </a:rPr>
                        <a:t>AM2</a:t>
                      </a: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10:30am to 12:30pm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dirty="0">
                          <a:effectLst/>
                          <a:latin typeface="Arial" panose="020B0604020202020204" pitchFamily="34" charset="0"/>
                        </a:rPr>
                        <a:t>1030 to 1230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PM1</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1:30pm to 3:30pm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a:effectLst/>
                          <a:latin typeface="Arial" panose="020B0604020202020204" pitchFamily="34" charset="0"/>
                        </a:rPr>
                        <a:t>1330 to 1530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PM2</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4pm to 6pm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1600 to 1800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EVE</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7:30pm-9:30pm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dirty="0">
                          <a:effectLst/>
                          <a:latin typeface="Arial" panose="020B0604020202020204" pitchFamily="34" charset="0"/>
                        </a:rPr>
                        <a:t>1930 to 2130</a:t>
                      </a:r>
                    </a:p>
                  </a:txBody>
                  <a:tcPr marL="9525" marR="9525" marT="9525" marB="0" anchor="b">
                    <a:lnL>
                      <a:noFill/>
                    </a:lnL>
                    <a:lnR>
                      <a:noFill/>
                    </a:lnR>
                    <a:lnT>
                      <a:noFill/>
                    </a:lnT>
                    <a:lnB>
                      <a:noFill/>
                    </a:lnB>
                  </a:tcPr>
                </a:tc>
                <a:tc hMerge="1">
                  <a:txBody>
                    <a:bodyPr/>
                    <a:lstStyle/>
                    <a:p>
                      <a:endParaRPr lang="en-US"/>
                    </a:p>
                  </a:txBody>
                  <a:tcPr/>
                </a:tc>
              </a:tr>
            </a:tbl>
          </a:graphicData>
        </a:graphic>
      </p:graphicFrame>
      <p:cxnSp>
        <p:nvCxnSpPr>
          <p:cNvPr id="6" name="Straight Connector 5"/>
          <p:cNvCxnSpPr/>
          <p:nvPr/>
        </p:nvCxnSpPr>
        <p:spPr bwMode="auto">
          <a:xfrm>
            <a:off x="4610100" y="3631501"/>
            <a:ext cx="779963" cy="1302125"/>
          </a:xfrm>
          <a:prstGeom prst="line">
            <a:avLst/>
          </a:prstGeom>
          <a:solidFill>
            <a:schemeClr val="accent1"/>
          </a:solidFill>
          <a:ln w="12700" cap="flat" cmpd="sng" algn="ctr">
            <a:solidFill>
              <a:srgbClr val="FF0000"/>
            </a:solidFill>
            <a:prstDash val="dash"/>
            <a:round/>
            <a:headEnd type="none" w="sm" len="sm"/>
            <a:tailEnd type="none" w="sm" len="sm"/>
          </a:ln>
          <a:effectLst/>
        </p:spPr>
      </p:cxnSp>
      <p:sp>
        <p:nvSpPr>
          <p:cNvPr id="9" name="TextBox 8"/>
          <p:cNvSpPr txBox="1"/>
          <p:nvPr/>
        </p:nvSpPr>
        <p:spPr>
          <a:xfrm>
            <a:off x="4114800" y="4949461"/>
            <a:ext cx="3440365" cy="830997"/>
          </a:xfrm>
          <a:prstGeom prst="rect">
            <a:avLst/>
          </a:prstGeom>
          <a:noFill/>
        </p:spPr>
        <p:txBody>
          <a:bodyPr wrap="none" rtlCol="0">
            <a:spAutoFit/>
          </a:bodyPr>
          <a:lstStyle/>
          <a:p>
            <a:r>
              <a:rPr lang="en-US" sz="2400" dirty="0" err="1" smtClean="0">
                <a:solidFill>
                  <a:srgbClr val="FF0000"/>
                </a:solidFill>
              </a:rPr>
              <a:t>TGba</a:t>
            </a:r>
            <a:r>
              <a:rPr lang="en-US" sz="2400" dirty="0" smtClean="0">
                <a:solidFill>
                  <a:srgbClr val="FF0000"/>
                </a:solidFill>
              </a:rPr>
              <a:t> PHY/MAC parallel </a:t>
            </a:r>
            <a:br>
              <a:rPr lang="en-US" sz="2400" dirty="0" smtClean="0">
                <a:solidFill>
                  <a:srgbClr val="FF0000"/>
                </a:solidFill>
              </a:rPr>
            </a:br>
            <a:r>
              <a:rPr lang="en-US" sz="2400" dirty="0" smtClean="0">
                <a:solidFill>
                  <a:srgbClr val="FF0000"/>
                </a:solidFill>
              </a:rPr>
              <a:t>ad-hoc meetings</a:t>
            </a:r>
            <a:endParaRPr lang="en-US" sz="2400" dirty="0">
              <a:solidFill>
                <a:srgbClr val="FF0000"/>
              </a:solidFill>
            </a:endParaRPr>
          </a:p>
        </p:txBody>
      </p:sp>
      <p:cxnSp>
        <p:nvCxnSpPr>
          <p:cNvPr id="10" name="Straight Connector 9"/>
          <p:cNvCxnSpPr>
            <a:endCxn id="9" idx="0"/>
          </p:cNvCxnSpPr>
          <p:nvPr/>
        </p:nvCxnSpPr>
        <p:spPr bwMode="auto">
          <a:xfrm flipH="1">
            <a:off x="5834983" y="4297184"/>
            <a:ext cx="123281" cy="652277"/>
          </a:xfrm>
          <a:prstGeom prst="line">
            <a:avLst/>
          </a:prstGeom>
          <a:solidFill>
            <a:schemeClr val="accent1"/>
          </a:solidFill>
          <a:ln w="12700" cap="flat" cmpd="sng" algn="ctr">
            <a:solidFill>
              <a:srgbClr val="FF0000"/>
            </a:solidFill>
            <a:prstDash val="dash"/>
            <a:round/>
            <a:headEnd type="none" w="sm" len="sm"/>
            <a:tailEnd type="none" w="sm" len="sm"/>
          </a:ln>
          <a:effectLst/>
        </p:spPr>
      </p:cxnSp>
      <p:sp>
        <p:nvSpPr>
          <p:cNvPr id="17" name="Rectangle 16"/>
          <p:cNvSpPr/>
          <p:nvPr/>
        </p:nvSpPr>
        <p:spPr bwMode="auto">
          <a:xfrm>
            <a:off x="3733800" y="1981200"/>
            <a:ext cx="1676400" cy="609600"/>
          </a:xfrm>
          <a:prstGeom prst="rect">
            <a:avLst/>
          </a:prstGeom>
          <a:noFill/>
          <a:ln w="285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4" name="Rectangle 13"/>
          <p:cNvSpPr/>
          <p:nvPr/>
        </p:nvSpPr>
        <p:spPr bwMode="auto">
          <a:xfrm>
            <a:off x="3733800" y="3009900"/>
            <a:ext cx="1676400" cy="609600"/>
          </a:xfrm>
          <a:prstGeom prst="rect">
            <a:avLst/>
          </a:prstGeom>
          <a:noFill/>
          <a:ln w="285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5" name="Rectangle 14"/>
          <p:cNvSpPr/>
          <p:nvPr/>
        </p:nvSpPr>
        <p:spPr bwMode="auto">
          <a:xfrm>
            <a:off x="5457634" y="3687584"/>
            <a:ext cx="1676400" cy="609600"/>
          </a:xfrm>
          <a:prstGeom prst="rect">
            <a:avLst/>
          </a:prstGeom>
          <a:noFill/>
          <a:ln w="285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cxnSp>
        <p:nvCxnSpPr>
          <p:cNvPr id="18" name="Straight Connector 17"/>
          <p:cNvCxnSpPr/>
          <p:nvPr/>
        </p:nvCxnSpPr>
        <p:spPr bwMode="auto">
          <a:xfrm>
            <a:off x="4875213" y="2667000"/>
            <a:ext cx="602558" cy="2239490"/>
          </a:xfrm>
          <a:prstGeom prst="line">
            <a:avLst/>
          </a:prstGeom>
          <a:solidFill>
            <a:schemeClr val="accent1"/>
          </a:solidFill>
          <a:ln w="12700" cap="flat" cmpd="sng" algn="ctr">
            <a:solidFill>
              <a:srgbClr val="FF0000"/>
            </a:solidFill>
            <a:prstDash val="dash"/>
            <a:round/>
            <a:headEnd type="none" w="sm" len="sm"/>
            <a:tailEnd type="none" w="sm" len="sm"/>
          </a:ln>
          <a:effectLst/>
        </p:spPr>
      </p:cxn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PHY/MAC Ad-hoc Meetings</a:t>
            </a:r>
            <a:endParaRPr lang="en-US" dirty="0"/>
          </a:p>
        </p:txBody>
      </p:sp>
      <p:sp>
        <p:nvSpPr>
          <p:cNvPr id="3" name="Content Placeholder 2"/>
          <p:cNvSpPr>
            <a:spLocks noGrp="1"/>
          </p:cNvSpPr>
          <p:nvPr>
            <p:ph idx="1"/>
          </p:nvPr>
        </p:nvSpPr>
        <p:spPr/>
        <p:txBody>
          <a:bodyPr/>
          <a:lstStyle/>
          <a:p>
            <a:r>
              <a:rPr lang="en-US" sz="2000" dirty="0" smtClean="0"/>
              <a:t>Tuesday AM1, PM1</a:t>
            </a:r>
            <a:r>
              <a:rPr lang="en-US" sz="2000" dirty="0" smtClean="0"/>
              <a:t>, Wednesday PM2</a:t>
            </a:r>
          </a:p>
          <a:p>
            <a:endParaRPr lang="en-US" sz="2000" dirty="0" smtClean="0"/>
          </a:p>
          <a:p>
            <a:r>
              <a:rPr lang="en-US" sz="2000" dirty="0" smtClean="0"/>
              <a:t>MAC ad-hoc meetings</a:t>
            </a:r>
          </a:p>
          <a:p>
            <a:pPr lvl="1"/>
            <a:r>
              <a:rPr lang="en-US" sz="1800" dirty="0" smtClean="0"/>
              <a:t>Chair: Minyoung Park</a:t>
            </a:r>
          </a:p>
          <a:p>
            <a:pPr lvl="1"/>
            <a:r>
              <a:rPr lang="en-US" sz="1800" dirty="0" smtClean="0"/>
              <a:t>Secretary: </a:t>
            </a:r>
            <a:r>
              <a:rPr lang="en-US" sz="1800" dirty="0" err="1" smtClean="0"/>
              <a:t>Yunsong</a:t>
            </a:r>
            <a:r>
              <a:rPr lang="en-US" sz="1800" dirty="0" smtClean="0"/>
              <a:t> Yang</a:t>
            </a:r>
          </a:p>
          <a:p>
            <a:r>
              <a:rPr lang="en-US" sz="2000" dirty="0"/>
              <a:t>PHY ad-hoc meetings</a:t>
            </a:r>
          </a:p>
          <a:p>
            <a:pPr lvl="1"/>
            <a:r>
              <a:rPr lang="en-US" sz="1800" dirty="0" smtClean="0"/>
              <a:t>Chair</a:t>
            </a:r>
            <a:r>
              <a:rPr lang="en-US" sz="1800" dirty="0"/>
              <a:t>: </a:t>
            </a:r>
            <a:r>
              <a:rPr lang="en-US" sz="1800" dirty="0" smtClean="0"/>
              <a:t>Steve Shellhammer</a:t>
            </a:r>
          </a:p>
          <a:p>
            <a:pPr lvl="1"/>
            <a:r>
              <a:rPr lang="en-US" sz="1800" dirty="0"/>
              <a:t>Vice-chair: </a:t>
            </a:r>
            <a:r>
              <a:rPr lang="en-US" sz="1800" dirty="0" err="1"/>
              <a:t>Eunsung</a:t>
            </a:r>
            <a:r>
              <a:rPr lang="en-US" sz="1800" dirty="0"/>
              <a:t> </a:t>
            </a:r>
            <a:r>
              <a:rPr lang="en-US" sz="1800" dirty="0" smtClean="0"/>
              <a:t>Park</a:t>
            </a:r>
            <a:endParaRPr lang="en-US" sz="1800" dirty="0"/>
          </a:p>
          <a:p>
            <a:pPr lvl="1"/>
            <a:r>
              <a:rPr lang="en-US" sz="1800" dirty="0" smtClean="0"/>
              <a:t>Secretary</a:t>
            </a:r>
            <a:r>
              <a:rPr lang="en-US" sz="1800" dirty="0"/>
              <a:t>: Leif </a:t>
            </a:r>
            <a:r>
              <a:rPr lang="en-US" sz="1800" dirty="0" err="1" smtClean="0"/>
              <a:t>Wilhelmsson</a:t>
            </a:r>
            <a:endParaRPr lang="en-US" sz="1800" dirty="0" smtClean="0"/>
          </a:p>
          <a:p>
            <a:r>
              <a:rPr lang="en-US" sz="2000" dirty="0" smtClean="0"/>
              <a:t>Technical presentations/straw polls</a:t>
            </a:r>
            <a:endParaRPr lang="en-US" sz="2000" dirty="0"/>
          </a:p>
        </p:txBody>
      </p:sp>
      <p:sp>
        <p:nvSpPr>
          <p:cNvPr id="4" name="Date Placeholder 3"/>
          <p:cNvSpPr>
            <a:spLocks noGrp="1"/>
          </p:cNvSpPr>
          <p:nvPr>
            <p:ph type="dt" sz="half" idx="10"/>
          </p:nvPr>
        </p:nvSpPr>
        <p:spPr/>
        <p:txBody>
          <a:bodyPr/>
          <a:lstStyle/>
          <a:p>
            <a:pPr>
              <a:defRPr/>
            </a:pPr>
            <a:r>
              <a:rPr lang="en-US" smtClean="0"/>
              <a:t>November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8</a:t>
            </a:fld>
            <a:endParaRPr lang="en-US" altLang="en-US"/>
          </a:p>
        </p:txBody>
      </p:sp>
    </p:spTree>
    <p:extLst>
      <p:ext uri="{BB962C8B-B14F-4D97-AF65-F5344CB8AC3E}">
        <p14:creationId xmlns:p14="http://schemas.microsoft.com/office/powerpoint/2010/main" val="165390199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altLang="en-US" smtClean="0"/>
              <a:t>Main Agenda Items for the Week</a:t>
            </a:r>
          </a:p>
        </p:txBody>
      </p:sp>
      <p:sp>
        <p:nvSpPr>
          <p:cNvPr id="12291" name="Content Placeholder 2"/>
          <p:cNvSpPr>
            <a:spLocks noGrp="1"/>
          </p:cNvSpPr>
          <p:nvPr>
            <p:ph idx="1"/>
          </p:nvPr>
        </p:nvSpPr>
        <p:spPr>
          <a:xfrm>
            <a:off x="685800" y="2057400"/>
            <a:ext cx="8153400" cy="4341813"/>
          </a:xfrm>
        </p:spPr>
        <p:txBody>
          <a:bodyPr/>
          <a:lstStyle/>
          <a:p>
            <a:pPr>
              <a:defRPr/>
            </a:pPr>
            <a:r>
              <a:rPr lang="en-US" altLang="en-US" dirty="0" smtClean="0"/>
              <a:t>Comment resolution of </a:t>
            </a:r>
            <a:r>
              <a:rPr lang="en-US" altLang="en-US" dirty="0" err="1" smtClean="0"/>
              <a:t>TGba</a:t>
            </a:r>
            <a:r>
              <a:rPr lang="en-US" altLang="en-US" dirty="0" smtClean="0"/>
              <a:t> D1.0 letter ballot</a:t>
            </a:r>
            <a:endParaRPr lang="en-US" altLang="en-US" dirty="0" smtClean="0"/>
          </a:p>
          <a:p>
            <a:pPr>
              <a:defRPr/>
            </a:pPr>
            <a:endParaRPr lang="en-US" altLang="en-US" dirty="0"/>
          </a:p>
          <a:p>
            <a:pPr>
              <a:defRPr/>
            </a:pPr>
            <a:r>
              <a:rPr lang="en-US" altLang="en-US" dirty="0" smtClean="0"/>
              <a:t>Review </a:t>
            </a:r>
            <a:r>
              <a:rPr lang="en-US" altLang="en-US" dirty="0"/>
              <a:t>TG timeline</a:t>
            </a:r>
            <a:endParaRPr lang="en-US" altLang="en-US" sz="2000" dirty="0" smtClean="0"/>
          </a:p>
          <a:p>
            <a:endParaRPr lang="en-US" altLang="en-US" sz="2000" dirty="0" smtClean="0"/>
          </a:p>
        </p:txBody>
      </p:sp>
      <p:sp>
        <p:nvSpPr>
          <p:cNvPr id="4" name="Date Placeholder 3"/>
          <p:cNvSpPr>
            <a:spLocks noGrp="1"/>
          </p:cNvSpPr>
          <p:nvPr>
            <p:ph type="dt" sz="quarter" idx="10"/>
          </p:nvPr>
        </p:nvSpPr>
        <p:spPr/>
        <p:txBody>
          <a:bodyPr/>
          <a:lstStyle/>
          <a:p>
            <a:pPr>
              <a:defRPr/>
            </a:pPr>
            <a:r>
              <a:rPr lang="en-US" smtClean="0"/>
              <a:t>November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229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DA0A6492-A455-4AD2-A19D-A4E84B1CCB2D}" type="slidenum">
              <a:rPr lang="en-US" altLang="en-US" sz="1200" b="0" smtClean="0"/>
              <a:pPr>
                <a:spcBef>
                  <a:spcPct val="0"/>
                </a:spcBef>
                <a:buFontTx/>
                <a:buNone/>
              </a:pPr>
              <a:t>9</a:t>
            </a:fld>
            <a:endParaRPr lang="en-US" altLang="en-US" sz="1200" b="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108196</TotalTime>
  <Words>1796</Words>
  <Application>Microsoft Office PowerPoint</Application>
  <PresentationFormat>On-screen Show (4:3)</PresentationFormat>
  <Paragraphs>451</Paragraphs>
  <Slides>31</Slides>
  <Notes>11</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31</vt:i4>
      </vt:variant>
    </vt:vector>
  </HeadingPairs>
  <TitlesOfParts>
    <vt:vector size="40" baseType="lpstr">
      <vt:lpstr>Monotype Sorts</vt:lpstr>
      <vt:lpstr>MS Gothic</vt:lpstr>
      <vt:lpstr>MS PGothic</vt:lpstr>
      <vt:lpstr>Arial</vt:lpstr>
      <vt:lpstr>Calibri</vt:lpstr>
      <vt:lpstr>Helvetica</vt:lpstr>
      <vt:lpstr>Times New Roman</vt:lpstr>
      <vt:lpstr>802-11-Submission</vt:lpstr>
      <vt:lpstr>Document</vt:lpstr>
      <vt:lpstr>November 2018  TGba Agenda</vt:lpstr>
      <vt:lpstr>IEEE 802.11 TGba: Wake-up Radio Operation</vt:lpstr>
      <vt:lpstr>Abstract</vt:lpstr>
      <vt:lpstr>Meeting Protocol</vt:lpstr>
      <vt:lpstr>Attendance</vt:lpstr>
      <vt:lpstr>Attendance, Voting &amp; Document Status</vt:lpstr>
      <vt:lpstr>TGba Schedule for the Week</vt:lpstr>
      <vt:lpstr>PHY/MAC Ad-hoc Meetings</vt:lpstr>
      <vt:lpstr>Main Agenda Items for the Week</vt:lpstr>
      <vt:lpstr>Call for Submissions</vt:lpstr>
      <vt:lpstr>PHY </vt:lpstr>
      <vt:lpstr>MAC</vt:lpstr>
      <vt:lpstr>Agenda for Monday AM1 (ad-hoc)</vt:lpstr>
      <vt:lpstr>Agenda</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IEEE-SA policy documents</vt:lpstr>
      <vt:lpstr>Current IEEE-SA Rule documents</vt:lpstr>
      <vt:lpstr>Current IEEE 802, 802.11 rules documents </vt:lpstr>
      <vt:lpstr>Summary from September 2018 Meeting and Teleconference Calls</vt:lpstr>
      <vt:lpstr>Motion - Minutes</vt:lpstr>
      <vt:lpstr>Motions (Thursday AM2)</vt:lpstr>
      <vt:lpstr>TGba Timeline </vt:lpstr>
      <vt:lpstr>Goal for January 2019</vt:lpstr>
      <vt:lpstr>Teleconference Call Schedule</vt:lpstr>
      <vt:lpstr>Backup Slides</vt:lpstr>
      <vt:lpstr>Proposed TGba Spec Development Process</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11-18/1042r11</dc:title>
  <dc:subject>Submission</dc:subject>
  <dc:creator>minyoung.park@intel.com</dc:creator>
  <cp:keywords>July 2018, CTPClassification=CTP_NT</cp:keywords>
  <dc:description>TGba Agenda July 2018</dc:description>
  <cp:lastModifiedBy>Park, Minyoung</cp:lastModifiedBy>
  <cp:revision>4644</cp:revision>
  <cp:lastPrinted>2014-11-04T15:04:57Z</cp:lastPrinted>
  <dcterms:created xsi:type="dcterms:W3CDTF">2007-04-17T18:10:23Z</dcterms:created>
  <dcterms:modified xsi:type="dcterms:W3CDTF">2018-10-04T23:24:16Z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NSCPROP_SA">
    <vt:lpwstr>C:\Users\minyoung.p\Documents\IEEE 802.11 WG\TGba\2017\November\11-17-1223-09-00ba-september-2017-tgba-agenda.pptx</vt:lpwstr>
  </property>
  <property fmtid="{D5CDD505-2E9C-101B-9397-08002B2CF9AE}" pid="27" name="_readonly">
    <vt:lpwstr/>
  </property>
  <property fmtid="{D5CDD505-2E9C-101B-9397-08002B2CF9AE}" pid="28" name="_change">
    <vt:lpwstr/>
  </property>
  <property fmtid="{D5CDD505-2E9C-101B-9397-08002B2CF9AE}" pid="29" name="_full-control">
    <vt:lpwstr/>
  </property>
  <property fmtid="{D5CDD505-2E9C-101B-9397-08002B2CF9AE}" pid="30" name="sflag">
    <vt:lpwstr>1531426985</vt:lpwstr>
  </property>
  <property fmtid="{D5CDD505-2E9C-101B-9397-08002B2CF9AE}" pid="31" name="TitusGUID">
    <vt:lpwstr>310de93d-b309-4708-9c3f-ef9856f38c09</vt:lpwstr>
  </property>
  <property fmtid="{D5CDD505-2E9C-101B-9397-08002B2CF9AE}" pid="32" name="CTP_TimeStamp">
    <vt:lpwstr>2018-10-04 23:24:16Z</vt:lpwstr>
  </property>
  <property fmtid="{D5CDD505-2E9C-101B-9397-08002B2CF9AE}" pid="33" name="CTP_BU">
    <vt:lpwstr>NA</vt:lpwstr>
  </property>
  <property fmtid="{D5CDD505-2E9C-101B-9397-08002B2CF9AE}" pid="34" name="CTP_IDSID">
    <vt:lpwstr>NA</vt:lpwstr>
  </property>
  <property fmtid="{D5CDD505-2E9C-101B-9397-08002B2CF9AE}" pid="35" name="CTP_WWID">
    <vt:lpwstr>NA</vt:lpwstr>
  </property>
  <property fmtid="{D5CDD505-2E9C-101B-9397-08002B2CF9AE}" pid="36" name="CTPClassification">
    <vt:lpwstr>CTP_NT</vt:lpwstr>
  </property>
</Properties>
</file>