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6"/>
  </p:notesMasterIdLst>
  <p:handoutMasterIdLst>
    <p:handoutMasterId r:id="rId127"/>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7" r:id="rId18"/>
    <p:sldId id="336" r:id="rId19"/>
    <p:sldId id="337" r:id="rId20"/>
    <p:sldId id="338" r:id="rId21"/>
    <p:sldId id="294" r:id="rId22"/>
    <p:sldId id="273" r:id="rId23"/>
    <p:sldId id="274" r:id="rId24"/>
    <p:sldId id="276" r:id="rId25"/>
    <p:sldId id="339" r:id="rId26"/>
    <p:sldId id="340" r:id="rId27"/>
    <p:sldId id="342" r:id="rId28"/>
    <p:sldId id="341" r:id="rId29"/>
    <p:sldId id="292" r:id="rId30"/>
    <p:sldId id="290" r:id="rId31"/>
    <p:sldId id="278" r:id="rId32"/>
    <p:sldId id="293" r:id="rId33"/>
    <p:sldId id="281" r:id="rId34"/>
    <p:sldId id="343" r:id="rId35"/>
    <p:sldId id="344" r:id="rId36"/>
    <p:sldId id="345" r:id="rId37"/>
    <p:sldId id="346" r:id="rId38"/>
    <p:sldId id="283" r:id="rId39"/>
    <p:sldId id="285" r:id="rId40"/>
    <p:sldId id="389" r:id="rId41"/>
    <p:sldId id="298" r:id="rId42"/>
    <p:sldId id="299" r:id="rId43"/>
    <p:sldId id="359" r:id="rId44"/>
    <p:sldId id="390"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48" r:id="rId58"/>
    <p:sldId id="349" r:id="rId59"/>
    <p:sldId id="350" r:id="rId60"/>
    <p:sldId id="351" r:id="rId61"/>
    <p:sldId id="352" r:id="rId62"/>
    <p:sldId id="353" r:id="rId63"/>
    <p:sldId id="354" r:id="rId64"/>
    <p:sldId id="355" r:id="rId65"/>
    <p:sldId id="356" r:id="rId66"/>
    <p:sldId id="357" r:id="rId67"/>
    <p:sldId id="358" r:id="rId68"/>
    <p:sldId id="360" r:id="rId69"/>
    <p:sldId id="393" r:id="rId70"/>
    <p:sldId id="312" r:id="rId71"/>
    <p:sldId id="296" r:id="rId72"/>
    <p:sldId id="313" r:id="rId73"/>
    <p:sldId id="314" r:id="rId74"/>
    <p:sldId id="315" r:id="rId75"/>
    <p:sldId id="316" r:id="rId76"/>
    <p:sldId id="318" r:id="rId77"/>
    <p:sldId id="320" r:id="rId78"/>
    <p:sldId id="322" r:id="rId79"/>
    <p:sldId id="394" r:id="rId80"/>
    <p:sldId id="326" r:id="rId81"/>
    <p:sldId id="327" r:id="rId82"/>
    <p:sldId id="328" r:id="rId83"/>
    <p:sldId id="333" r:id="rId84"/>
    <p:sldId id="335" r:id="rId85"/>
    <p:sldId id="347" r:id="rId86"/>
    <p:sldId id="362" r:id="rId87"/>
    <p:sldId id="365" r:id="rId88"/>
    <p:sldId id="366" r:id="rId89"/>
    <p:sldId id="368" r:id="rId90"/>
    <p:sldId id="382" r:id="rId91"/>
    <p:sldId id="386" r:id="rId92"/>
    <p:sldId id="369" r:id="rId93"/>
    <p:sldId id="388" r:id="rId94"/>
    <p:sldId id="371" r:id="rId95"/>
    <p:sldId id="395" r:id="rId96"/>
    <p:sldId id="381" r:id="rId97"/>
    <p:sldId id="370" r:id="rId98"/>
    <p:sldId id="396" r:id="rId99"/>
    <p:sldId id="398" r:id="rId100"/>
    <p:sldId id="399" r:id="rId101"/>
    <p:sldId id="400" r:id="rId102"/>
    <p:sldId id="397" r:id="rId103"/>
    <p:sldId id="364" r:id="rId104"/>
    <p:sldId id="401" r:id="rId105"/>
    <p:sldId id="402" r:id="rId106"/>
    <p:sldId id="329" r:id="rId107"/>
    <p:sldId id="330" r:id="rId108"/>
    <p:sldId id="325" r:id="rId109"/>
    <p:sldId id="332" r:id="rId110"/>
    <p:sldId id="331" r:id="rId111"/>
    <p:sldId id="334" r:id="rId112"/>
    <p:sldId id="385" r:id="rId113"/>
    <p:sldId id="377" r:id="rId114"/>
    <p:sldId id="367" r:id="rId115"/>
    <p:sldId id="363" r:id="rId116"/>
    <p:sldId id="361" r:id="rId117"/>
    <p:sldId id="387" r:id="rId118"/>
    <p:sldId id="374" r:id="rId119"/>
    <p:sldId id="375" r:id="rId120"/>
    <p:sldId id="391" r:id="rId121"/>
    <p:sldId id="392" r:id="rId122"/>
    <p:sldId id="317" r:id="rId123"/>
    <p:sldId id="287" r:id="rId124"/>
    <p:sldId id="286" r:id="rId1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6258"/>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802.11-18/1715r7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4-00ax-coexistence-assurance.doc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517-00-00ax-minutes-of-tgax-ad-hoc-mac-mu-sr-meeting-september-2018-in-san-jose.docx" TargetMode="External"/><Relationship Id="rId7" Type="http://schemas.openxmlformats.org/officeDocument/2006/relationships/hyperlink" Target="https://mentor.ieee.org/802.11/dcn/18/11-18-1824-00-00ax-minutes-of-tgax-teleconferences-oct-and-nov-2018.docx" TargetMode="External"/><Relationship Id="rId2" Type="http://schemas.openxmlformats.org/officeDocument/2006/relationships/hyperlink" Target="https://mentor.ieee.org/802.11/dcn/18/11-18-1617-00-00ax-tgax-september-2018-waikoloa-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68-00-00ax-sept-2018-san-jose-phy-ad-hoc-meeting-minutes.docx" TargetMode="External"/><Relationship Id="rId5" Type="http://schemas.openxmlformats.org/officeDocument/2006/relationships/hyperlink" Target="https://mentor.ieee.org/802.11/dcn/18/11-18-1682-00-00ax-spatial-reuse-ad-hoc-group-sept-2018-minutes.docx" TargetMode="External"/><Relationship Id="rId4" Type="http://schemas.openxmlformats.org/officeDocument/2006/relationships/hyperlink" Target="https://mentor.ieee.org/802.11/dcn/18/11-18-1657-00-00ax-mac-mu-ad-hoc-september-2018-tgax-meeting-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6/11-16-1348-04-00ax-coexistence-assuran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8/11-18-2038-00-00ax-phy-adhoc-comments-on-tgax-d3-0-nov-2018.xls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82"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#767</a:t>
            </a:r>
            <a:endParaRPr lang="en-US" dirty="0"/>
          </a:p>
        </p:txBody>
      </p:sp>
      <p:sp>
        <p:nvSpPr>
          <p:cNvPr id="3" name="Content Placeholder 2"/>
          <p:cNvSpPr>
            <a:spLocks noGrp="1"/>
          </p:cNvSpPr>
          <p:nvPr>
            <p:ph idx="1"/>
          </p:nvPr>
        </p:nvSpPr>
        <p:spPr/>
        <p:txBody>
          <a:bodyPr/>
          <a:lstStyle/>
          <a:p>
            <a:r>
              <a:rPr lang="en-US" dirty="0" smtClean="0"/>
              <a:t>Move to accept resolution to CID 16441 in doc 11-18/1779r2</a:t>
            </a:r>
          </a:p>
          <a:p>
            <a:endParaRPr lang="en-US" dirty="0"/>
          </a:p>
          <a:p>
            <a:r>
              <a:rPr lang="en-US" dirty="0" smtClean="0"/>
              <a:t>Move: </a:t>
            </a:r>
            <a:r>
              <a:rPr lang="en-US" dirty="0" err="1" smtClean="0"/>
              <a:t>Yongho</a:t>
            </a:r>
            <a:r>
              <a:rPr lang="en-US" dirty="0" smtClean="0"/>
              <a:t> </a:t>
            </a:r>
            <a:r>
              <a:rPr lang="en-US" dirty="0" err="1" smtClean="0"/>
              <a:t>Seok</a:t>
            </a:r>
            <a:r>
              <a:rPr lang="en-US" dirty="0" smtClean="0"/>
              <a:t>		Second: Bin </a:t>
            </a:r>
            <a:r>
              <a:rPr lang="en-US" dirty="0" err="1" smtClean="0"/>
              <a:t>Tian</a:t>
            </a:r>
            <a:endParaRPr lang="en-US" dirty="0" smtClean="0"/>
          </a:p>
          <a:p>
            <a:r>
              <a:rPr lang="en-US" dirty="0" smtClean="0"/>
              <a:t>Y/N/A: 28/0/4</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8132950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#768</a:t>
            </a:r>
            <a:endParaRPr lang="en-US" dirty="0"/>
          </a:p>
        </p:txBody>
      </p:sp>
      <p:sp>
        <p:nvSpPr>
          <p:cNvPr id="3" name="Content Placeholder 2"/>
          <p:cNvSpPr>
            <a:spLocks noGrp="1"/>
          </p:cNvSpPr>
          <p:nvPr>
            <p:ph idx="1"/>
          </p:nvPr>
        </p:nvSpPr>
        <p:spPr/>
        <p:txBody>
          <a:bodyPr/>
          <a:lstStyle/>
          <a:p>
            <a:r>
              <a:rPr lang="en-US" dirty="0" smtClean="0"/>
              <a:t>Move to accept resolutions to CIDs 15609, 15936, 16086, 16713, 16714, 16835, 16858, 16859, 16861, 16862, 16992, 16171, 16857 under ready-for-motion tab in doc 11-18/2038r0</a:t>
            </a:r>
          </a:p>
          <a:p>
            <a:endParaRPr lang="en-US" dirty="0"/>
          </a:p>
          <a:p>
            <a:r>
              <a:rPr lang="en-US" dirty="0" smtClean="0"/>
              <a:t>Move:	</a:t>
            </a:r>
            <a:r>
              <a:rPr lang="en-US" dirty="0" err="1" smtClean="0"/>
              <a:t>Youhan</a:t>
            </a:r>
            <a:r>
              <a:rPr lang="en-US" dirty="0" smtClean="0"/>
              <a:t> Kim		Second:  Bin </a:t>
            </a:r>
            <a:r>
              <a:rPr lang="en-US" dirty="0" err="1" smtClean="0"/>
              <a:t>Tian</a:t>
            </a:r>
            <a:endParaRPr lang="en-US" dirty="0" smtClean="0"/>
          </a:p>
          <a:p>
            <a:r>
              <a:rPr lang="en-US" dirty="0" smtClean="0"/>
              <a:t>Y/N/A: 24/1/2</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302948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7695918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769</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15935 and </a:t>
            </a:r>
            <a:r>
              <a:rPr lang="en-GB" dirty="0" smtClean="0"/>
              <a:t>16150 in doc </a:t>
            </a:r>
            <a:r>
              <a:rPr lang="en-GB" dirty="0" smtClean="0"/>
              <a:t>11-18/1935r3</a:t>
            </a:r>
            <a:endParaRPr lang="en-GB" dirty="0" smtClean="0"/>
          </a:p>
          <a:p>
            <a:endParaRPr lang="en-GB" dirty="0"/>
          </a:p>
          <a:p>
            <a:r>
              <a:rPr lang="en-GB" dirty="0" smtClean="0"/>
              <a:t>Move: Osama </a:t>
            </a:r>
            <a:r>
              <a:rPr lang="en-GB" dirty="0" err="1" smtClean="0"/>
              <a:t>Aboul-Magd</a:t>
            </a:r>
            <a:endParaRPr lang="en-GB" dirty="0" smtClean="0"/>
          </a:p>
          <a:p>
            <a:r>
              <a:rPr lang="en-GB" dirty="0" smtClean="0"/>
              <a:t>Second</a:t>
            </a:r>
            <a:r>
              <a:rPr lang="en-GB" dirty="0" smtClean="0"/>
              <a:t>: </a:t>
            </a:r>
            <a:r>
              <a:rPr lang="en-GB" dirty="0" err="1" smtClean="0"/>
              <a:t>Yasu</a:t>
            </a:r>
            <a:r>
              <a:rPr lang="en-GB" dirty="0" smtClean="0"/>
              <a:t> Inoue</a:t>
            </a:r>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6518504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#770</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15861, 15862, 15960, 15963, 16232, 16366, 16389, 16911, 16912, </a:t>
            </a:r>
            <a:r>
              <a:rPr lang="en-GB" dirty="0" smtClean="0"/>
              <a:t>16077 in doc 11-18/1699r3.</a:t>
            </a:r>
          </a:p>
          <a:p>
            <a:endParaRPr lang="en-GB" dirty="0"/>
          </a:p>
          <a:p>
            <a:r>
              <a:rPr lang="en-GB" dirty="0" smtClean="0"/>
              <a:t>Move Alfred </a:t>
            </a:r>
            <a:r>
              <a:rPr lang="en-GB" dirty="0" err="1" smtClean="0"/>
              <a:t>Asterjadhi</a:t>
            </a:r>
            <a:r>
              <a:rPr lang="en-GB" dirty="0" smtClean="0"/>
              <a:t>		Second: Abhishek </a:t>
            </a:r>
            <a:r>
              <a:rPr lang="en-GB" dirty="0" err="1" smtClean="0"/>
              <a:t>Patil</a:t>
            </a:r>
            <a:endParaRPr lang="en-GB" dirty="0" smtClean="0"/>
          </a:p>
          <a:p>
            <a:r>
              <a:rPr lang="en-GB" dirty="0" smtClean="0"/>
              <a:t>Y/N/A: 35/0/4</a:t>
            </a:r>
          </a:p>
          <a:p>
            <a:r>
              <a:rPr lang="en-GB"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302842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#771</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15662, 16984 in doc 11-18/1906r1</a:t>
            </a:r>
          </a:p>
          <a:p>
            <a:endParaRPr lang="en-GB" dirty="0"/>
          </a:p>
          <a:p>
            <a:r>
              <a:rPr lang="en-GB" dirty="0" smtClean="0"/>
              <a:t>Move: </a:t>
            </a:r>
            <a:r>
              <a:rPr lang="en-US" dirty="0" err="1"/>
              <a:t>Hongyuan</a:t>
            </a:r>
            <a:r>
              <a:rPr lang="en-US" dirty="0"/>
              <a:t> Zhang </a:t>
            </a:r>
            <a:r>
              <a:rPr lang="en-US" dirty="0" smtClean="0"/>
              <a:t>	Second:  </a:t>
            </a:r>
            <a:r>
              <a:rPr lang="en-US" dirty="0" err="1" smtClean="0"/>
              <a:t>Youhan</a:t>
            </a:r>
            <a:r>
              <a:rPr lang="en-US" dirty="0" smtClean="0"/>
              <a:t> Kim</a:t>
            </a:r>
          </a:p>
          <a:p>
            <a:endParaRPr lang="en-US" dirty="0"/>
          </a:p>
          <a:p>
            <a:r>
              <a:rPr lang="en-US" dirty="0" smtClean="0"/>
              <a:t>Y/N/A: 27/11/11</a:t>
            </a:r>
          </a:p>
          <a:p>
            <a:r>
              <a:rPr lang="en-US" dirty="0" smtClean="0"/>
              <a:t>Failed.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8553551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15175</a:t>
            </a:r>
            <a:r>
              <a:rPr lang="en-GB" dirty="0"/>
              <a:t>, 15652</a:t>
            </a:r>
            <a:r>
              <a:rPr lang="en-GB" dirty="0">
                <a:solidFill>
                  <a:srgbClr val="FF0000"/>
                </a:solidFill>
              </a:rPr>
              <a:t>, 16411</a:t>
            </a:r>
            <a:r>
              <a:rPr lang="en-GB" dirty="0"/>
              <a:t>, 17077, 17001, 16124, </a:t>
            </a:r>
            <a:r>
              <a:rPr lang="en-GB" dirty="0" smtClean="0"/>
              <a:t>15716</a:t>
            </a:r>
            <a:r>
              <a:rPr lang="en-US" dirty="0" smtClean="0"/>
              <a:t> in doc 11-18/1866r1</a:t>
            </a:r>
          </a:p>
          <a:p>
            <a:endParaRPr lang="en-US" dirty="0" smtClean="0"/>
          </a:p>
          <a:p>
            <a:r>
              <a:rPr lang="en-US" dirty="0" smtClean="0"/>
              <a:t>Move: Laurent </a:t>
            </a:r>
            <a:r>
              <a:rPr lang="en-US" dirty="0" err="1" smtClean="0"/>
              <a:t>Cariou</a:t>
            </a:r>
            <a:r>
              <a:rPr lang="en-US" dirty="0" smtClean="0"/>
              <a:t>		Second: </a:t>
            </a:r>
            <a:endParaRPr lang="en-US" dirty="0" smtClean="0"/>
          </a:p>
          <a:p>
            <a:r>
              <a:rPr lang="en-US" dirty="0" smtClean="0"/>
              <a:t>No objection to resolutions to CIDs written in black</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800217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#772</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15621 </a:t>
            </a:r>
            <a:r>
              <a:rPr lang="en-GB" dirty="0">
                <a:solidFill>
                  <a:schemeClr val="tx1"/>
                </a:solidFill>
              </a:rPr>
              <a:t>15818 15819 15830 15836 15837 </a:t>
            </a:r>
            <a:r>
              <a:rPr lang="en-GB" dirty="0"/>
              <a:t>16057 16394 17126 15622 </a:t>
            </a:r>
            <a:r>
              <a:rPr lang="en-GB" dirty="0" smtClean="0"/>
              <a:t>16783 15820 </a:t>
            </a:r>
            <a:r>
              <a:rPr lang="en-GB" dirty="0" smtClean="0"/>
              <a:t>in doc </a:t>
            </a:r>
            <a:r>
              <a:rPr lang="en-GB" dirty="0" smtClean="0"/>
              <a:t>11-18/1498r4</a:t>
            </a:r>
            <a:endParaRPr lang="en-GB" dirty="0" smtClean="0"/>
          </a:p>
          <a:p>
            <a:endParaRPr lang="en-GB" dirty="0"/>
          </a:p>
          <a:p>
            <a:r>
              <a:rPr lang="en-GB" dirty="0" smtClean="0"/>
              <a:t>Move: Laurent </a:t>
            </a:r>
            <a:r>
              <a:rPr lang="en-GB" dirty="0" err="1" smtClean="0"/>
              <a:t>Cariou</a:t>
            </a:r>
            <a:r>
              <a:rPr lang="en-GB" dirty="0" smtClean="0"/>
              <a:t>		Second: Alfred </a:t>
            </a:r>
            <a:r>
              <a:rPr lang="en-GB" dirty="0" err="1" smtClean="0"/>
              <a:t>Asterjadhi</a:t>
            </a:r>
            <a:endParaRPr lang="en-GB" dirty="0" smtClean="0"/>
          </a:p>
          <a:p>
            <a:endParaRPr lang="en-GB" dirty="0"/>
          </a:p>
          <a:p>
            <a:r>
              <a:rPr lang="en-GB" dirty="0" smtClean="0"/>
              <a:t>Y/N/A: 28/1/4</a:t>
            </a:r>
          </a:p>
          <a:p>
            <a:r>
              <a:rPr lang="en-GB" smtClean="0"/>
              <a:t>passes</a:t>
            </a:r>
            <a:endParaRPr lang="en-GB" smtClean="0"/>
          </a:p>
          <a:p>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4318456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a:t>
            </a:r>
            <a:r>
              <a:rPr lang="en-GB" dirty="0" smtClean="0"/>
              <a:t>CIDs </a:t>
            </a:r>
            <a:r>
              <a:rPr lang="en-GB" dirty="0"/>
              <a:t>15565</a:t>
            </a:r>
            <a:r>
              <a:rPr lang="en-GB" dirty="0" smtClean="0"/>
              <a:t>, </a:t>
            </a:r>
            <a:r>
              <a:rPr lang="en-GB" dirty="0"/>
              <a:t>16175, 16224, 16360</a:t>
            </a:r>
            <a:r>
              <a:rPr lang="en-GB" dirty="0" smtClean="0"/>
              <a:t>, </a:t>
            </a:r>
            <a:r>
              <a:rPr lang="en-GB" dirty="0"/>
              <a:t>and </a:t>
            </a:r>
            <a:r>
              <a:rPr lang="en-GB" dirty="0" smtClean="0"/>
              <a:t>17009</a:t>
            </a:r>
            <a:r>
              <a:rPr lang="en-GB" dirty="0"/>
              <a:t> </a:t>
            </a:r>
            <a:r>
              <a:rPr lang="en-GB" dirty="0" smtClean="0"/>
              <a:t>in doc 11-18/1876r0 </a:t>
            </a:r>
          </a:p>
          <a:p>
            <a:endParaRPr lang="en-GB" dirty="0"/>
          </a:p>
          <a:p>
            <a:r>
              <a:rPr lang="en-GB" dirty="0" smtClean="0"/>
              <a:t>Move: Osama </a:t>
            </a:r>
            <a:r>
              <a:rPr lang="en-GB" dirty="0" err="1" smtClean="0"/>
              <a:t>Aboul-Magd</a:t>
            </a:r>
            <a:endParaRPr lang="en-GB" dirty="0" smtClean="0"/>
          </a:p>
          <a:p>
            <a:r>
              <a:rPr lang="en-GB" dirty="0" err="1" smtClean="0"/>
              <a:t>Youhan</a:t>
            </a:r>
            <a:r>
              <a:rPr lang="en-GB" dirty="0" smtClean="0"/>
              <a:t> has some comments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8811770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7</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15102, </a:t>
            </a:r>
            <a:r>
              <a:rPr lang="en-GB" dirty="0" smtClean="0"/>
              <a:t>15181, </a:t>
            </a:r>
            <a:r>
              <a:rPr lang="en-GB" dirty="0"/>
              <a:t>15845, 16425, 16426, 16427, </a:t>
            </a:r>
            <a:r>
              <a:rPr lang="en-GB" dirty="0">
                <a:solidFill>
                  <a:srgbClr val="FF0000"/>
                </a:solidFill>
              </a:rPr>
              <a:t>16428</a:t>
            </a:r>
            <a:r>
              <a:rPr lang="en-GB" dirty="0"/>
              <a:t>, </a:t>
            </a:r>
            <a:r>
              <a:rPr lang="en-GB" dirty="0" smtClean="0"/>
              <a:t>16429</a:t>
            </a:r>
            <a:r>
              <a:rPr lang="en-US" dirty="0" smtClean="0"/>
              <a:t> in doc </a:t>
            </a:r>
            <a:r>
              <a:rPr lang="en-US" dirty="0" smtClean="0"/>
              <a:t>11-18/1472r1</a:t>
            </a:r>
          </a:p>
          <a:p>
            <a:endParaRPr lang="en-US" dirty="0"/>
          </a:p>
          <a:p>
            <a:r>
              <a:rPr lang="en-US" dirty="0" smtClean="0"/>
              <a:t>Move:	Alfred </a:t>
            </a:r>
            <a:r>
              <a:rPr lang="en-US" dirty="0" err="1" smtClean="0"/>
              <a:t>Asterjadhi</a:t>
            </a:r>
            <a:r>
              <a:rPr lang="en-US" dirty="0" smtClean="0"/>
              <a:t>		Second: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69983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15179 15670 15671 15672 16430 16431 16931 </a:t>
            </a:r>
            <a:r>
              <a:rPr lang="en-GB" dirty="0">
                <a:solidFill>
                  <a:srgbClr val="FF0000"/>
                </a:solidFill>
              </a:rPr>
              <a:t>16432</a:t>
            </a:r>
            <a:r>
              <a:rPr lang="en-GB" dirty="0"/>
              <a:t> 16433 16434 16435 </a:t>
            </a:r>
            <a:r>
              <a:rPr lang="en-GB" dirty="0">
                <a:solidFill>
                  <a:srgbClr val="FFC000"/>
                </a:solidFill>
              </a:rPr>
              <a:t>17140 </a:t>
            </a:r>
            <a:r>
              <a:rPr lang="en-GB" dirty="0" smtClean="0">
                <a:solidFill>
                  <a:srgbClr val="FFC000"/>
                </a:solidFill>
              </a:rPr>
              <a:t>16449 </a:t>
            </a:r>
            <a:r>
              <a:rPr lang="en-GB" dirty="0" smtClean="0"/>
              <a:t>in doc 11-18/1844r0?</a:t>
            </a:r>
          </a:p>
          <a:p>
            <a:endParaRPr lang="en-GB" dirty="0"/>
          </a:p>
          <a:p>
            <a:endParaRPr lang="en-GB" dirty="0" smtClean="0"/>
          </a:p>
          <a:p>
            <a:r>
              <a:rPr lang="en-GB" dirty="0" smtClean="0"/>
              <a:t>Move: Ming </a:t>
            </a:r>
            <a:r>
              <a:rPr lang="en-GB" dirty="0" err="1" smtClean="0"/>
              <a:t>Gan</a:t>
            </a:r>
            <a:endParaRPr lang="en-GB" dirty="0" smtClean="0"/>
          </a:p>
          <a:p>
            <a:r>
              <a:rPr lang="en-GB" dirty="0" smtClean="0"/>
              <a:t>No objection to proposed resolution.</a:t>
            </a:r>
          </a:p>
          <a:p>
            <a:r>
              <a:rPr lang="en-GB" dirty="0" smtClean="0"/>
              <a:t>CID 16432 was discussed on Friday morning. More discussion is needed.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5521216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smtClean="0">
                <a:solidFill>
                  <a:srgbClr val="FF0000"/>
                </a:solidFill>
              </a:rPr>
              <a:t>17143</a:t>
            </a:r>
            <a:r>
              <a:rPr lang="en-GB" dirty="0"/>
              <a:t>, 16148, 16313, </a:t>
            </a:r>
            <a:r>
              <a:rPr lang="en-GB" dirty="0" smtClean="0"/>
              <a:t>16646 in doc 11-18/1698r0</a:t>
            </a:r>
          </a:p>
          <a:p>
            <a:pPr lvl="0"/>
            <a:endParaRPr lang="en-GB" dirty="0"/>
          </a:p>
          <a:p>
            <a:pPr lvl="0"/>
            <a:r>
              <a:rPr lang="en-GB" dirty="0" smtClean="0"/>
              <a:t>Move: Alfred </a:t>
            </a:r>
            <a:r>
              <a:rPr lang="en-GB" dirty="0" err="1" smtClean="0"/>
              <a:t>Asterjadhi</a:t>
            </a:r>
            <a:endParaRPr lang="en-GB" dirty="0" smtClean="0"/>
          </a:p>
          <a:p>
            <a:pPr lvl="0"/>
            <a:r>
              <a:rPr lang="en-GB" dirty="0" smtClean="0"/>
              <a:t>No objection.</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64773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11-18/1975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15087, 15088, 16597, 16610, 16664, 16665, </a:t>
            </a:r>
            <a:r>
              <a:rPr lang="en-GB" dirty="0">
                <a:solidFill>
                  <a:srgbClr val="FF0000"/>
                </a:solidFill>
              </a:rPr>
              <a:t>16666</a:t>
            </a:r>
            <a:r>
              <a:rPr lang="en-GB" dirty="0"/>
              <a:t>, 16667, 16670, </a:t>
            </a:r>
            <a:r>
              <a:rPr lang="en-GB" dirty="0" smtClean="0"/>
              <a:t>16671</a:t>
            </a:r>
            <a:r>
              <a:rPr lang="en-GB" dirty="0"/>
              <a:t> </a:t>
            </a:r>
            <a:r>
              <a:rPr lang="en-GB" dirty="0" smtClean="0"/>
              <a:t>in doc 11-18/1975r2</a:t>
            </a:r>
          </a:p>
          <a:p>
            <a:endParaRPr lang="en-GB" dirty="0"/>
          </a:p>
          <a:p>
            <a:r>
              <a:rPr lang="en-GB" dirty="0" smtClean="0"/>
              <a:t>Move: </a:t>
            </a:r>
            <a:r>
              <a:rPr lang="en-GB" dirty="0" err="1" smtClean="0"/>
              <a:t>Liwen</a:t>
            </a:r>
            <a:r>
              <a:rPr lang="en-GB" dirty="0" smtClean="0"/>
              <a:t> Chu			Second: </a:t>
            </a:r>
          </a:p>
          <a:p>
            <a:r>
              <a:rPr lang="en-GB" dirty="0" smtClean="0"/>
              <a:t>16666 is revised by Robert. A new revision will include the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92179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11-18/1921 (</a:t>
            </a:r>
            <a:r>
              <a:rPr lang="en-US" dirty="0" err="1" smtClean="0"/>
              <a:t>Menzo</a:t>
            </a:r>
            <a:r>
              <a:rPr lang="en-US" dirty="0" smtClean="0"/>
              <a:t> </a:t>
            </a:r>
            <a:r>
              <a:rPr lang="en-US" dirty="0" err="1" smtClean="0"/>
              <a:t>Wentink</a:t>
            </a:r>
            <a:r>
              <a:rPr lang="en-US" dirty="0" smtClean="0"/>
              <a:t>)</a:t>
            </a:r>
            <a:endParaRPr lang="en-US" dirty="0"/>
          </a:p>
        </p:txBody>
      </p:sp>
      <p:sp>
        <p:nvSpPr>
          <p:cNvPr id="3" name="Content Placeholder 2"/>
          <p:cNvSpPr>
            <a:spLocks noGrp="1"/>
          </p:cNvSpPr>
          <p:nvPr>
            <p:ph idx="1"/>
          </p:nvPr>
        </p:nvSpPr>
        <p:spPr/>
        <p:txBody>
          <a:bodyPr/>
          <a:lstStyle/>
          <a:p>
            <a:pPr lvl="0"/>
            <a:r>
              <a:rPr lang="en-US" sz="2000" dirty="0" smtClean="0"/>
              <a:t>move to accept resolutions to CIDs </a:t>
            </a:r>
            <a:r>
              <a:rPr lang="en-GB" sz="2000" dirty="0"/>
              <a:t>15020, 15138, 15658, 15687, 15688, </a:t>
            </a:r>
            <a:r>
              <a:rPr lang="en-GB" sz="2000" dirty="0">
                <a:solidFill>
                  <a:srgbClr val="FF0000"/>
                </a:solidFill>
              </a:rPr>
              <a:t>15689</a:t>
            </a:r>
            <a:r>
              <a:rPr lang="en-GB" sz="2000" dirty="0"/>
              <a:t>, </a:t>
            </a:r>
            <a:r>
              <a:rPr lang="en-GB" sz="2000" dirty="0">
                <a:solidFill>
                  <a:srgbClr val="FF0000"/>
                </a:solidFill>
              </a:rPr>
              <a:t>15690</a:t>
            </a:r>
            <a:r>
              <a:rPr lang="en-GB" sz="2000" dirty="0"/>
              <a:t>, </a:t>
            </a:r>
            <a:r>
              <a:rPr lang="en-GB" sz="2000" dirty="0">
                <a:solidFill>
                  <a:srgbClr val="FF0000"/>
                </a:solidFill>
              </a:rPr>
              <a:t>15692</a:t>
            </a:r>
            <a:r>
              <a:rPr lang="en-GB" sz="2000" dirty="0"/>
              <a:t>, </a:t>
            </a:r>
            <a:r>
              <a:rPr lang="en-GB" sz="2000" dirty="0">
                <a:solidFill>
                  <a:srgbClr val="FF0000"/>
                </a:solidFill>
              </a:rPr>
              <a:t>15693</a:t>
            </a:r>
            <a:r>
              <a:rPr lang="en-GB" sz="2000" dirty="0"/>
              <a:t>, </a:t>
            </a:r>
            <a:r>
              <a:rPr lang="en-GB" sz="2000" dirty="0" smtClean="0"/>
              <a:t>15765,</a:t>
            </a:r>
            <a:r>
              <a:rPr lang="en-US" sz="2000" dirty="0"/>
              <a:t> </a:t>
            </a:r>
            <a:r>
              <a:rPr lang="en-GB" sz="2000" dirty="0" smtClean="0"/>
              <a:t>15767</a:t>
            </a:r>
            <a:r>
              <a:rPr lang="en-GB" sz="2000" dirty="0"/>
              <a:t>, 15768, 15876, 15922, 15923, 15924, 15927, 15966, 15988, </a:t>
            </a:r>
            <a:r>
              <a:rPr lang="en-GB" sz="2000" dirty="0" smtClean="0"/>
              <a:t>15989,</a:t>
            </a:r>
            <a:r>
              <a:rPr lang="en-US" sz="2000" dirty="0"/>
              <a:t> </a:t>
            </a:r>
            <a:r>
              <a:rPr lang="en-GB" sz="2000" dirty="0" smtClean="0"/>
              <a:t>16011</a:t>
            </a:r>
            <a:r>
              <a:rPr lang="en-GB" sz="2000" dirty="0"/>
              <a:t>, 16047, </a:t>
            </a:r>
            <a:r>
              <a:rPr lang="en-GB" sz="2000" dirty="0">
                <a:solidFill>
                  <a:srgbClr val="FF0000"/>
                </a:solidFill>
              </a:rPr>
              <a:t>16054</a:t>
            </a:r>
            <a:r>
              <a:rPr lang="en-GB" sz="2000" dirty="0"/>
              <a:t>, 16069, 16070, </a:t>
            </a:r>
            <a:r>
              <a:rPr lang="en-GB" sz="2000" dirty="0">
                <a:solidFill>
                  <a:srgbClr val="FF0000"/>
                </a:solidFill>
              </a:rPr>
              <a:t>16165</a:t>
            </a:r>
            <a:r>
              <a:rPr lang="en-GB" sz="2000" dirty="0"/>
              <a:t>, </a:t>
            </a:r>
            <a:r>
              <a:rPr lang="en-GB" sz="2000" dirty="0">
                <a:solidFill>
                  <a:srgbClr val="FF0000"/>
                </a:solidFill>
              </a:rPr>
              <a:t>16174</a:t>
            </a:r>
            <a:r>
              <a:rPr lang="en-GB" sz="2000" dirty="0"/>
              <a:t>, 16237, 16257, </a:t>
            </a:r>
            <a:r>
              <a:rPr lang="en-GB" sz="2000" dirty="0" smtClean="0"/>
              <a:t>16258,</a:t>
            </a:r>
            <a:r>
              <a:rPr lang="en-US" sz="2000" dirty="0"/>
              <a:t> </a:t>
            </a:r>
            <a:r>
              <a:rPr lang="en-GB" sz="2000" dirty="0" smtClean="0"/>
              <a:t>16260</a:t>
            </a:r>
            <a:r>
              <a:rPr lang="en-GB" sz="2000" dirty="0"/>
              <a:t>, 16272, 16298, 16299, 16300, 16301, 16302, 16303, 16304, </a:t>
            </a:r>
            <a:r>
              <a:rPr lang="en-GB" sz="2000" dirty="0" smtClean="0"/>
              <a:t>16305,</a:t>
            </a:r>
            <a:r>
              <a:rPr lang="en-US" sz="2000" dirty="0"/>
              <a:t> </a:t>
            </a:r>
            <a:r>
              <a:rPr lang="en-GB" sz="2000" dirty="0" smtClean="0">
                <a:solidFill>
                  <a:srgbClr val="FF0000"/>
                </a:solidFill>
              </a:rPr>
              <a:t>16310</a:t>
            </a:r>
            <a:r>
              <a:rPr lang="en-GB" sz="2000" dirty="0"/>
              <a:t>, 16311, 16329, </a:t>
            </a:r>
            <a:r>
              <a:rPr lang="en-GB" sz="2000" dirty="0">
                <a:solidFill>
                  <a:srgbClr val="FF0000"/>
                </a:solidFill>
              </a:rPr>
              <a:t>16330</a:t>
            </a:r>
            <a:r>
              <a:rPr lang="en-GB" sz="2000" dirty="0"/>
              <a:t>, 16337, 16338, </a:t>
            </a:r>
            <a:r>
              <a:rPr lang="en-GB" sz="2000" dirty="0">
                <a:solidFill>
                  <a:srgbClr val="FF0000"/>
                </a:solidFill>
              </a:rPr>
              <a:t>16350</a:t>
            </a:r>
            <a:r>
              <a:rPr lang="en-GB" sz="2000" dirty="0"/>
              <a:t>, 16368, </a:t>
            </a:r>
            <a:r>
              <a:rPr lang="en-GB" sz="2000" dirty="0">
                <a:solidFill>
                  <a:srgbClr val="FF0000"/>
                </a:solidFill>
              </a:rPr>
              <a:t>16369</a:t>
            </a:r>
            <a:r>
              <a:rPr lang="en-GB" sz="2000" dirty="0"/>
              <a:t>, </a:t>
            </a:r>
            <a:r>
              <a:rPr lang="en-GB" sz="2000" dirty="0" smtClean="0"/>
              <a:t>16508,</a:t>
            </a:r>
            <a:r>
              <a:rPr lang="en-US" sz="2000" dirty="0"/>
              <a:t> </a:t>
            </a:r>
            <a:r>
              <a:rPr lang="en-GB" sz="2000" dirty="0" smtClean="0"/>
              <a:t>16672</a:t>
            </a:r>
            <a:r>
              <a:rPr lang="en-GB" sz="2000" dirty="0"/>
              <a:t>, 16679, 16680, 16703, 16743, </a:t>
            </a:r>
            <a:r>
              <a:rPr lang="en-GB" sz="2000" dirty="0">
                <a:solidFill>
                  <a:srgbClr val="FF0000"/>
                </a:solidFill>
              </a:rPr>
              <a:t>16756</a:t>
            </a:r>
            <a:r>
              <a:rPr lang="en-GB" sz="2000" dirty="0"/>
              <a:t>, 16874, 16955, 16956, </a:t>
            </a:r>
            <a:r>
              <a:rPr lang="en-GB" sz="2000" dirty="0" smtClean="0"/>
              <a:t>16958,</a:t>
            </a:r>
            <a:r>
              <a:rPr lang="en-US" sz="2000" dirty="0"/>
              <a:t> </a:t>
            </a:r>
            <a:r>
              <a:rPr lang="en-GB" sz="2000" dirty="0" smtClean="0"/>
              <a:t>16959</a:t>
            </a:r>
            <a:r>
              <a:rPr lang="en-GB" sz="2000" dirty="0"/>
              <a:t>, 16960, </a:t>
            </a:r>
            <a:r>
              <a:rPr lang="en-GB" sz="2000" dirty="0">
                <a:solidFill>
                  <a:srgbClr val="FFC000"/>
                </a:solidFill>
              </a:rPr>
              <a:t>16969, 16970, 16974, 16975</a:t>
            </a:r>
            <a:r>
              <a:rPr lang="en-GB" sz="2000" dirty="0"/>
              <a:t>, 17053, </a:t>
            </a:r>
            <a:r>
              <a:rPr lang="en-GB" sz="2000" dirty="0">
                <a:solidFill>
                  <a:srgbClr val="FF0000"/>
                </a:solidFill>
              </a:rPr>
              <a:t>17057</a:t>
            </a:r>
            <a:r>
              <a:rPr lang="en-GB" sz="2000" dirty="0"/>
              <a:t>, 17058, </a:t>
            </a:r>
            <a:r>
              <a:rPr lang="en-GB" sz="2000" dirty="0" smtClean="0"/>
              <a:t>17059,</a:t>
            </a:r>
            <a:r>
              <a:rPr lang="en-US" sz="2000" dirty="0"/>
              <a:t> </a:t>
            </a:r>
            <a:r>
              <a:rPr lang="en-GB" sz="2000" dirty="0" smtClean="0"/>
              <a:t>17060</a:t>
            </a:r>
            <a:r>
              <a:rPr lang="en-GB" sz="2000" dirty="0"/>
              <a:t>, 17107, </a:t>
            </a:r>
            <a:r>
              <a:rPr lang="en-GB" sz="2000" dirty="0" smtClean="0"/>
              <a:t>17119 in doc 11-18/1921r1</a:t>
            </a:r>
          </a:p>
          <a:p>
            <a:pPr lvl="0"/>
            <a:endParaRPr lang="en-GB" sz="2000" dirty="0"/>
          </a:p>
          <a:p>
            <a:pPr lvl="0"/>
            <a:r>
              <a:rPr lang="en-GB" sz="2000" dirty="0" smtClean="0"/>
              <a:t>Move: </a:t>
            </a:r>
            <a:r>
              <a:rPr lang="en-GB" sz="2000" dirty="0" err="1" smtClean="0"/>
              <a:t>Menzo</a:t>
            </a:r>
            <a:r>
              <a:rPr lang="en-GB" sz="2000" dirty="0" smtClean="0"/>
              <a:t> </a:t>
            </a:r>
            <a:r>
              <a:rPr lang="en-GB" sz="2000" dirty="0" err="1" smtClean="0"/>
              <a:t>Wentink</a:t>
            </a:r>
            <a:r>
              <a:rPr lang="en-GB" sz="2000" dirty="0" smtClean="0"/>
              <a:t>			Second:</a:t>
            </a:r>
          </a:p>
          <a:p>
            <a:pPr lvl="0"/>
            <a:endParaRPr lang="en-GB" sz="2000" dirty="0"/>
          </a:p>
          <a:p>
            <a:pPr lvl="0"/>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9244010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15013, 16194, </a:t>
            </a:r>
            <a:r>
              <a:rPr lang="en-GB" dirty="0">
                <a:solidFill>
                  <a:schemeClr val="tx1"/>
                </a:solidFill>
              </a:rPr>
              <a:t>16273</a:t>
            </a:r>
            <a:r>
              <a:rPr lang="en-GB" dirty="0"/>
              <a:t>, 17072, 16380, </a:t>
            </a:r>
            <a:r>
              <a:rPr lang="en-GB" dirty="0">
                <a:solidFill>
                  <a:srgbClr val="FF0000"/>
                </a:solidFill>
              </a:rPr>
              <a:t>16317</a:t>
            </a:r>
            <a:r>
              <a:rPr lang="en-GB" dirty="0"/>
              <a:t>, 16022, 17104, 15950, 17105, 15873, 15848, 16983, 17106, </a:t>
            </a:r>
            <a:r>
              <a:rPr lang="en-GB" dirty="0">
                <a:solidFill>
                  <a:schemeClr val="tx1"/>
                </a:solidFill>
              </a:rPr>
              <a:t>16318</a:t>
            </a:r>
            <a:r>
              <a:rPr lang="en-GB" dirty="0"/>
              <a:t>, 16541, 17035, </a:t>
            </a:r>
            <a:r>
              <a:rPr lang="en-GB" dirty="0" smtClean="0"/>
              <a:t>17036</a:t>
            </a:r>
            <a:r>
              <a:rPr lang="en-US" dirty="0" smtClean="0"/>
              <a:t> in doc 11-18/1456r2</a:t>
            </a:r>
          </a:p>
          <a:p>
            <a:endParaRPr lang="en-US" dirty="0"/>
          </a:p>
          <a:p>
            <a:r>
              <a:rPr lang="en-US" dirty="0" smtClean="0"/>
              <a:t>Move: Abhishek </a:t>
            </a:r>
            <a:r>
              <a:rPr lang="en-US" dirty="0" err="1" smtClean="0"/>
              <a:t>Patil</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9092080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#754</a:t>
            </a:r>
            <a:endParaRPr lang="en-US" dirty="0"/>
          </a:p>
        </p:txBody>
      </p:sp>
      <p:sp>
        <p:nvSpPr>
          <p:cNvPr id="3" name="Content Placeholder 2"/>
          <p:cNvSpPr>
            <a:spLocks noGrp="1"/>
          </p:cNvSpPr>
          <p:nvPr>
            <p:ph idx="1"/>
          </p:nvPr>
        </p:nvSpPr>
        <p:spPr>
          <a:xfrm>
            <a:off x="771525" y="1676400"/>
            <a:ext cx="7770813" cy="4113213"/>
          </a:xfrm>
        </p:spPr>
        <p:txBody>
          <a:bodyPr/>
          <a:lstStyle/>
          <a:p>
            <a:r>
              <a:rPr lang="en-US" dirty="0" smtClean="0"/>
              <a:t>Move to accept resolution to CID 16643 in doc 11-18/1958r3</a:t>
            </a:r>
          </a:p>
          <a:p>
            <a:endParaRPr lang="en-US" dirty="0"/>
          </a:p>
          <a:p>
            <a:r>
              <a:rPr lang="en-US" dirty="0" smtClean="0"/>
              <a:t>Move: </a:t>
            </a:r>
            <a:r>
              <a:rPr lang="en-US" dirty="0" err="1" smtClean="0"/>
              <a:t>Yunbo</a:t>
            </a:r>
            <a:r>
              <a:rPr lang="en-US" dirty="0" smtClean="0"/>
              <a:t> Li			Second: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786446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solidFill>
                  <a:srgbClr val="FF0000"/>
                </a:solidFill>
                <a:latin typeface="Times New Roman" panose="02020603050405020304" pitchFamily="18" charset="0"/>
                <a:ea typeface="MS Mincho" panose="02020609040205080304" pitchFamily="49" charset="-128"/>
              </a:rPr>
              <a:t>16440</a:t>
            </a:r>
            <a:r>
              <a:rPr lang="en-GB" dirty="0">
                <a:latin typeface="Times New Roman" panose="02020603050405020304" pitchFamily="18" charset="0"/>
                <a:ea typeface="MS Mincho" panose="02020609040205080304" pitchFamily="49" charset="-128"/>
              </a:rPr>
              <a:t>, 15012, 15930, 15207, 15870, 15871, 16092, 16093, 16202, 16359, </a:t>
            </a:r>
            <a:r>
              <a:rPr lang="en-GB" dirty="0">
                <a:solidFill>
                  <a:schemeClr val="tx1"/>
                </a:solidFill>
                <a:latin typeface="Times New Roman" panose="02020603050405020304" pitchFamily="18" charset="0"/>
                <a:ea typeface="MS Mincho" panose="02020609040205080304" pitchFamily="49" charset="-128"/>
              </a:rPr>
              <a:t>16371,</a:t>
            </a:r>
            <a:r>
              <a:rPr lang="en-GB" dirty="0">
                <a:latin typeface="Times New Roman" panose="02020603050405020304" pitchFamily="18" charset="0"/>
                <a:ea typeface="MS Mincho" panose="02020609040205080304" pitchFamily="49" charset="-128"/>
              </a:rPr>
              <a:t> </a:t>
            </a:r>
            <a:r>
              <a:rPr lang="en-GB" dirty="0">
                <a:solidFill>
                  <a:schemeClr val="tx1"/>
                </a:solidFill>
                <a:latin typeface="Times New Roman" panose="02020603050405020304" pitchFamily="18" charset="0"/>
                <a:ea typeface="MS Mincho" panose="02020609040205080304" pitchFamily="49" charset="-128"/>
              </a:rPr>
              <a:t>16374</a:t>
            </a:r>
            <a:r>
              <a:rPr lang="en-GB" dirty="0">
                <a:latin typeface="Times New Roman" panose="02020603050405020304" pitchFamily="18" charset="0"/>
                <a:ea typeface="MS Mincho" panose="02020609040205080304" pitchFamily="49" charset="-128"/>
              </a:rPr>
              <a:t>, 16379, 16391, 17043 in doc </a:t>
            </a:r>
            <a:r>
              <a:rPr lang="en-GB" dirty="0" smtClean="0">
                <a:latin typeface="Times New Roman" panose="02020603050405020304" pitchFamily="18" charset="0"/>
                <a:ea typeface="MS Mincho" panose="02020609040205080304" pitchFamily="49" charset="-128"/>
              </a:rPr>
              <a:t>11-18/1851r3</a:t>
            </a:r>
            <a:endParaRPr lang="en-US" dirty="0">
              <a:latin typeface="Times New Roman" panose="02020603050405020304" pitchFamily="18" charset="0"/>
              <a:ea typeface="Malgun Gothic" panose="020B0503020000020004" pitchFamily="34" charset="-127"/>
            </a:endParaRPr>
          </a:p>
          <a:p>
            <a:endParaRPr lang="en-US" dirty="0" smtClean="0"/>
          </a:p>
          <a:p>
            <a:r>
              <a:rPr lang="en-US" dirty="0" smtClean="0"/>
              <a:t>Move: </a:t>
            </a:r>
            <a:r>
              <a:rPr lang="en-US" dirty="0" err="1" smtClean="0"/>
              <a:t>Tomo</a:t>
            </a:r>
            <a:r>
              <a:rPr lang="en-US" dirty="0" smtClean="0"/>
              <a:t> Adachi		Second: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45601857"/>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 </a:t>
            </a:r>
            <a:r>
              <a:rPr lang="en-US" dirty="0" err="1" smtClean="0"/>
              <a:t>Kneckt</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15990, 16487, 17031 and 17033 </a:t>
            </a:r>
            <a:r>
              <a:rPr lang="en-US" dirty="0" smtClean="0"/>
              <a:t>in doc 11-18/1831r1?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7751761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solidFill>
                  <a:srgbClr val="FF0000"/>
                </a:solidFill>
              </a:rPr>
              <a:t>16176, 16223</a:t>
            </a:r>
            <a:r>
              <a:rPr lang="en-GB" dirty="0"/>
              <a:t>, </a:t>
            </a:r>
            <a:r>
              <a:rPr lang="en-GB" strike="sngStrike" dirty="0"/>
              <a:t>15023, </a:t>
            </a:r>
            <a:r>
              <a:rPr lang="en-GB" dirty="0"/>
              <a:t>15628, 15024, 15225, 16395, 15940, 15062, 16465, 17046, 15939 (11 CIDs) in doc </a:t>
            </a:r>
            <a:r>
              <a:rPr lang="en-GB" dirty="0" smtClean="0"/>
              <a:t>11-18/1780r3?</a:t>
            </a:r>
          </a:p>
          <a:p>
            <a:endParaRPr lang="en-GB" dirty="0"/>
          </a:p>
          <a:p>
            <a:r>
              <a:rPr lang="en-GB" dirty="0" smtClean="0"/>
              <a:t>Move: </a:t>
            </a:r>
            <a:r>
              <a:rPr lang="en-GB" dirty="0" err="1" smtClean="0"/>
              <a:t>Yongho</a:t>
            </a:r>
            <a:r>
              <a:rPr lang="en-GB" dirty="0" smtClean="0"/>
              <a:t> </a:t>
            </a:r>
            <a:r>
              <a:rPr lang="en-GB" dirty="0" err="1" smtClean="0"/>
              <a:t>Seok</a:t>
            </a:r>
            <a:r>
              <a:rPr lang="en-GB" dirty="0" smtClean="0"/>
              <a:t>			Second:</a:t>
            </a:r>
            <a:endParaRPr lang="en-GB" dirty="0"/>
          </a:p>
          <a:p>
            <a:endParaRPr lang="en-GB" dirty="0"/>
          </a:p>
          <a:p>
            <a:endParaRPr 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46790599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16131, 16766, 15106, 16767, </a:t>
            </a:r>
            <a:r>
              <a:rPr lang="en-GB" dirty="0">
                <a:solidFill>
                  <a:srgbClr val="FF0000"/>
                </a:solidFill>
              </a:rPr>
              <a:t>16768 </a:t>
            </a:r>
            <a:r>
              <a:rPr lang="en-GB" dirty="0"/>
              <a:t>(5 </a:t>
            </a:r>
            <a:r>
              <a:rPr lang="en-GB" dirty="0" smtClean="0"/>
              <a:t>CIDs) in doc 11-18/1505r1</a:t>
            </a:r>
          </a:p>
          <a:p>
            <a:endParaRPr lang="en-GB" dirty="0"/>
          </a:p>
          <a:p>
            <a:r>
              <a:rPr lang="en-GB" dirty="0" smtClean="0"/>
              <a:t>Move: </a:t>
            </a:r>
            <a:r>
              <a:rPr lang="en-GB" dirty="0" err="1" smtClean="0"/>
              <a:t>Yongho</a:t>
            </a:r>
            <a:r>
              <a:rPr lang="en-GB" dirty="0" smtClean="0"/>
              <a:t> </a:t>
            </a:r>
            <a:r>
              <a:rPr lang="en-GB" dirty="0" err="1" smtClean="0"/>
              <a:t>Seok</a:t>
            </a:r>
            <a:r>
              <a:rPr lang="en-GB" dirty="0" smtClean="0"/>
              <a:t>			Second:</a:t>
            </a:r>
            <a:endParaRPr lang="en-US" dirty="0"/>
          </a:p>
          <a:p>
            <a:endParaRPr lang="en-US" dirty="0" smtClean="0"/>
          </a:p>
          <a:p>
            <a:r>
              <a:rPr lang="en-US" dirty="0" smtClean="0">
                <a:solidFill>
                  <a:srgbClr val="00B050"/>
                </a:solidFill>
              </a:rPr>
              <a:t>Y/N/A: 7/1/3 </a:t>
            </a:r>
          </a:p>
          <a:p>
            <a:r>
              <a:rPr lang="en-US" dirty="0" smtClean="0">
                <a:solidFill>
                  <a:schemeClr val="tx1"/>
                </a:solidFill>
              </a:rPr>
              <a:t>CID 16768 is transferred to PHY</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87396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a:xfrm>
            <a:off x="723899" y="1723109"/>
            <a:ext cx="7770813" cy="4113213"/>
          </a:xfrm>
        </p:spPr>
        <p:txBody>
          <a:bodyPr/>
          <a:lstStyle/>
          <a:p>
            <a:pPr>
              <a:buFont typeface="Arial" panose="020B0604020202020204" pitchFamily="34" charset="0"/>
              <a:buChar char="•"/>
            </a:pPr>
            <a:r>
              <a:rPr lang="en-US" dirty="0" smtClean="0"/>
              <a:t>Approve meeting and teleconference minutes since September 2018.</a:t>
            </a:r>
          </a:p>
          <a:p>
            <a:pPr>
              <a:buFont typeface="Arial" panose="020B0604020202020204" pitchFamily="34" charset="0"/>
              <a:buChar char="•"/>
            </a:pPr>
            <a:r>
              <a:rPr lang="en-US" dirty="0" smtClean="0"/>
              <a:t>Complete the resolution of comments received on draft D3.0, prepare draft D4.0, and start a 15-day recirculation ballot.</a:t>
            </a:r>
          </a:p>
          <a:p>
            <a:pPr>
              <a:buFont typeface="Arial" panose="020B0604020202020204" pitchFamily="34" charset="0"/>
              <a:buChar char="•"/>
            </a:pPr>
            <a:r>
              <a:rPr lang="en-US" dirty="0" smtClean="0"/>
              <a:t>Approve the TG revised coexistence assurance document.</a:t>
            </a:r>
          </a:p>
          <a:p>
            <a:pPr lvl="1">
              <a:buFont typeface="Arial" panose="020B0604020202020204" pitchFamily="34" charset="0"/>
              <a:buChar char="•"/>
            </a:pPr>
            <a:r>
              <a:rPr lang="en-US" dirty="0">
                <a:hlinkClick r:id="rId2"/>
              </a:rPr>
              <a:t>https://</a:t>
            </a:r>
            <a:r>
              <a:rPr lang="en-US" dirty="0" smtClean="0">
                <a:hlinkClick r:id="rId2"/>
              </a:rPr>
              <a:t>mentor.ieee.org/802.11/dcn/16/11-16-1348-04-00ax-coexistence-assurance.docx</a:t>
            </a:r>
            <a:r>
              <a:rPr lang="en-US" dirty="0" smtClean="0"/>
              <a:t> </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 to CID 17129</a:t>
            </a:r>
            <a:endParaRPr lang="en-US" dirty="0"/>
          </a:p>
        </p:txBody>
      </p:sp>
      <p:sp>
        <p:nvSpPr>
          <p:cNvPr id="3" name="Content Placeholder 2"/>
          <p:cNvSpPr>
            <a:spLocks noGrp="1"/>
          </p:cNvSpPr>
          <p:nvPr>
            <p:ph idx="1"/>
          </p:nvPr>
        </p:nvSpPr>
        <p:spPr>
          <a:xfrm>
            <a:off x="685800" y="1751014"/>
            <a:ext cx="7770813" cy="4343400"/>
          </a:xfrm>
        </p:spPr>
        <p:txBody>
          <a:bodyPr/>
          <a:lstStyle/>
          <a:p>
            <a:r>
              <a:rPr lang="en-US" sz="1600" dirty="0" smtClean="0"/>
              <a:t>Move to accept “Revised” as the resolution to CID 17129.</a:t>
            </a:r>
            <a:endParaRPr lang="en-US" sz="1600" dirty="0"/>
          </a:p>
          <a:p>
            <a:r>
              <a:rPr lang="en-US" sz="1600" dirty="0" smtClean="0"/>
              <a:t>Editor Instructions- Make the following changes</a:t>
            </a:r>
            <a:endParaRPr lang="en-US" sz="1600" dirty="0"/>
          </a:p>
          <a:p>
            <a:r>
              <a:rPr lang="en-US" sz="1600" i="1" dirty="0"/>
              <a:t>Proposed resolution:</a:t>
            </a:r>
            <a:endParaRPr lang="en-US" sz="1600" dirty="0"/>
          </a:p>
          <a:p>
            <a:r>
              <a:rPr lang="en-US" sz="1600" dirty="0"/>
              <a:t> </a:t>
            </a:r>
          </a:p>
          <a:p>
            <a:r>
              <a:rPr lang="en-US" sz="1600" dirty="0"/>
              <a:t>10.28.3 Rules for RD initiator</a:t>
            </a:r>
          </a:p>
          <a:p>
            <a:r>
              <a:rPr lang="en-US" sz="1600" dirty="0"/>
              <a:t>Transmission of a +HTC or DMG frame by an RD initiator with the RDG/More PPDU subfield equal to 1 (either transmitted as a non-A-MPDU frame, as an S-MPDU, or within an A-MPDU) indicates that the </a:t>
            </a:r>
            <a:r>
              <a:rPr lang="en-US" sz="1600" dirty="0" err="1"/>
              <a:t>dura-tion</a:t>
            </a:r>
            <a:r>
              <a:rPr lang="en-US" sz="1600" dirty="0"/>
              <a:t> indicated by the Duration/ID field is available for the RD response burst and RD initiator final PPDU (if present). Transmission of an MPDU by an HE RD initiator that contains a CAS Control subfield with the RDG/More PPDU subfield equal to 1 indicates that the duration indicated by the Duration/ID field is available for the RD response burst</a:t>
            </a:r>
            <a:r>
              <a:rPr lang="en-US" sz="1600" u="sng" dirty="0"/>
              <a:t>, the HE TB PPDU solicited by the Trigger frame that be sent by the RD responder (if present)</a:t>
            </a:r>
            <a:r>
              <a:rPr lang="en-US" sz="1600" dirty="0"/>
              <a:t> and RD initiator final PPDU (if present</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7525040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1600" dirty="0"/>
              <a:t> </a:t>
            </a:r>
            <a:r>
              <a:rPr lang="en-US" sz="1600" dirty="0" smtClean="0"/>
              <a:t>The </a:t>
            </a:r>
            <a:r>
              <a:rPr lang="en-US" sz="1600" dirty="0"/>
              <a:t>reason is that in the original text the duration indicated by the Duration/ID field only available for final PPDU from RD initiator. You can see the definition of final PPDU only include immediate </a:t>
            </a:r>
            <a:r>
              <a:rPr lang="en-US" sz="1600" dirty="0" err="1"/>
              <a:t>BlockAck</a:t>
            </a:r>
            <a:r>
              <a:rPr lang="en-US" sz="1600" dirty="0"/>
              <a:t> frame or Ack. But in 11ax AP as an RD responder could send Trigger frame to solicit HE TB PPDU from RD initiator. The HE TB PPDU is not be included in the last sentence of modified paragraph in 10.28.3</a:t>
            </a:r>
            <a:r>
              <a:rPr lang="en-US" sz="1600" dirty="0" smtClean="0"/>
              <a:t>.</a:t>
            </a:r>
          </a:p>
          <a:p>
            <a:endParaRPr lang="en-US" sz="1600" dirty="0"/>
          </a:p>
          <a:p>
            <a:r>
              <a:rPr lang="en-US" sz="1600" dirty="0" smtClean="0"/>
              <a:t>Move: </a:t>
            </a:r>
            <a:r>
              <a:rPr lang="en-US" sz="1600" dirty="0" err="1" smtClean="0"/>
              <a:t>Yunbo</a:t>
            </a:r>
            <a:r>
              <a:rPr lang="en-US" sz="1600" dirty="0" smtClean="0"/>
              <a:t> Li			Second:</a:t>
            </a:r>
            <a:endParaRPr lang="en-US" sz="1600" dirty="0"/>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191577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a:t>
            </a:r>
            <a:r>
              <a:rPr lang="en-US" smtClean="0"/>
              <a:t>Recirculation Motion</a:t>
            </a:r>
            <a:endParaRPr lang="en-US" dirty="0"/>
          </a:p>
        </p:txBody>
      </p:sp>
      <p:sp>
        <p:nvSpPr>
          <p:cNvPr id="3" name="Content Placeholder 2"/>
          <p:cNvSpPr>
            <a:spLocks noGrp="1"/>
          </p:cNvSpPr>
          <p:nvPr>
            <p:ph idx="1"/>
          </p:nvPr>
        </p:nvSpPr>
        <p:spPr/>
        <p:txBody>
          <a:bodyPr/>
          <a:lstStyle/>
          <a:p>
            <a:pPr lvl="0"/>
            <a:r>
              <a:rPr lang="en-US" sz="2000" dirty="0"/>
              <a:t>Having approved comment resolutions for all of the comments received from &lt;ballot&gt; on &lt;group&gt; &lt;draft&gt; as contained in document &lt;resolution doc ref&gt;,</a:t>
            </a:r>
          </a:p>
          <a:p>
            <a:pPr lvl="0"/>
            <a:r>
              <a:rPr lang="en-US" sz="2000" dirty="0"/>
              <a:t>[Instruct the editor to prepare Draft &lt;draft&gt; incorporating these resolutions and,]</a:t>
            </a:r>
          </a:p>
          <a:p>
            <a:pPr lvl="0"/>
            <a:r>
              <a:rPr lang="en-US" sz="2000" dirty="0"/>
              <a:t>Approve a 15 day Working Group Recirculation Ballot asking the question “Should &lt;group&gt; &lt;draft&gt; be forwarded to Sponsor Ballot?”</a:t>
            </a:r>
          </a:p>
          <a:p>
            <a:r>
              <a:rPr lang="en-US" sz="2000" dirty="0"/>
              <a:t> </a:t>
            </a:r>
          </a:p>
          <a:p>
            <a:pPr lvl="0"/>
            <a:r>
              <a:rPr lang="en-GB" sz="2000" dirty="0"/>
              <a:t>[Moved by &lt;name&gt; on behalf of &lt;group&gt;</a:t>
            </a:r>
            <a:endParaRPr lang="en-US" sz="2000" dirty="0"/>
          </a:p>
          <a:p>
            <a:pPr lvl="0"/>
            <a:r>
              <a:rPr lang="en-GB" sz="2000" dirty="0"/>
              <a:t>&lt;group&gt; vote:] </a:t>
            </a:r>
            <a:endParaRPr lang="en-US" sz="2000" dirty="0"/>
          </a:p>
          <a:p>
            <a:pPr lvl="0"/>
            <a:r>
              <a:rPr lang="en-GB" sz="2000" dirty="0"/>
              <a:t>[Moved: &lt;name&gt;,  Seconded: &lt;name&gt;, Result: y-n-a]</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1260334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November 12, 08:00 </a:t>
            </a:r>
            <a:r>
              <a:rPr lang="en-US" altLang="en-US" sz="1400" dirty="0"/>
              <a:t>– </a:t>
            </a:r>
            <a:r>
              <a:rPr lang="en-US" altLang="en-US" sz="1400" dirty="0" smtClean="0"/>
              <a:t>10:00 </a:t>
            </a:r>
            <a:endParaRPr lang="en-US" altLang="en-US" sz="1400" dirty="0"/>
          </a:p>
          <a:p>
            <a:pPr lvl="1">
              <a:lnSpc>
                <a:spcPct val="80000"/>
              </a:lnSpc>
            </a:pPr>
            <a:r>
              <a:rPr lang="en-US" altLang="en-US" sz="1200" dirty="0" smtClean="0"/>
              <a:t>Ad hoc meeting (no motions)</a:t>
            </a:r>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Adjourn</a:t>
            </a:r>
          </a:p>
          <a:p>
            <a:pPr>
              <a:lnSpc>
                <a:spcPct val="80000"/>
              </a:lnSpc>
            </a:pPr>
            <a:r>
              <a:rPr lang="en-CA" altLang="en-US" sz="1400" dirty="0" smtClean="0"/>
              <a:t>Monday</a:t>
            </a:r>
            <a:r>
              <a:rPr lang="en-US" altLang="en-US" sz="1400" dirty="0" smtClean="0"/>
              <a:t> November 12,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smtClean="0"/>
              <a:t>Recess	</a:t>
            </a:r>
          </a:p>
          <a:p>
            <a:pPr>
              <a:lnSpc>
                <a:spcPct val="80000"/>
              </a:lnSpc>
            </a:pPr>
            <a:r>
              <a:rPr lang="en-CA" altLang="en-US" sz="1400" dirty="0" smtClean="0"/>
              <a:t>Tuesday</a:t>
            </a:r>
            <a:r>
              <a:rPr lang="en-US" altLang="en-US" sz="1400" dirty="0" smtClean="0"/>
              <a:t> November 13, 08:00 </a:t>
            </a:r>
            <a:r>
              <a:rPr lang="en-US" altLang="en-US" sz="1400" dirty="0"/>
              <a:t>– </a:t>
            </a:r>
            <a:r>
              <a:rPr lang="en-US" altLang="en-US" sz="1400" dirty="0" smtClean="0"/>
              <a:t>10:00</a:t>
            </a:r>
            <a:endParaRPr lang="en-US" altLang="en-US" sz="1400" dirty="0"/>
          </a:p>
          <a:p>
            <a:pPr lvl="1">
              <a:lnSpc>
                <a:spcPct val="80000"/>
              </a:lnSpc>
            </a:pPr>
            <a:r>
              <a:rPr lang="en-US" altLang="en-US" sz="1200" dirty="0" smtClean="0"/>
              <a:t>Ad hoc group meetings</a:t>
            </a:r>
          </a:p>
          <a:p>
            <a:pPr>
              <a:lnSpc>
                <a:spcPct val="80000"/>
              </a:lnSpc>
            </a:pPr>
            <a:r>
              <a:rPr lang="en-CA" altLang="en-US" sz="1400" dirty="0"/>
              <a:t>Tuesday</a:t>
            </a:r>
            <a:r>
              <a:rPr lang="en-US" altLang="en-US" sz="1400" dirty="0"/>
              <a:t> </a:t>
            </a:r>
            <a:r>
              <a:rPr lang="en-US" altLang="en-US" sz="1400" dirty="0" smtClean="0"/>
              <a:t>November 13, 10:30 </a:t>
            </a:r>
            <a:r>
              <a:rPr lang="en-US" altLang="en-US" sz="1400" dirty="0"/>
              <a:t>– </a:t>
            </a:r>
            <a:r>
              <a:rPr lang="en-US" altLang="en-US" sz="1400" dirty="0" smtClean="0"/>
              <a:t>12:30</a:t>
            </a:r>
            <a:endParaRPr lang="en-US" altLang="en-US" sz="1400" dirty="0"/>
          </a:p>
          <a:p>
            <a:pPr lvl="1">
              <a:lnSpc>
                <a:spcPct val="80000"/>
              </a:lnSpc>
            </a:pPr>
            <a:r>
              <a:rPr lang="en-US" altLang="en-US" sz="1200" dirty="0"/>
              <a:t>Ad </a:t>
            </a:r>
            <a:r>
              <a:rPr lang="en-US" altLang="en-US" sz="1200" dirty="0" smtClean="0"/>
              <a:t>hoc </a:t>
            </a:r>
            <a:r>
              <a:rPr lang="en-US" altLang="en-US" sz="1200" dirty="0"/>
              <a:t>group meetings </a:t>
            </a:r>
            <a:r>
              <a:rPr lang="en-US" altLang="en-US" sz="1600" dirty="0"/>
              <a:t>		</a:t>
            </a:r>
          </a:p>
          <a:p>
            <a:pPr lvl="0">
              <a:lnSpc>
                <a:spcPct val="80000"/>
              </a:lnSpc>
            </a:pPr>
            <a:r>
              <a:rPr lang="en-CA" altLang="en-US" sz="1400" dirty="0" smtClean="0"/>
              <a:t>Tuesday</a:t>
            </a:r>
            <a:r>
              <a:rPr lang="en-US" altLang="en-US" sz="1400" dirty="0" smtClean="0"/>
              <a:t> November 13,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0">
              <a:lnSpc>
                <a:spcPct val="80000"/>
              </a:lnSpc>
            </a:pPr>
            <a:r>
              <a:rPr lang="en-CA" altLang="en-US" sz="1400" dirty="0"/>
              <a:t>Tuesday</a:t>
            </a:r>
            <a:r>
              <a:rPr lang="en-US" altLang="en-US" sz="1400" dirty="0"/>
              <a:t> </a:t>
            </a:r>
            <a:r>
              <a:rPr lang="en-US" altLang="en-US" sz="1400" dirty="0" smtClean="0"/>
              <a:t>November 13, </a:t>
            </a:r>
            <a:r>
              <a:rPr lang="en-US" altLang="en-US" sz="1400" dirty="0"/>
              <a:t>16:00 – 18:00</a:t>
            </a:r>
          </a:p>
          <a:p>
            <a:pPr lvl="1">
              <a:lnSpc>
                <a:spcPct val="80000"/>
              </a:lnSpc>
            </a:pPr>
            <a:r>
              <a:rPr lang="en-US" altLang="en-US" sz="1200" dirty="0"/>
              <a:t>Ad hoc group meetings </a:t>
            </a:r>
            <a:r>
              <a:rPr lang="en-US" altLang="en-US" sz="16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November 14,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Progress Review</a:t>
            </a:r>
            <a:endParaRPr lang="en-US" altLang="en-US" sz="1200" dirty="0"/>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November 14, 13:30 </a:t>
            </a:r>
            <a:r>
              <a:rPr lang="en-US" altLang="en-US" sz="1200" dirty="0"/>
              <a:t>– </a:t>
            </a:r>
            <a:r>
              <a:rPr lang="en-US" altLang="en-US" sz="1200" dirty="0" smtClean="0"/>
              <a:t>15:30</a:t>
            </a:r>
            <a:endParaRPr lang="en-US" altLang="en-US" sz="1200" dirty="0"/>
          </a:p>
          <a:p>
            <a:pPr lvl="1">
              <a:lnSpc>
                <a:spcPct val="80000"/>
              </a:lnSpc>
            </a:pPr>
            <a:r>
              <a:rPr lang="en-US" altLang="en-US" sz="1200" dirty="0" smtClean="0"/>
              <a:t>Ad hoc group meetings</a:t>
            </a:r>
            <a:r>
              <a:rPr lang="en-US" altLang="en-US" sz="1200" dirty="0"/>
              <a:t>	</a:t>
            </a:r>
          </a:p>
          <a:p>
            <a:pPr>
              <a:lnSpc>
                <a:spcPct val="80000"/>
              </a:lnSpc>
            </a:pPr>
            <a:r>
              <a:rPr lang="en-US" altLang="en-US" sz="1200" dirty="0" smtClean="0"/>
              <a:t>Thursday November 15,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November 15,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endParaRPr lang="en-US" altLang="en-US" sz="1200" dirty="0"/>
          </a:p>
          <a:p>
            <a:pPr lvl="1">
              <a:lnSpc>
                <a:spcPct val="80000"/>
              </a:lnSpc>
            </a:pPr>
            <a:r>
              <a:rPr lang="en-US" altLang="en-US" sz="1200" dirty="0" smtClean="0"/>
              <a:t>Goals </a:t>
            </a:r>
            <a:r>
              <a:rPr lang="en-US" altLang="en-US" sz="1200" dirty="0"/>
              <a:t>for </a:t>
            </a:r>
            <a:r>
              <a:rPr lang="en-US" altLang="en-US" sz="1200" dirty="0" smtClean="0"/>
              <a:t>November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02356502"/>
              </p:ext>
            </p:extLst>
          </p:nvPr>
        </p:nvGraphicFramePr>
        <p:xfrm>
          <a:off x="914400" y="20955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TGax</a:t>
                      </a:r>
                      <a:endParaRPr lang="en-US" sz="1800" dirty="0" smtClean="0"/>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endParaRPr lang="en-US" sz="1800"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smtClean="0"/>
                        <a:t>TGax</a:t>
                      </a:r>
                      <a:endParaRPr lang="en-US" dirty="0" smtClean="0"/>
                    </a:p>
                  </a:txBody>
                  <a:tcPr/>
                </a:tc>
              </a:tr>
              <a:tr h="365759">
                <a:tc>
                  <a:txBody>
                    <a:bodyPr/>
                    <a:lstStyle/>
                    <a:p>
                      <a:pPr algn="ctr"/>
                      <a:r>
                        <a:rPr lang="en-US" dirty="0" smtClean="0"/>
                        <a:t>PM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endParaRPr lang="en-US" dirty="0"/>
                    </a:p>
                  </a:txBody>
                  <a:tcPr/>
                </a:tc>
              </a:tr>
              <a:tr h="365759">
                <a:tc>
                  <a:txBody>
                    <a:bodyPr/>
                    <a:lstStyle/>
                    <a:p>
                      <a:pPr algn="ctr"/>
                      <a:r>
                        <a:rPr lang="en-US" dirty="0" smtClean="0"/>
                        <a:t>PM</a:t>
                      </a:r>
                      <a:r>
                        <a:rPr lang="en-US" baseline="0" dirty="0" smtClean="0"/>
                        <a:t>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37160">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Ad hoc meeting (no Motions)</a:t>
            </a:r>
          </a:p>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Call for submissions and ad hoc groups time allocation</a:t>
            </a:r>
          </a:p>
          <a:p>
            <a:pPr lvl="0">
              <a:lnSpc>
                <a:spcPct val="80000"/>
              </a:lnSpc>
              <a:buFont typeface="Arial" panose="020B0604020202020204" pitchFamily="34" charset="0"/>
              <a:buChar char="•"/>
            </a:pPr>
            <a:r>
              <a:rPr lang="en-US" altLang="en-US" dirty="0" smtClean="0"/>
              <a:t>Editor</a:t>
            </a:r>
          </a:p>
          <a:p>
            <a:pPr lvl="0">
              <a:lnSpc>
                <a:spcPct val="80000"/>
              </a:lnSpc>
              <a:buFont typeface="Arial" panose="020B0604020202020204" pitchFamily="34" charset="0"/>
              <a:buChar char="•"/>
            </a:pPr>
            <a:r>
              <a:rPr lang="en-US" altLang="en-US" dirty="0" smtClean="0"/>
              <a:t>6 GHz Discussion</a:t>
            </a:r>
            <a:endParaRPr lang="en-US" altLang="en-US" dirty="0"/>
          </a:p>
          <a:p>
            <a:pPr lvl="0">
              <a:lnSpc>
                <a:spcPct val="80000"/>
              </a:lnSpc>
              <a:buFont typeface="Arial" panose="020B0604020202020204" pitchFamily="34" charset="0"/>
              <a:buChar char="•"/>
            </a:pPr>
            <a:r>
              <a:rPr lang="en-US" altLang="en-US" dirty="0"/>
              <a:t>Comment Assignment (if necessary)</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graphicFrame>
        <p:nvGraphicFramePr>
          <p:cNvPr id="8" name="Content Placeholder 7"/>
          <p:cNvGraphicFramePr>
            <a:graphicFrameLocks noGrp="1" noChangeAspect="1"/>
          </p:cNvGraphicFramePr>
          <p:nvPr>
            <p:ph idx="1"/>
            <p:extLst>
              <p:ext uri="{D42A27DB-BD31-4B8C-83A1-F6EECF244321}">
                <p14:modId xmlns:p14="http://schemas.microsoft.com/office/powerpoint/2010/main" val="3057635923"/>
              </p:ext>
            </p:extLst>
          </p:nvPr>
        </p:nvGraphicFramePr>
        <p:xfrm>
          <a:off x="3352800" y="2743200"/>
          <a:ext cx="2445926" cy="2063750"/>
        </p:xfrm>
        <a:graphic>
          <a:graphicData uri="http://schemas.openxmlformats.org/presentationml/2006/ole">
            <mc:AlternateContent xmlns:mc="http://schemas.openxmlformats.org/markup-compatibility/2006">
              <mc:Choice xmlns:v="urn:schemas-microsoft-com:vml" Requires="v">
                <p:oleObj spid="_x0000_s4193"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3352800" y="2743200"/>
                        <a:ext cx="2445926" cy="2063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GHz </a:t>
            </a:r>
            <a:r>
              <a:rPr lang="en-US" dirty="0"/>
              <a:t>I</a:t>
            </a:r>
            <a:r>
              <a:rPr lang="en-US" dirty="0" smtClean="0"/>
              <a:t>ssues Discussion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Place it on a low priority unless a reasonable consensus has been reached.</a:t>
            </a:r>
          </a:p>
          <a:p>
            <a:pPr>
              <a:buFont typeface="Arial" panose="020B0604020202020204" pitchFamily="34" charset="0"/>
              <a:buChar char="•"/>
            </a:pPr>
            <a:r>
              <a:rPr lang="en-US" dirty="0" smtClean="0"/>
              <a:t>Start the discussion after the TG finishes resolutions of all other comments.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946417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11-18/1953 (Osama)</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15935 and </a:t>
            </a:r>
            <a:r>
              <a:rPr lang="en-GB" dirty="0" smtClean="0"/>
              <a:t>16150 in doc 11-18/1953r1?</a:t>
            </a:r>
          </a:p>
          <a:p>
            <a:endParaRPr lang="en-GB" dirty="0"/>
          </a:p>
          <a:p>
            <a:r>
              <a:rPr lang="en-GB" dirty="0" smtClean="0"/>
              <a:t>Discussed and approved in MAC ad hoc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712924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11-18/1808 (</a:t>
            </a:r>
            <a:r>
              <a:rPr lang="en-US" dirty="0" err="1" smtClean="0"/>
              <a:t>Yasu</a:t>
            </a:r>
            <a:r>
              <a:rPr lang="en-US" dirty="0" smtClean="0"/>
              <a:t> Inoue)</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15033, 15034, 15885, </a:t>
            </a:r>
            <a:r>
              <a:rPr lang="en-GB" dirty="0" smtClean="0"/>
              <a:t>15887 in doc 11-18/1808r0?</a:t>
            </a:r>
          </a:p>
          <a:p>
            <a:pPr lvl="0"/>
            <a:endParaRPr lang="en-GB" dirty="0"/>
          </a:p>
          <a:p>
            <a:pPr lvl="0"/>
            <a:r>
              <a:rPr lang="en-GB" dirty="0" smtClean="0"/>
              <a:t>Discussed and approved in MAC ad hoc.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38127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November 11-16,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Bangkok, Thailand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11-18/1778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a:xfrm>
            <a:off x="685800" y="1751013"/>
            <a:ext cx="7770813" cy="4113213"/>
          </a:xfrm>
        </p:spPr>
        <p:txBody>
          <a:bodyPr/>
          <a:lstStyle/>
          <a:p>
            <a:r>
              <a:rPr lang="en-US" sz="2000" dirty="0" smtClean="0"/>
              <a:t>Move to accept resolutions to CIDs </a:t>
            </a:r>
            <a:r>
              <a:rPr lang="en-GB" sz="2000" dirty="0"/>
              <a:t>16080, 15119, 16685, 16458, 16126, 16140, 16141, 15799, 16598, 17023, 16687, </a:t>
            </a:r>
            <a:r>
              <a:rPr lang="en-GB" sz="2000" strike="sngStrike" dirty="0">
                <a:solidFill>
                  <a:srgbClr val="FF0000"/>
                </a:solidFill>
              </a:rPr>
              <a:t>16688</a:t>
            </a:r>
            <a:r>
              <a:rPr lang="en-GB" sz="2000" dirty="0"/>
              <a:t>, 16143, </a:t>
            </a:r>
            <a:r>
              <a:rPr lang="en-GB" sz="2000" strike="sngStrike" dirty="0">
                <a:solidFill>
                  <a:srgbClr val="FF0000"/>
                </a:solidFill>
              </a:rPr>
              <a:t>16689</a:t>
            </a:r>
            <a:r>
              <a:rPr lang="en-GB" sz="2000" dirty="0"/>
              <a:t> (14 CIDs) </a:t>
            </a:r>
            <a:r>
              <a:rPr lang="en-GB" sz="2000" dirty="0" smtClean="0"/>
              <a:t>in doc 11-18/1778r1?</a:t>
            </a:r>
          </a:p>
          <a:p>
            <a:endParaRPr lang="en-GB" sz="2000" dirty="0"/>
          </a:p>
          <a:p>
            <a:r>
              <a:rPr lang="en-GB" sz="2000" dirty="0" smtClean="0"/>
              <a:t>Reconsidered on Wed-AM1</a:t>
            </a:r>
          </a:p>
          <a:p>
            <a:r>
              <a:rPr lang="en-GB" sz="2000" dirty="0" smtClean="0"/>
              <a:t>Straw Poll: Do you support changing the “Should” to “May” in the resolution of 16688.</a:t>
            </a:r>
          </a:p>
          <a:p>
            <a:endParaRPr lang="en-GB" sz="2000" dirty="0"/>
          </a:p>
          <a:p>
            <a:r>
              <a:rPr lang="en-GB" sz="2000" dirty="0" smtClean="0"/>
              <a:t>The two CIDs are deleted from this document.</a:t>
            </a:r>
          </a:p>
          <a:p>
            <a:r>
              <a:rPr lang="en-GB" sz="2000" dirty="0" smtClean="0"/>
              <a:t>The rest of the CIDs are ready for motion.</a:t>
            </a:r>
          </a:p>
          <a:p>
            <a:endParaRPr lang="en-GB" sz="2000" dirty="0"/>
          </a:p>
          <a:p>
            <a:r>
              <a:rPr lang="en-GB" sz="2000" dirty="0" smtClean="0"/>
              <a:t>The two CIDs were reconsidered later on the session</a:t>
            </a:r>
          </a:p>
          <a:p>
            <a:r>
              <a:rPr lang="en-GB" sz="2000" dirty="0" smtClean="0"/>
              <a:t>SP on the resolutions in 11-18/1778r3?  Y/N/A: 49/0/5</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80812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November </a:t>
            </a:r>
            <a:r>
              <a:rPr lang="en-US" altLang="en-US" dirty="0" smtClean="0"/>
              <a:t>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a:t>
            </a:r>
            <a:r>
              <a:rPr lang="en-US" altLang="en-US" dirty="0" smtClean="0"/>
              <a:t>September </a:t>
            </a:r>
            <a:r>
              <a:rPr lang="en-US" altLang="en-US" dirty="0"/>
              <a:t>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July 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21943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September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Continued with comment resolution</a:t>
            </a:r>
          </a:p>
          <a:p>
            <a:pPr>
              <a:buFont typeface="Arial" panose="020B0604020202020204" pitchFamily="34" charset="0"/>
              <a:buChar char="•"/>
            </a:pPr>
            <a:r>
              <a:rPr lang="en-US" dirty="0" smtClean="0"/>
              <a:t>Allocated time for discussing 6 GHz related issues</a:t>
            </a:r>
          </a:p>
          <a:p>
            <a:pPr>
              <a:buFont typeface="Arial" panose="020B0604020202020204" pitchFamily="34" charset="0"/>
              <a:buChar char="•"/>
            </a:pPr>
            <a:r>
              <a:rPr lang="en-US" dirty="0" smtClean="0"/>
              <a:t>Had a discussion with 802.15.4 and 802.18 on coexistence issues in 6 GHz.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(September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September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mentor.ieee.org/802.11/dcn/18/11-18-1617-00-00ax-tgax-september-2018-waikoloa-meeting-minutes.docx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mentor.ieee.org/802.11/dcn/18/11-18-1517-00-00ax-minutes-of-tgax-ad-hoc-mac-mu-sr-meeting-september-2018-in-san-jose.docx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mentor.ieee.org/802.11/dcn/18/11-18-1657-00-00ax-mac-mu-ad-hoc-september-2018-tgax-meeting-minutes.docx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mentor.ieee.org/802.11/dcn/18/11-18-1682-00-00ax-spatial-reuse-ad-hoc-group-sept-2018-minutes.docx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mentor.ieee.org/802.11/dcn/18/11-18-1568-00-00ax-sept-2018-san-jose-phy-ad-hoc-meeting-minutes.docx</a:t>
            </a:r>
            <a:r>
              <a:rPr lang="en-US" altLang="en-US" sz="1600" dirty="0" smtClean="0"/>
              <a:t>  </a:t>
            </a:r>
          </a:p>
          <a:p>
            <a:pPr lvl="1">
              <a:buFont typeface="Arial" panose="020B0604020202020204" pitchFamily="34" charset="0"/>
              <a:buChar char="•"/>
            </a:pPr>
            <a:r>
              <a:rPr lang="en-US" altLang="en-US" sz="1600" dirty="0">
                <a:hlinkClick r:id="rId7"/>
              </a:rPr>
              <a:t>https://</a:t>
            </a:r>
            <a:r>
              <a:rPr lang="en-US" altLang="en-US" sz="1600" dirty="0" smtClean="0">
                <a:hlinkClick r:id="rId7"/>
              </a:rPr>
              <a:t>mentor.ieee.org/802.11/dcn/18/11-18-1824-00-00ax-minutes-of-tgax-teleconferences-oct-and-nov-2018.docx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a:t>
            </a:r>
            <a:r>
              <a:rPr lang="en-US" altLang="en-US" sz="2000" dirty="0" smtClean="0"/>
              <a:t>: Allan Jones</a:t>
            </a:r>
            <a:r>
              <a:rPr lang="en-US" altLang="en-US" sz="2000" dirty="0"/>
              <a:t>		Second</a:t>
            </a:r>
            <a:r>
              <a:rPr lang="en-US" altLang="en-US" sz="2000" dirty="0" smtClean="0"/>
              <a:t>: Alan </a:t>
            </a:r>
            <a:r>
              <a:rPr lang="en-US" altLang="en-US" sz="2000" dirty="0" err="1" smtClean="0"/>
              <a:t>Berkema</a:t>
            </a:r>
            <a:endParaRPr lang="en-US" altLang="en-US" sz="2000" dirty="0" smtClean="0"/>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600" dirty="0"/>
              <a:t>September 2014: start of the TG</a:t>
            </a:r>
          </a:p>
          <a:p>
            <a:pPr>
              <a:buFont typeface="Arial" panose="020B0604020202020204" pitchFamily="34" charset="0"/>
              <a:buChar char="•"/>
            </a:pPr>
            <a:r>
              <a:rPr lang="en-US" altLang="zh-CN" sz="1600" dirty="0"/>
              <a:t>Nov. 2014: First draft of the TG SFD was approved</a:t>
            </a:r>
          </a:p>
          <a:p>
            <a:pPr>
              <a:buFont typeface="Arial" panose="020B0604020202020204" pitchFamily="34" charset="0"/>
              <a:buChar char="•"/>
            </a:pPr>
            <a:r>
              <a:rPr lang="en-US" altLang="zh-CN" sz="1600" dirty="0"/>
              <a:t>Jan. 2016: proposed TG draft</a:t>
            </a:r>
          </a:p>
          <a:p>
            <a:pPr>
              <a:buFont typeface="Arial" panose="020B0604020202020204" pitchFamily="34" charset="0"/>
              <a:buChar char="•"/>
            </a:pPr>
            <a:r>
              <a:rPr lang="en-US" altLang="zh-CN" sz="1600" dirty="0"/>
              <a:t>September 2016: Draft D0.1 was approved and CC started</a:t>
            </a:r>
          </a:p>
          <a:p>
            <a:pPr>
              <a:buFont typeface="Arial" panose="020B0604020202020204" pitchFamily="34" charset="0"/>
              <a:buChar char="•"/>
            </a:pPr>
            <a:r>
              <a:rPr lang="en-US" altLang="zh-CN" sz="1600" dirty="0">
                <a:solidFill>
                  <a:srgbClr val="FF0000"/>
                </a:solidFill>
              </a:rPr>
              <a:t>November 2016: Draft 1.0 and WG letter ballot – Failed (57.77%)</a:t>
            </a:r>
          </a:p>
          <a:p>
            <a:pPr lvl="1">
              <a:buFont typeface="Arial" panose="020B0604020202020204" pitchFamily="34" charset="0"/>
              <a:buChar char="•"/>
            </a:pPr>
            <a:r>
              <a:rPr lang="en-US" altLang="zh-CN" sz="1100" dirty="0">
                <a:solidFill>
                  <a:srgbClr val="FF0000"/>
                </a:solidFill>
              </a:rPr>
              <a:t>LB-225: opened Dec. 1</a:t>
            </a:r>
            <a:r>
              <a:rPr lang="en-US" altLang="zh-CN" sz="1100" baseline="30000" dirty="0">
                <a:solidFill>
                  <a:srgbClr val="FF0000"/>
                </a:solidFill>
              </a:rPr>
              <a:t>st</a:t>
            </a:r>
            <a:r>
              <a:rPr lang="en-US" altLang="zh-CN" sz="1100" dirty="0">
                <a:solidFill>
                  <a:srgbClr val="FF0000"/>
                </a:solidFill>
              </a:rPr>
              <a:t> 2016 and closed January 8</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US" altLang="zh-CN" sz="1600" dirty="0">
                <a:solidFill>
                  <a:srgbClr val="FF0000"/>
                </a:solidFill>
              </a:rPr>
              <a:t>September 2017: Draft 2.0 and WG letter ballot – Failed (62.84%)</a:t>
            </a:r>
          </a:p>
          <a:p>
            <a:pPr lvl="1">
              <a:buFont typeface="Arial" panose="020B0604020202020204" pitchFamily="34" charset="0"/>
              <a:buChar char="•"/>
            </a:pPr>
            <a:r>
              <a:rPr lang="en-US" altLang="zh-CN" sz="1100" dirty="0">
                <a:solidFill>
                  <a:srgbClr val="FF0000"/>
                </a:solidFill>
              </a:rPr>
              <a:t>LB-230: opened Oct 5</a:t>
            </a:r>
            <a:r>
              <a:rPr lang="en-US" altLang="zh-CN" sz="1100" baseline="30000" dirty="0">
                <a:solidFill>
                  <a:srgbClr val="FF0000"/>
                </a:solidFill>
              </a:rPr>
              <a:t>th</a:t>
            </a:r>
            <a:r>
              <a:rPr lang="en-US" altLang="zh-CN" sz="1100" dirty="0">
                <a:solidFill>
                  <a:srgbClr val="FF0000"/>
                </a:solidFill>
              </a:rPr>
              <a:t> and closed Nov 4</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CA" altLang="zh-CN" sz="1600" dirty="0">
                <a:solidFill>
                  <a:schemeClr val="tx1"/>
                </a:solidFill>
              </a:rPr>
              <a:t>May 2018: Draft 3.0 and WG letter Ballot.</a:t>
            </a:r>
          </a:p>
          <a:p>
            <a:pPr lvl="1">
              <a:buFont typeface="Arial" panose="020B0604020202020204" pitchFamily="34" charset="0"/>
              <a:buChar char="•"/>
            </a:pPr>
            <a:r>
              <a:rPr lang="en-CA" altLang="zh-CN" sz="1400" b="1" dirty="0">
                <a:solidFill>
                  <a:srgbClr val="00B050"/>
                </a:solidFill>
              </a:rPr>
              <a:t>LB-233: Opened June 1</a:t>
            </a:r>
            <a:r>
              <a:rPr lang="en-CA" altLang="zh-CN" sz="1400" b="1" baseline="30000" dirty="0">
                <a:solidFill>
                  <a:srgbClr val="00B050"/>
                </a:solidFill>
              </a:rPr>
              <a:t>st</a:t>
            </a:r>
            <a:r>
              <a:rPr lang="en-CA" altLang="zh-CN" sz="1400" b="1" dirty="0">
                <a:solidFill>
                  <a:srgbClr val="00B050"/>
                </a:solidFill>
              </a:rPr>
              <a:t> and closed July 1</a:t>
            </a:r>
            <a:r>
              <a:rPr lang="en-CA" altLang="zh-CN" sz="1400" b="1" baseline="30000" dirty="0">
                <a:solidFill>
                  <a:srgbClr val="00B050"/>
                </a:solidFill>
              </a:rPr>
              <a:t>st</a:t>
            </a:r>
            <a:r>
              <a:rPr lang="en-CA" altLang="zh-CN" sz="1400" b="1" dirty="0">
                <a:solidFill>
                  <a:srgbClr val="00B050"/>
                </a:solidFill>
              </a:rPr>
              <a:t>, 2018 – Passed (86.5%)</a:t>
            </a:r>
          </a:p>
          <a:p>
            <a:pPr>
              <a:buFont typeface="Arial" panose="020B0604020202020204" pitchFamily="34" charset="0"/>
              <a:buChar char="•"/>
            </a:pPr>
            <a:r>
              <a:rPr lang="en-CA" altLang="zh-CN" sz="1600" strike="sngStrike" dirty="0">
                <a:solidFill>
                  <a:schemeClr val="tx1"/>
                </a:solidFill>
              </a:rPr>
              <a:t>July</a:t>
            </a:r>
            <a:r>
              <a:rPr lang="en-CA" altLang="zh-CN" sz="1600" dirty="0">
                <a:solidFill>
                  <a:schemeClr val="tx1"/>
                </a:solidFill>
              </a:rPr>
              <a:t> November 2018: MDR (Mandatory Document Review) – </a:t>
            </a:r>
            <a:r>
              <a:rPr lang="en-CA" altLang="zh-CN" sz="1600" strike="sngStrike" dirty="0">
                <a:solidFill>
                  <a:schemeClr val="tx1"/>
                </a:solidFill>
              </a:rPr>
              <a:t>Currently underway</a:t>
            </a:r>
          </a:p>
          <a:p>
            <a:pPr>
              <a:buFont typeface="Arial" panose="020B0604020202020204" pitchFamily="34" charset="0"/>
              <a:buChar char="•"/>
            </a:pPr>
            <a:r>
              <a:rPr lang="en-CA" altLang="zh-CN" sz="1600" dirty="0">
                <a:solidFill>
                  <a:schemeClr val="tx1"/>
                </a:solidFill>
              </a:rPr>
              <a:t>November 2018: Draft D4.0 and Recirculation</a:t>
            </a:r>
          </a:p>
          <a:p>
            <a:pPr>
              <a:buFont typeface="Arial" panose="020B0604020202020204" pitchFamily="34" charset="0"/>
              <a:buChar char="•"/>
            </a:pPr>
            <a:r>
              <a:rPr lang="en-CA" altLang="zh-CN" sz="1600" dirty="0">
                <a:solidFill>
                  <a:srgbClr val="FFC000"/>
                </a:solidFill>
              </a:rPr>
              <a:t>February 2019: Formation of SB pool </a:t>
            </a:r>
            <a:endParaRPr lang="en-US" altLang="zh-CN" sz="1200" dirty="0">
              <a:solidFill>
                <a:srgbClr val="FFC000"/>
              </a:solidFill>
            </a:endParaRPr>
          </a:p>
          <a:p>
            <a:pPr>
              <a:buFont typeface="Arial" panose="020B0604020202020204" pitchFamily="34" charset="0"/>
              <a:buChar char="•"/>
            </a:pPr>
            <a:r>
              <a:rPr lang="en-CA" altLang="zh-CN" sz="1600" dirty="0">
                <a:solidFill>
                  <a:srgbClr val="FFC000"/>
                </a:solidFill>
              </a:rPr>
              <a:t>March 2019: Draft 5.0 and Recirculation (unchanged) </a:t>
            </a:r>
          </a:p>
          <a:p>
            <a:pPr>
              <a:buFont typeface="Arial" panose="020B0604020202020204" pitchFamily="34" charset="0"/>
              <a:buChar char="•"/>
            </a:pPr>
            <a:r>
              <a:rPr lang="en-US" altLang="zh-CN" sz="1600" strike="sngStrike" dirty="0">
                <a:solidFill>
                  <a:schemeClr val="accent6">
                    <a:lumMod val="75000"/>
                  </a:schemeClr>
                </a:solidFill>
              </a:rPr>
              <a:t>September</a:t>
            </a:r>
            <a:r>
              <a:rPr lang="en-US" altLang="zh-CN" sz="1600" dirty="0">
                <a:solidFill>
                  <a:schemeClr val="accent6">
                    <a:lumMod val="75000"/>
                  </a:schemeClr>
                </a:solidFill>
              </a:rPr>
              <a:t> </a:t>
            </a:r>
            <a:r>
              <a:rPr lang="en-US" altLang="zh-CN" sz="1600" dirty="0" smtClean="0">
                <a:solidFill>
                  <a:schemeClr val="accent6">
                    <a:lumMod val="75000"/>
                  </a:schemeClr>
                </a:solidFill>
              </a:rPr>
              <a:t>May </a:t>
            </a:r>
            <a:r>
              <a:rPr lang="en-US" altLang="zh-CN" sz="1600" dirty="0">
                <a:solidFill>
                  <a:schemeClr val="accent6">
                    <a:lumMod val="75000"/>
                  </a:schemeClr>
                </a:solidFill>
              </a:rPr>
              <a:t>2019: Sponsor </a:t>
            </a:r>
            <a:r>
              <a:rPr lang="en-US" altLang="zh-CN" sz="1600" dirty="0" smtClean="0">
                <a:solidFill>
                  <a:schemeClr val="accent6">
                    <a:lumMod val="75000"/>
                  </a:schemeClr>
                </a:solidFill>
              </a:rPr>
              <a:t>Ballot (Draft D5.0)</a:t>
            </a:r>
            <a:endParaRPr lang="en-US" altLang="zh-CN" sz="1600" dirty="0">
              <a:solidFill>
                <a:schemeClr val="accent6">
                  <a:lumMod val="75000"/>
                </a:schemeClr>
              </a:solidFill>
            </a:endParaRPr>
          </a:p>
          <a:p>
            <a:pPr>
              <a:buFont typeface="Arial" panose="020B0604020202020204" pitchFamily="34" charset="0"/>
              <a:buChar char="•"/>
            </a:pPr>
            <a:r>
              <a:rPr lang="en-CA" altLang="zh-CN" sz="1600" dirty="0">
                <a:solidFill>
                  <a:srgbClr val="FFC000"/>
                </a:solidFill>
              </a:rPr>
              <a:t>January 2020: </a:t>
            </a:r>
            <a:r>
              <a:rPr lang="en-CA" altLang="zh-CN" sz="1600" dirty="0" err="1">
                <a:solidFill>
                  <a:srgbClr val="FFC000"/>
                </a:solidFill>
              </a:rPr>
              <a:t>RevCom</a:t>
            </a:r>
            <a:r>
              <a:rPr lang="en-CA" altLang="zh-CN" sz="1600" dirty="0">
                <a:solidFill>
                  <a:srgbClr val="FFC000"/>
                </a:solidFill>
              </a:rPr>
              <a:t> and publication</a:t>
            </a:r>
            <a:endParaRPr lang="en-US" altLang="zh-CN" sz="1600" dirty="0">
              <a:solidFill>
                <a:srgbClr val="FFC000"/>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11-18/1456(Abhishek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15013, 16194, </a:t>
            </a:r>
            <a:r>
              <a:rPr lang="en-GB" dirty="0">
                <a:solidFill>
                  <a:srgbClr val="FF0000"/>
                </a:solidFill>
              </a:rPr>
              <a:t>16273</a:t>
            </a:r>
            <a:r>
              <a:rPr lang="en-GB" dirty="0"/>
              <a:t>, 17072, 16380, 16317, 16022, 17104, 15950, 17105, 15873, 15848, 16983, 17106, </a:t>
            </a:r>
            <a:r>
              <a:rPr lang="en-GB" dirty="0">
                <a:solidFill>
                  <a:srgbClr val="FF0000"/>
                </a:solidFill>
              </a:rPr>
              <a:t>16318</a:t>
            </a:r>
            <a:r>
              <a:rPr lang="en-GB" dirty="0"/>
              <a:t>, 16541, 17035, </a:t>
            </a:r>
            <a:r>
              <a:rPr lang="en-GB" dirty="0" smtClean="0"/>
              <a:t>17036</a:t>
            </a:r>
            <a:r>
              <a:rPr lang="en-US" dirty="0" smtClean="0"/>
              <a:t> in doc 11-18/1456r2?</a:t>
            </a:r>
          </a:p>
          <a:p>
            <a:endParaRPr lang="en-US" dirty="0"/>
          </a:p>
          <a:p>
            <a:r>
              <a:rPr lang="en-US" dirty="0" smtClean="0"/>
              <a:t>Document is reconsidered on Wed-AM1</a:t>
            </a:r>
          </a:p>
          <a:p>
            <a:r>
              <a:rPr lang="en-US" dirty="0" smtClean="0"/>
              <a:t>SP results on the whole document didn’t show enough support</a:t>
            </a:r>
          </a:p>
          <a:p>
            <a:r>
              <a:rPr lang="en-US" dirty="0" smtClean="0"/>
              <a:t>Will e considered during the Wed-PM1.</a:t>
            </a:r>
          </a:p>
          <a:p>
            <a:endParaRPr lang="en-US" dirty="0"/>
          </a:p>
          <a:p>
            <a:endParaRPr lang="en-US" dirty="0" smtClean="0"/>
          </a:p>
          <a:p>
            <a:endParaRPr lang="en-US" dirty="0" smtClean="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03216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11-18/1815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15999</a:t>
            </a:r>
            <a:r>
              <a:rPr lang="en-GB" dirty="0"/>
              <a:t>, 15998, 15933, 16386, 16847, 16128, 15944, 16611, 15955, 16998, </a:t>
            </a:r>
            <a:r>
              <a:rPr lang="en-GB" dirty="0" smtClean="0"/>
              <a:t>15943</a:t>
            </a:r>
            <a:r>
              <a:rPr lang="en-US" dirty="0" smtClean="0"/>
              <a:t> in doc 11-18/1815r3?</a:t>
            </a:r>
          </a:p>
          <a:p>
            <a:endParaRPr lang="en-US" dirty="0"/>
          </a:p>
          <a:p>
            <a:r>
              <a:rPr lang="en-US" dirty="0" smtClean="0"/>
              <a:t>Accepted pending Editorial changes from Mark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55072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11-18/1812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16870, 16498, 16506, </a:t>
            </a:r>
            <a:r>
              <a:rPr lang="en-US" dirty="0" smtClean="0"/>
              <a:t>15686 in doc 11-18/1812r2?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91422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11-18/1814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16589 and the added text in doc 11-18/1814r2?</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21074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endParaRPr lang="en-US" altLang="en-US" dirty="0"/>
          </a:p>
          <a:p>
            <a:pPr lvl="1">
              <a:lnSpc>
                <a:spcPct val="80000"/>
              </a:lnSpc>
              <a:buFont typeface="Arial" panose="020B0604020202020204" pitchFamily="34" charset="0"/>
              <a:buChar char="•"/>
            </a:pPr>
            <a:r>
              <a:rPr lang="en-US" altLang="en-US" dirty="0" smtClean="0"/>
              <a:t>MAC Ad hoc : </a:t>
            </a:r>
            <a:r>
              <a:rPr lang="en-US" altLang="en-US" dirty="0" err="1" smtClean="0"/>
              <a:t>Chitlada</a:t>
            </a:r>
            <a:r>
              <a:rPr lang="en-US" altLang="en-US" dirty="0" smtClean="0"/>
              <a:t> 3</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57296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November 13,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r>
              <a:rPr lang="en-US" altLang="en-US" dirty="0" smtClean="0"/>
              <a:t>: PHY </a:t>
            </a:r>
            <a:r>
              <a:rPr lang="en-US" altLang="en-US" dirty="0" smtClean="0">
                <a:sym typeface="Wingdings" panose="05000000000000000000" pitchFamily="2" charset="2"/>
              </a:rPr>
              <a:t> </a:t>
            </a:r>
            <a:r>
              <a:rPr lang="en-US" altLang="en-US" dirty="0" err="1" smtClean="0">
                <a:sym typeface="Wingdings" panose="05000000000000000000" pitchFamily="2" charset="2"/>
              </a:rPr>
              <a:t>Chitlada</a:t>
            </a:r>
            <a:r>
              <a:rPr lang="en-US" altLang="en-US" dirty="0" smtClean="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a:t>
            </a:r>
            <a:r>
              <a:rPr lang="en-US" altLang="en-US" dirty="0" smtClean="0"/>
              <a:t>: MAC </a:t>
            </a:r>
            <a:r>
              <a:rPr lang="en-US" altLang="en-US" dirty="0" smtClean="0">
                <a:sym typeface="Wingdings" panose="05000000000000000000" pitchFamily="2" charset="2"/>
              </a:rPr>
              <a:t> </a:t>
            </a:r>
            <a:r>
              <a:rPr lang="en-US" altLang="en-US" dirty="0" err="1" smtClean="0">
                <a:sym typeface="Wingdings" panose="05000000000000000000" pitchFamily="2" charset="2"/>
              </a:rPr>
              <a:t>Chitlada</a:t>
            </a:r>
            <a:r>
              <a:rPr lang="en-US" altLang="en-US" dirty="0" smtClean="0">
                <a:sym typeface="Wingdings" panose="05000000000000000000" pitchFamily="2" charset="2"/>
              </a:rPr>
              <a:t> 3</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November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13,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strike="sngStrike" dirty="0"/>
              <a:t>Ad hoc #1: </a:t>
            </a:r>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November 14,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endParaRPr lang="en-US" altLang="en-US" dirty="0" smtClean="0"/>
          </a:p>
          <a:p>
            <a:pPr>
              <a:lnSpc>
                <a:spcPct val="80000"/>
              </a:lnSpc>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latin typeface="Times New Roman" panose="02020603050405020304" pitchFamily="18" charset="0"/>
                <a:ea typeface="MS Mincho" panose="02020609040205080304" pitchFamily="49" charset="-128"/>
              </a:rPr>
              <a:t>16440, 15012, 15930, 15207, 15870, 15871, 16092, 16093, 16202, 16359, </a:t>
            </a:r>
            <a:r>
              <a:rPr lang="en-GB" dirty="0">
                <a:solidFill>
                  <a:srgbClr val="FF0000"/>
                </a:solidFill>
                <a:latin typeface="Times New Roman" panose="02020603050405020304" pitchFamily="18" charset="0"/>
                <a:ea typeface="MS Mincho" panose="02020609040205080304" pitchFamily="49" charset="-128"/>
              </a:rPr>
              <a:t>16371</a:t>
            </a:r>
            <a:r>
              <a:rPr lang="en-GB" dirty="0">
                <a:latin typeface="Times New Roman" panose="02020603050405020304" pitchFamily="18" charset="0"/>
                <a:ea typeface="MS Mincho" panose="02020609040205080304" pitchFamily="49" charset="-128"/>
              </a:rPr>
              <a:t>, </a:t>
            </a:r>
            <a:r>
              <a:rPr lang="en-GB" dirty="0">
                <a:solidFill>
                  <a:srgbClr val="FF0000"/>
                </a:solidFill>
                <a:latin typeface="Times New Roman" panose="02020603050405020304" pitchFamily="18" charset="0"/>
                <a:ea typeface="MS Mincho" panose="02020609040205080304" pitchFamily="49" charset="-128"/>
              </a:rPr>
              <a:t>16374</a:t>
            </a:r>
            <a:r>
              <a:rPr lang="en-GB" dirty="0">
                <a:latin typeface="Times New Roman" panose="02020603050405020304" pitchFamily="18" charset="0"/>
                <a:ea typeface="MS Mincho" panose="02020609040205080304" pitchFamily="49" charset="-128"/>
              </a:rPr>
              <a:t>, 16379, 16391, 17043 in doc 11-18/1851r2?</a:t>
            </a:r>
            <a:endParaRPr lang="en-US" dirty="0">
              <a:latin typeface="Times New Roman" panose="02020603050405020304" pitchFamily="18" charset="0"/>
              <a:ea typeface="Malgun Gothic" panose="020B0503020000020004" pitchFamily="34" charset="-127"/>
            </a:endParaRPr>
          </a:p>
          <a:p>
            <a:endParaRPr lang="en-US" dirty="0" smtClean="0"/>
          </a:p>
          <a:p>
            <a:r>
              <a:rPr lang="en-US" dirty="0" smtClean="0"/>
              <a:t>SP on resolution to CID 16379: Y/N/A=33/2/5 </a:t>
            </a:r>
            <a:r>
              <a:rPr lang="en-US" dirty="0" smtClean="0">
                <a:sym typeface="Wingdings" panose="05000000000000000000" pitchFamily="2" charset="2"/>
              </a:rPr>
              <a:t> ready for motion</a:t>
            </a:r>
            <a:endParaRPr lang="en-US" dirty="0" smtClean="0"/>
          </a:p>
          <a:p>
            <a:r>
              <a:rPr lang="en-US" dirty="0" smtClean="0"/>
              <a:t>Two CIDs are for further discussion</a:t>
            </a:r>
          </a:p>
          <a:p>
            <a:r>
              <a:rPr lang="en-US" dirty="0" smtClean="0"/>
              <a:t>The rest  CIDs are ready for motion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61457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11-18/0496 (Matt Fischer)</a:t>
            </a:r>
            <a:endParaRPr lang="en-US" dirty="0"/>
          </a:p>
        </p:txBody>
      </p:sp>
      <p:sp>
        <p:nvSpPr>
          <p:cNvPr id="3" name="Content Placeholder 2"/>
          <p:cNvSpPr>
            <a:spLocks noGrp="1"/>
          </p:cNvSpPr>
          <p:nvPr>
            <p:ph idx="1"/>
          </p:nvPr>
        </p:nvSpPr>
        <p:spPr/>
        <p:txBody>
          <a:bodyPr/>
          <a:lstStyle/>
          <a:p>
            <a:r>
              <a:rPr lang="en-US" dirty="0" smtClean="0"/>
              <a:t>move to accept to resolutions to CIDs 16723 and 15920 in doc 11-18/0496r14?</a:t>
            </a:r>
          </a:p>
          <a:p>
            <a:endParaRPr lang="en-US" dirty="0"/>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748025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11-18/1958 (</a:t>
            </a:r>
            <a:r>
              <a:rPr lang="en-US" dirty="0" err="1" smtClean="0"/>
              <a:t>Yunbo</a:t>
            </a:r>
            <a:r>
              <a:rPr lang="en-US" dirty="0" smtClean="0"/>
              <a:t> Li)</a:t>
            </a:r>
            <a:endParaRPr lang="en-US" dirty="0"/>
          </a:p>
        </p:txBody>
      </p:sp>
      <p:sp>
        <p:nvSpPr>
          <p:cNvPr id="3" name="Content Placeholder 2"/>
          <p:cNvSpPr>
            <a:spLocks noGrp="1"/>
          </p:cNvSpPr>
          <p:nvPr>
            <p:ph idx="1"/>
          </p:nvPr>
        </p:nvSpPr>
        <p:spPr>
          <a:xfrm>
            <a:off x="771525" y="1676400"/>
            <a:ext cx="7770813" cy="4113213"/>
          </a:xfrm>
        </p:spPr>
        <p:txBody>
          <a:bodyPr/>
          <a:lstStyle/>
          <a:p>
            <a:r>
              <a:rPr lang="en-US" dirty="0" smtClean="0"/>
              <a:t>move to accept resolution to CID 16643 in doc 11-18/1958r2?</a:t>
            </a:r>
          </a:p>
          <a:p>
            <a:endParaRPr lang="en-US" dirty="0"/>
          </a:p>
          <a:p>
            <a:r>
              <a:rPr lang="en-US" dirty="0" smtClean="0"/>
              <a:t>Approved pending editorial changes.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754602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11-18/1519 (Robert Stacey)</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16687, 16688 and </a:t>
            </a:r>
            <a:r>
              <a:rPr lang="en-GB" dirty="0" smtClean="0"/>
              <a:t>16689 in doc 11-18/1519r1?</a:t>
            </a:r>
          </a:p>
          <a:p>
            <a:endParaRPr lang="en-GB" dirty="0"/>
          </a:p>
          <a:p>
            <a:r>
              <a:rPr lang="en-GB" dirty="0" smtClean="0"/>
              <a:t>Y/N/A: 14/24/14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96185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November 14,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November 15, AM1-AM2-PM2</a:t>
            </a:r>
            <a:endParaRPr lang="en-US" dirty="0"/>
          </a:p>
        </p:txBody>
      </p:sp>
      <p:sp>
        <p:nvSpPr>
          <p:cNvPr id="3" name="Content Placeholder 2"/>
          <p:cNvSpPr>
            <a:spLocks noGrp="1"/>
          </p:cNvSpPr>
          <p:nvPr>
            <p:ph idx="1"/>
          </p:nvPr>
        </p:nvSpPr>
        <p:spPr>
          <a:xfrm>
            <a:off x="696912" y="1853999"/>
            <a:ext cx="7770813" cy="4113213"/>
          </a:xfrm>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Motions (so far)</a:t>
            </a:r>
          </a:p>
          <a:p>
            <a:pPr>
              <a:lnSpc>
                <a:spcPct val="80000"/>
              </a:lnSpc>
              <a:buFont typeface="Arial" panose="020B0604020202020204" pitchFamily="34" charset="0"/>
              <a:buChar char="•"/>
            </a:pPr>
            <a:r>
              <a:rPr lang="en-US" altLang="en-US" dirty="0" smtClean="0"/>
              <a:t>Submissions (CR) and motions</a:t>
            </a:r>
          </a:p>
          <a:p>
            <a:pPr>
              <a:lnSpc>
                <a:spcPct val="80000"/>
              </a:lnSpc>
              <a:buFont typeface="Arial" panose="020B0604020202020204" pitchFamily="34" charset="0"/>
              <a:buChar char="•"/>
            </a:pPr>
            <a:r>
              <a:rPr lang="en-US" altLang="en-US" dirty="0" smtClean="0"/>
              <a:t>PM2</a:t>
            </a:r>
          </a:p>
          <a:p>
            <a:pPr lvl="1">
              <a:lnSpc>
                <a:spcPct val="80000"/>
              </a:lnSpc>
              <a:buFont typeface="Arial" panose="020B0604020202020204" pitchFamily="34" charset="0"/>
              <a:buChar char="•"/>
            </a:pPr>
            <a:r>
              <a:rPr lang="en-US" altLang="en-US" dirty="0" smtClean="0"/>
              <a:t>Review unresolved comments and draft resolutions</a:t>
            </a:r>
          </a:p>
          <a:p>
            <a:pPr lvl="1">
              <a:lnSpc>
                <a:spcPct val="80000"/>
              </a:lnSpc>
              <a:buFont typeface="Arial" panose="020B0604020202020204" pitchFamily="34" charset="0"/>
              <a:buChar char="•"/>
            </a:pPr>
            <a:r>
              <a:rPr lang="en-US" altLang="en-US" dirty="0" smtClean="0"/>
              <a:t>Motion for WG Letter Ballot</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29142147"/>
              </p:ext>
            </p:extLst>
          </p:nvPr>
        </p:nvGraphicFramePr>
        <p:xfrm>
          <a:off x="1523206" y="1568133"/>
          <a:ext cx="6096000" cy="5359400"/>
        </p:xfrm>
        <a:graphic>
          <a:graphicData uri="http://schemas.openxmlformats.org/drawingml/2006/table">
            <a:tbl>
              <a:tblPr firstRow="1" bandRow="1">
                <a:tableStyleId>{5C22544A-7EE6-4342-B048-85BDC9FD1C3A}</a:tableStyleId>
              </a:tblPr>
              <a:tblGrid>
                <a:gridCol w="2032000"/>
                <a:gridCol w="2032000"/>
                <a:gridCol w="2032000"/>
              </a:tblGrid>
              <a:tr h="413067">
                <a:tc>
                  <a:txBody>
                    <a:bodyPr/>
                    <a:lstStyle/>
                    <a:p>
                      <a:pPr algn="ctr"/>
                      <a:r>
                        <a:rPr lang="en-US" dirty="0" smtClean="0"/>
                        <a:t>Name</a:t>
                      </a:r>
                      <a:endParaRPr lang="en-US" dirty="0"/>
                    </a:p>
                  </a:txBody>
                  <a:tcPr/>
                </a:tc>
                <a:tc>
                  <a:txBody>
                    <a:bodyPr/>
                    <a:lstStyle/>
                    <a:p>
                      <a:pPr algn="ctr"/>
                      <a:r>
                        <a:rPr lang="en-US" dirty="0" smtClean="0"/>
                        <a:t>Submission Number(s)</a:t>
                      </a:r>
                      <a:endParaRPr lang="en-US" dirty="0"/>
                    </a:p>
                  </a:txBody>
                  <a:tcPr/>
                </a:tc>
                <a:tc>
                  <a:txBody>
                    <a:bodyPr/>
                    <a:lstStyle/>
                    <a:p>
                      <a:pPr algn="ctr"/>
                      <a:r>
                        <a:rPr lang="en-US" dirty="0" smtClean="0"/>
                        <a:t># of CIDs</a:t>
                      </a:r>
                      <a:endParaRPr lang="en-US" dirty="0"/>
                    </a:p>
                  </a:txBody>
                  <a:tcPr/>
                </a:tc>
              </a:tr>
              <a:tr h="370840">
                <a:tc>
                  <a:txBody>
                    <a:bodyPr/>
                    <a:lstStyle/>
                    <a:p>
                      <a:r>
                        <a:rPr lang="en-US" dirty="0" smtClean="0"/>
                        <a:t>Zhou </a:t>
                      </a:r>
                      <a:r>
                        <a:rPr lang="en-US" dirty="0" err="1" smtClean="0"/>
                        <a:t>Lan</a:t>
                      </a:r>
                      <a:endParaRPr lang="en-US" dirty="0"/>
                    </a:p>
                  </a:txBody>
                  <a:tcPr/>
                </a:tc>
                <a:tc>
                  <a:txBody>
                    <a:bodyPr/>
                    <a:lstStyle/>
                    <a:p>
                      <a:r>
                        <a:rPr lang="en-US" dirty="0" smtClean="0"/>
                        <a:t>1887</a:t>
                      </a:r>
                      <a:endParaRPr lang="en-US" dirty="0"/>
                    </a:p>
                  </a:txBody>
                  <a:tcPr/>
                </a:tc>
                <a:tc>
                  <a:txBody>
                    <a:bodyPr/>
                    <a:lstStyle/>
                    <a:p>
                      <a:r>
                        <a:rPr lang="en-US" dirty="0" smtClean="0"/>
                        <a:t>3</a:t>
                      </a:r>
                      <a:endParaRPr lang="en-US" dirty="0"/>
                    </a:p>
                  </a:txBody>
                  <a:tcPr/>
                </a:tc>
              </a:tr>
              <a:tr h="370840">
                <a:tc>
                  <a:txBody>
                    <a:bodyPr/>
                    <a:lstStyle/>
                    <a:p>
                      <a:r>
                        <a:rPr lang="en-US" dirty="0" err="1" smtClean="0"/>
                        <a:t>Jarkko</a:t>
                      </a:r>
                      <a:r>
                        <a:rPr lang="en-US" dirty="0" smtClean="0"/>
                        <a:t> </a:t>
                      </a:r>
                      <a:r>
                        <a:rPr lang="en-US" dirty="0" err="1" smtClean="0"/>
                        <a:t>Knecket</a:t>
                      </a:r>
                      <a:endParaRPr lang="en-US" dirty="0"/>
                    </a:p>
                  </a:txBody>
                  <a:tcPr/>
                </a:tc>
                <a:tc>
                  <a:txBody>
                    <a:bodyPr/>
                    <a:lstStyle/>
                    <a:p>
                      <a:r>
                        <a:rPr lang="en-US" dirty="0" smtClean="0"/>
                        <a:t>1999</a:t>
                      </a:r>
                      <a:endParaRPr lang="en-US" dirty="0"/>
                    </a:p>
                  </a:txBody>
                  <a:tcPr/>
                </a:tc>
                <a:tc>
                  <a:txBody>
                    <a:bodyPr/>
                    <a:lstStyle/>
                    <a:p>
                      <a:r>
                        <a:rPr lang="en-US" dirty="0" smtClean="0"/>
                        <a:t>0</a:t>
                      </a:r>
                      <a:endParaRPr lang="en-US" dirty="0"/>
                    </a:p>
                  </a:txBody>
                  <a:tcPr/>
                </a:tc>
              </a:tr>
              <a:tr h="370840">
                <a:tc>
                  <a:txBody>
                    <a:bodyPr/>
                    <a:lstStyle/>
                    <a:p>
                      <a:r>
                        <a:rPr lang="en-US" dirty="0" smtClean="0"/>
                        <a:t>Chao-Chun</a:t>
                      </a:r>
                      <a:endParaRPr lang="en-US" dirty="0"/>
                    </a:p>
                  </a:txBody>
                  <a:tcPr/>
                </a:tc>
                <a:tc>
                  <a:txBody>
                    <a:bodyPr/>
                    <a:lstStyle/>
                    <a:p>
                      <a:r>
                        <a:rPr lang="en-US" dirty="0" smtClean="0"/>
                        <a:t>1855</a:t>
                      </a:r>
                      <a:endParaRPr lang="en-US" dirty="0"/>
                    </a:p>
                  </a:txBody>
                  <a:tcPr/>
                </a:tc>
                <a:tc>
                  <a:txBody>
                    <a:bodyPr/>
                    <a:lstStyle/>
                    <a:p>
                      <a:r>
                        <a:rPr lang="en-US" dirty="0" smtClean="0"/>
                        <a:t>29</a:t>
                      </a:r>
                      <a:endParaRPr lang="en-US" dirty="0"/>
                    </a:p>
                  </a:txBody>
                  <a:tcPr/>
                </a:tc>
              </a:tr>
              <a:tr h="370840">
                <a:tc>
                  <a:txBody>
                    <a:bodyPr/>
                    <a:lstStyle/>
                    <a:p>
                      <a:r>
                        <a:rPr lang="en-US" dirty="0" err="1" smtClean="0"/>
                        <a:t>Tomo</a:t>
                      </a:r>
                      <a:r>
                        <a:rPr lang="en-US" dirty="0" smtClean="0"/>
                        <a:t> Adachi</a:t>
                      </a:r>
                      <a:endParaRPr lang="en-US" dirty="0"/>
                    </a:p>
                  </a:txBody>
                  <a:tcPr/>
                </a:tc>
                <a:tc>
                  <a:txBody>
                    <a:bodyPr/>
                    <a:lstStyle/>
                    <a:p>
                      <a:r>
                        <a:rPr lang="en-US" dirty="0" smtClean="0"/>
                        <a:t>1853</a:t>
                      </a:r>
                      <a:endParaRPr lang="en-US" dirty="0"/>
                    </a:p>
                  </a:txBody>
                  <a:tcPr/>
                </a:tc>
                <a:tc>
                  <a:txBody>
                    <a:bodyPr/>
                    <a:lstStyle/>
                    <a:p>
                      <a:r>
                        <a:rPr lang="en-US" dirty="0" smtClean="0"/>
                        <a:t>7</a:t>
                      </a:r>
                      <a:endParaRPr lang="en-US" dirty="0"/>
                    </a:p>
                  </a:txBody>
                  <a:tcPr/>
                </a:tc>
              </a:tr>
              <a:tr h="370840">
                <a:tc>
                  <a:txBody>
                    <a:bodyPr/>
                    <a:lstStyle/>
                    <a:p>
                      <a:r>
                        <a:rPr lang="en-US" dirty="0" err="1" smtClean="0"/>
                        <a:t>Yasu</a:t>
                      </a:r>
                      <a:r>
                        <a:rPr lang="en-US" dirty="0" smtClean="0"/>
                        <a:t> Inoue</a:t>
                      </a:r>
                      <a:endParaRPr lang="en-US" dirty="0"/>
                    </a:p>
                  </a:txBody>
                  <a:tcPr/>
                </a:tc>
                <a:tc>
                  <a:txBody>
                    <a:bodyPr/>
                    <a:lstStyle/>
                    <a:p>
                      <a:r>
                        <a:rPr lang="en-US" dirty="0" smtClean="0"/>
                        <a:t>1807</a:t>
                      </a:r>
                      <a:endParaRPr lang="en-US" dirty="0"/>
                    </a:p>
                  </a:txBody>
                  <a:tcPr/>
                </a:tc>
                <a:tc>
                  <a:txBody>
                    <a:bodyPr/>
                    <a:lstStyle/>
                    <a:p>
                      <a:r>
                        <a:rPr lang="en-US" dirty="0" smtClean="0"/>
                        <a:t>8</a:t>
                      </a:r>
                      <a:endParaRPr lang="en-US" dirty="0"/>
                    </a:p>
                  </a:txBody>
                  <a:tcPr/>
                </a:tc>
              </a:tr>
              <a:tr h="370840">
                <a:tc>
                  <a:txBody>
                    <a:bodyPr/>
                    <a:lstStyle/>
                    <a:p>
                      <a:r>
                        <a:rPr lang="en-US" dirty="0" err="1" smtClean="0"/>
                        <a:t>HuiZhau</a:t>
                      </a:r>
                      <a:endParaRPr lang="en-US" dirty="0"/>
                    </a:p>
                  </a:txBody>
                  <a:tcPr/>
                </a:tc>
                <a:tc>
                  <a:txBody>
                    <a:bodyPr/>
                    <a:lstStyle/>
                    <a:p>
                      <a:r>
                        <a:rPr lang="en-US" dirty="0" smtClean="0"/>
                        <a:t>1995</a:t>
                      </a:r>
                      <a:endParaRPr lang="en-US" dirty="0"/>
                    </a:p>
                  </a:txBody>
                  <a:tcPr/>
                </a:tc>
                <a:tc>
                  <a:txBody>
                    <a:bodyPr/>
                    <a:lstStyle/>
                    <a:p>
                      <a:r>
                        <a:rPr lang="en-US" dirty="0" smtClean="0"/>
                        <a:t>3</a:t>
                      </a:r>
                      <a:endParaRPr lang="en-US" dirty="0"/>
                    </a:p>
                  </a:txBody>
                  <a:tcPr/>
                </a:tc>
              </a:tr>
              <a:tr h="370840">
                <a:tc>
                  <a:txBody>
                    <a:bodyPr/>
                    <a:lstStyle/>
                    <a:p>
                      <a:r>
                        <a:rPr lang="en-US" dirty="0" smtClean="0"/>
                        <a:t>Jae </a:t>
                      </a:r>
                      <a:r>
                        <a:rPr lang="en-US" dirty="0" err="1" smtClean="0"/>
                        <a:t>Seung</a:t>
                      </a:r>
                      <a:endParaRPr lang="en-US" dirty="0"/>
                    </a:p>
                  </a:txBody>
                  <a:tcPr/>
                </a:tc>
                <a:tc>
                  <a:txBody>
                    <a:bodyPr/>
                    <a:lstStyle/>
                    <a:p>
                      <a:r>
                        <a:rPr lang="en-US" dirty="0" smtClean="0"/>
                        <a:t>1987</a:t>
                      </a:r>
                      <a:endParaRPr lang="en-US" dirty="0"/>
                    </a:p>
                  </a:txBody>
                  <a:tcPr/>
                </a:tc>
                <a:tc>
                  <a:txBody>
                    <a:bodyPr/>
                    <a:lstStyle/>
                    <a:p>
                      <a:r>
                        <a:rPr lang="en-US" dirty="0" smtClean="0"/>
                        <a:t>10</a:t>
                      </a:r>
                      <a:endParaRPr lang="en-US" dirty="0"/>
                    </a:p>
                  </a:txBody>
                  <a:tcPr/>
                </a:tc>
              </a:tr>
              <a:tr h="370840">
                <a:tc>
                  <a:txBody>
                    <a:bodyPr/>
                    <a:lstStyle/>
                    <a:p>
                      <a:r>
                        <a:rPr lang="en-US" dirty="0" smtClean="0"/>
                        <a:t>Peter </a:t>
                      </a:r>
                      <a:r>
                        <a:rPr lang="en-US" dirty="0" err="1" smtClean="0"/>
                        <a:t>Loc</a:t>
                      </a:r>
                      <a:endParaRPr lang="en-US" dirty="0"/>
                    </a:p>
                  </a:txBody>
                  <a:tcPr/>
                </a:tc>
                <a:tc>
                  <a:txBody>
                    <a:bodyPr/>
                    <a:lstStyle/>
                    <a:p>
                      <a:r>
                        <a:rPr lang="en-US" dirty="0" smtClean="0"/>
                        <a:t>1932</a:t>
                      </a:r>
                      <a:endParaRPr lang="en-US" dirty="0"/>
                    </a:p>
                  </a:txBody>
                  <a:tcPr/>
                </a:tc>
                <a:tc>
                  <a:txBody>
                    <a:bodyPr/>
                    <a:lstStyle/>
                    <a:p>
                      <a:r>
                        <a:rPr lang="en-US" dirty="0" smtClean="0"/>
                        <a:t>8</a:t>
                      </a:r>
                      <a:endParaRPr lang="en-US" dirty="0"/>
                    </a:p>
                  </a:txBody>
                  <a:tcPr/>
                </a:tc>
              </a:tr>
              <a:tr h="370840">
                <a:tc>
                  <a:txBody>
                    <a:bodyPr/>
                    <a:lstStyle/>
                    <a:p>
                      <a:r>
                        <a:rPr lang="en-US" dirty="0" err="1" smtClean="0"/>
                        <a:t>Guoqing</a:t>
                      </a:r>
                      <a:endParaRPr lang="en-US" dirty="0"/>
                    </a:p>
                  </a:txBody>
                  <a:tcPr/>
                </a:tc>
                <a:tc>
                  <a:txBody>
                    <a:bodyPr/>
                    <a:lstStyle/>
                    <a:p>
                      <a:r>
                        <a:rPr lang="en-US" dirty="0" smtClean="0"/>
                        <a:t>1868</a:t>
                      </a:r>
                      <a:endParaRPr lang="en-US" dirty="0"/>
                    </a:p>
                  </a:txBody>
                  <a:tcPr/>
                </a:tc>
                <a:tc>
                  <a:txBody>
                    <a:bodyPr/>
                    <a:lstStyle/>
                    <a:p>
                      <a:r>
                        <a:rPr lang="en-US" dirty="0" smtClean="0"/>
                        <a:t>12</a:t>
                      </a:r>
                      <a:endParaRPr lang="en-US" dirty="0"/>
                    </a:p>
                  </a:txBody>
                  <a:tcPr/>
                </a:tc>
              </a:tr>
              <a:tr h="370840">
                <a:tc>
                  <a:txBody>
                    <a:bodyPr/>
                    <a:lstStyle/>
                    <a:p>
                      <a:r>
                        <a:rPr lang="en-US" dirty="0" err="1" smtClean="0"/>
                        <a:t>Yongho</a:t>
                      </a:r>
                      <a:endParaRPr lang="en-US" dirty="0"/>
                    </a:p>
                  </a:txBody>
                  <a:tcPr/>
                </a:tc>
                <a:tc>
                  <a:txBody>
                    <a:bodyPr/>
                    <a:lstStyle/>
                    <a:p>
                      <a:r>
                        <a:rPr lang="en-US" dirty="0" smtClean="0"/>
                        <a:t>1779</a:t>
                      </a:r>
                      <a:endParaRPr lang="en-US" dirty="0"/>
                    </a:p>
                  </a:txBody>
                  <a:tcPr/>
                </a:tc>
                <a:tc>
                  <a:txBody>
                    <a:bodyPr/>
                    <a:lstStyle/>
                    <a:p>
                      <a:r>
                        <a:rPr lang="en-US" dirty="0" smtClean="0"/>
                        <a:t>1</a:t>
                      </a:r>
                      <a:endParaRPr lang="en-US" dirty="0"/>
                    </a:p>
                  </a:txBody>
                  <a:tcPr/>
                </a:tc>
              </a:tr>
              <a:tr h="370840">
                <a:tc>
                  <a:txBody>
                    <a:bodyPr/>
                    <a:lstStyle/>
                    <a:p>
                      <a:r>
                        <a:rPr lang="en-US" dirty="0" smtClean="0"/>
                        <a:t>Laurent</a:t>
                      </a:r>
                      <a:endParaRPr lang="en-US" dirty="0"/>
                    </a:p>
                  </a:txBody>
                  <a:tcPr/>
                </a:tc>
                <a:tc>
                  <a:txBody>
                    <a:bodyPr/>
                    <a:lstStyle/>
                    <a:p>
                      <a:r>
                        <a:rPr lang="en-US" dirty="0" smtClean="0"/>
                        <a:t>1227-1866-1498</a:t>
                      </a:r>
                      <a:endParaRPr lang="en-US" dirty="0"/>
                    </a:p>
                  </a:txBody>
                  <a:tcPr/>
                </a:tc>
                <a:tc>
                  <a:txBody>
                    <a:bodyPr/>
                    <a:lstStyle/>
                    <a:p>
                      <a:endParaRPr lang="en-US" dirty="0"/>
                    </a:p>
                  </a:txBody>
                  <a:tcPr/>
                </a:tc>
              </a:tr>
              <a:tr h="370840">
                <a:tc>
                  <a:txBody>
                    <a:bodyPr/>
                    <a:lstStyle/>
                    <a:p>
                      <a:r>
                        <a:rPr lang="en-US" dirty="0" smtClean="0"/>
                        <a:t>Matt Fischer</a:t>
                      </a:r>
                      <a:endParaRPr lang="en-US" dirty="0"/>
                    </a:p>
                  </a:txBody>
                  <a:tcPr/>
                </a:tc>
                <a:tc>
                  <a:txBody>
                    <a:bodyPr/>
                    <a:lstStyle/>
                    <a:p>
                      <a:r>
                        <a:rPr lang="en-US" dirty="0" smtClean="0"/>
                        <a:t>1822-0029-218-1820</a:t>
                      </a:r>
                      <a:endParaRPr lang="en-US" dirty="0"/>
                    </a:p>
                  </a:txBody>
                  <a:tcPr/>
                </a:tc>
                <a:tc>
                  <a:txBody>
                    <a:bodyPr/>
                    <a:lstStyle/>
                    <a:p>
                      <a:r>
                        <a:rPr lang="en-US" dirty="0" smtClean="0"/>
                        <a:t>1-2-2</a:t>
                      </a:r>
                      <a:endParaRPr lang="en-US" dirty="0"/>
                    </a:p>
                  </a:txBody>
                  <a:tcPr/>
                </a:tc>
              </a:tr>
            </a:tbl>
          </a:graphicData>
        </a:graphic>
      </p:graphicFrame>
    </p:spTree>
    <p:extLst>
      <p:ext uri="{BB962C8B-B14F-4D97-AF65-F5344CB8AC3E}">
        <p14:creationId xmlns:p14="http://schemas.microsoft.com/office/powerpoint/2010/main" val="27195454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361660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the TG CA document</a:t>
            </a:r>
            <a:endParaRPr lang="en-US" dirty="0"/>
          </a:p>
        </p:txBody>
      </p:sp>
      <p:sp>
        <p:nvSpPr>
          <p:cNvPr id="3" name="Content Placeholder 2"/>
          <p:cNvSpPr>
            <a:spLocks noGrp="1"/>
          </p:cNvSpPr>
          <p:nvPr>
            <p:ph idx="1"/>
          </p:nvPr>
        </p:nvSpPr>
        <p:spPr/>
        <p:txBody>
          <a:bodyPr/>
          <a:lstStyle/>
          <a:p>
            <a:r>
              <a:rPr lang="en-US" dirty="0" smtClean="0"/>
              <a:t>Move to approve document 11-16/1348r4 as the TG Coexistence Assurance document.</a:t>
            </a:r>
          </a:p>
          <a:p>
            <a:r>
              <a:rPr lang="en-US" dirty="0" smtClean="0">
                <a:hlinkClick r:id="rId2"/>
              </a:rPr>
              <a:t>https</a:t>
            </a:r>
            <a:r>
              <a:rPr lang="en-US" dirty="0">
                <a:hlinkClick r:id="rId2"/>
              </a:rPr>
              <a:t>://</a:t>
            </a:r>
            <a:r>
              <a:rPr lang="en-US" dirty="0" smtClean="0">
                <a:hlinkClick r:id="rId2"/>
              </a:rPr>
              <a:t>mentor.ieee.org/802.11/dcn/16/11-16-1348-04-00ax-coexistence-assurance.docx</a:t>
            </a:r>
            <a:r>
              <a:rPr lang="en-US" dirty="0" smtClean="0"/>
              <a:t> </a:t>
            </a:r>
          </a:p>
          <a:p>
            <a:endParaRPr lang="en-US" dirty="0"/>
          </a:p>
          <a:p>
            <a:r>
              <a:rPr lang="en-US"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018786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PHY Motion #210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modification proposal to IEEE P802.11ax D3.2 as in 11-18/2019r0</a:t>
            </a:r>
          </a:p>
          <a:p>
            <a:pPr lvl="1"/>
            <a:endParaRPr lang="en-GB" altLang="zh-CN" dirty="0" smtClean="0"/>
          </a:p>
          <a:p>
            <a:pPr lvl="1"/>
            <a:endParaRPr lang="en-GB" altLang="zh-CN" dirty="0" smtClean="0"/>
          </a:p>
          <a:p>
            <a:pPr>
              <a:buNone/>
            </a:pPr>
            <a:r>
              <a:rPr lang="en-US" altLang="zh-CN" dirty="0" smtClean="0">
                <a:solidFill>
                  <a:schemeClr val="tx1"/>
                </a:solidFill>
              </a:rPr>
              <a:t>Move: Bin </a:t>
            </a:r>
            <a:r>
              <a:rPr lang="en-US" altLang="zh-CN" dirty="0" err="1" smtClean="0">
                <a:solidFill>
                  <a:schemeClr val="tx1"/>
                </a:solidFill>
              </a:rPr>
              <a:t>Tian</a:t>
            </a:r>
            <a:r>
              <a:rPr lang="en-US" altLang="zh-CN" dirty="0" smtClean="0">
                <a:solidFill>
                  <a:schemeClr val="tx1"/>
                </a:solidFill>
              </a:rPr>
              <a:t>		Second: </a:t>
            </a:r>
            <a:r>
              <a:rPr lang="en-US" altLang="zh-CN" dirty="0" err="1" smtClean="0">
                <a:solidFill>
                  <a:schemeClr val="tx1"/>
                </a:solidFill>
              </a:rPr>
              <a:t>Youhan</a:t>
            </a:r>
            <a:r>
              <a:rPr lang="en-US" altLang="zh-CN" dirty="0" smtClean="0">
                <a:solidFill>
                  <a:schemeClr val="tx1"/>
                </a:solidFill>
              </a:rPr>
              <a:t> Kim</a:t>
            </a:r>
          </a:p>
          <a:p>
            <a:pPr>
              <a:buNone/>
            </a:pPr>
            <a:r>
              <a:rPr lang="en-US" altLang="zh-CN" dirty="0" smtClean="0">
                <a:solidFill>
                  <a:schemeClr val="tx1"/>
                </a:solidFill>
              </a:rPr>
              <a:t>Y/N/A: 41/0/3 -- Passes</a:t>
            </a:r>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8882176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Resolutions of all PHY Motions</a:t>
            </a:r>
            <a:endParaRPr lang="en-US" dirty="0"/>
          </a:p>
        </p:txBody>
      </p:sp>
      <p:sp>
        <p:nvSpPr>
          <p:cNvPr id="3" name="Content Placeholder 2"/>
          <p:cNvSpPr>
            <a:spLocks noGrp="1"/>
          </p:cNvSpPr>
          <p:nvPr>
            <p:ph idx="1"/>
          </p:nvPr>
        </p:nvSpPr>
        <p:spPr/>
        <p:txBody>
          <a:bodyPr/>
          <a:lstStyle/>
          <a:p>
            <a:r>
              <a:rPr lang="en-US" dirty="0" smtClean="0"/>
              <a:t>Move to accept resolutions to CIDs in </a:t>
            </a:r>
            <a:r>
              <a:rPr lang="en-US" dirty="0"/>
              <a:t>document </a:t>
            </a:r>
            <a:r>
              <a:rPr lang="en-US" dirty="0" smtClean="0"/>
              <a:t>11-16/2038r0</a:t>
            </a:r>
          </a:p>
          <a:p>
            <a:r>
              <a:rPr lang="en-US" dirty="0" smtClean="0">
                <a:hlinkClick r:id="rId2"/>
              </a:rPr>
              <a:t>https://mentor.ieee.org/802.11/dcn/18/11-18-2038-00-00ax-phy-adhoc-comments-on-tgax-d3-0-nov-2018.xlsx</a:t>
            </a:r>
            <a:r>
              <a:rPr lang="en-US" dirty="0" smtClean="0"/>
              <a:t> </a:t>
            </a:r>
          </a:p>
          <a:p>
            <a:endParaRPr lang="en-US" dirty="0"/>
          </a:p>
          <a:p>
            <a:r>
              <a:rPr lang="en-US" dirty="0" smtClean="0"/>
              <a:t>Move: Bo Sun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424672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#713</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11-18/1832r0?</a:t>
            </a:r>
          </a:p>
          <a:p>
            <a:pPr lvl="1"/>
            <a:r>
              <a:rPr lang="en-US" altLang="zh-CN" dirty="0"/>
              <a:t>CID 16700, </a:t>
            </a:r>
            <a:r>
              <a:rPr lang="en-US" altLang="zh-CN" dirty="0" smtClean="0"/>
              <a:t>16982</a:t>
            </a:r>
          </a:p>
          <a:p>
            <a:pPr lvl="1"/>
            <a:endParaRPr lang="en-US"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r>
              <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Move: </a:t>
            </a:r>
            <a:r>
              <a:rPr lang="en-US" altLang="zh-CN" dirty="0" err="1"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Yongho</a:t>
            </a:r>
            <a:r>
              <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dirty="0" err="1"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Seok</a:t>
            </a:r>
            <a:r>
              <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		Second Bin </a:t>
            </a:r>
            <a:r>
              <a:rPr lang="en-US" altLang="zh-CN" dirty="0" err="1"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Tian</a:t>
            </a:r>
            <a:endPar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lvl="1"/>
            <a:r>
              <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Y/N/A: 30/0/4 </a:t>
            </a:r>
          </a:p>
          <a:p>
            <a:pPr lvl="1"/>
            <a:r>
              <a:rPr lang="en-US" altLang="zh-CN" dirty="0" smtClean="0">
                <a:solidFill>
                  <a:schemeClr val="tx1"/>
                </a:solidFill>
                <a:latin typeface="Times New Roman" panose="02020603050405020304" pitchFamily="18" charset="0"/>
                <a:ea typeface="宋体" panose="02010600030101010101" pitchFamily="2" charset="-122"/>
                <a:cs typeface="Times New Roman" panose="02020603050405020304" pitchFamily="18" charset="0"/>
              </a:rPr>
              <a:t>Passes</a:t>
            </a:r>
          </a:p>
          <a:p>
            <a:pPr lvl="1"/>
            <a:endParaRPr lang="en-GB" altLang="zh-CN"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120615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a:t>
            </a:r>
            <a:r>
              <a:rPr lang="en-US" altLang="zh-CN" dirty="0" smtClean="0"/>
              <a:t>11-18/1764r0</a:t>
            </a:r>
            <a:endParaRPr lang="en-US" altLang="zh-CN" dirty="0"/>
          </a:p>
          <a:p>
            <a:pPr lvl="1"/>
            <a:r>
              <a:rPr lang="en-US" altLang="zh-CN" dirty="0"/>
              <a:t>CID </a:t>
            </a:r>
            <a:r>
              <a:rPr lang="en-GB" altLang="zh-CN" dirty="0"/>
              <a:t>16179, </a:t>
            </a:r>
            <a:r>
              <a:rPr lang="en-GB" altLang="zh-CN" dirty="0" smtClean="0"/>
              <a:t>15979</a:t>
            </a:r>
          </a:p>
          <a:p>
            <a:pPr lvl="1"/>
            <a:endParaRPr lang="en-GB" altLang="zh-CN" dirty="0"/>
          </a:p>
          <a:p>
            <a:pPr lvl="1"/>
            <a:r>
              <a:rPr lang="en-GB" altLang="zh-CN" dirty="0" smtClean="0"/>
              <a:t>Y/N/A: 23/0/3</a:t>
            </a:r>
          </a:p>
          <a:p>
            <a:pPr lvl="1"/>
            <a:r>
              <a:rPr lang="en-GB" altLang="zh-CN" dirty="0" smtClean="0"/>
              <a:t>passes</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00815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#715</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and corresponding modification to 11ax spec draft D3.2 as in 11-18/1735r0?</a:t>
            </a:r>
          </a:p>
          <a:p>
            <a:pPr lvl="1"/>
            <a:r>
              <a:rPr lang="en-US" altLang="zh-CN" dirty="0"/>
              <a:t>CID 16773, 16572, 15917, 16553, 16554, 16550, 16552, 16724, 16520, 16555, 16705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661227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#716</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without those marked in red and corresponding modification to 11ax spec draft D3.2 as in </a:t>
            </a:r>
            <a:r>
              <a:rPr lang="en-US" altLang="zh-CN" dirty="0" smtClean="0"/>
              <a:t>11-18/1759r1</a:t>
            </a:r>
            <a:endParaRPr lang="en-US" altLang="zh-CN" dirty="0"/>
          </a:p>
          <a:p>
            <a:pPr lvl="1"/>
            <a:r>
              <a:rPr lang="en-US" altLang="zh-CN" dirty="0"/>
              <a:t>CID </a:t>
            </a:r>
            <a:r>
              <a:rPr lang="en-GB" altLang="zh-CN" dirty="0"/>
              <a:t>16779, 16989, 16229, 16348, </a:t>
            </a:r>
            <a:r>
              <a:rPr lang="en-GB" altLang="zh-CN" dirty="0" smtClean="0"/>
              <a:t>1</a:t>
            </a:r>
            <a:r>
              <a:rPr lang="en-US" altLang="zh-CN" dirty="0"/>
              <a:t>6990, 16830, 15967, </a:t>
            </a:r>
            <a:r>
              <a:rPr lang="en-US" altLang="zh-CN" dirty="0" smtClean="0"/>
              <a:t>16349</a:t>
            </a:r>
            <a:r>
              <a:rPr lang="en-US" altLang="zh-CN" dirty="0"/>
              <a:t>, 16262, 16829, 16134, 16051, 16635, 16855, 15951, 16065, 16306, 16778, 16834, 16828, 16736, 16831, 15969, </a:t>
            </a:r>
            <a:r>
              <a:rPr lang="en-US" altLang="zh-CN" dirty="0" smtClean="0"/>
              <a:t>16780</a:t>
            </a:r>
            <a:r>
              <a:rPr lang="en-US" altLang="zh-CN" dirty="0"/>
              <a:t>, 16781, 16782, 16784</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002627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11-18/1849r1?</a:t>
            </a:r>
          </a:p>
          <a:p>
            <a:pPr lvl="1"/>
            <a:r>
              <a:rPr lang="en-US" altLang="zh-CN" dirty="0"/>
              <a:t>CID </a:t>
            </a:r>
            <a:r>
              <a:rPr lang="en-GB" altLang="zh-CN" dirty="0"/>
              <a:t>17095, 16699, 16025, 15793, 15600, 15601, 16826</a:t>
            </a:r>
            <a:endParaRPr lang="en-US" altLang="zh-CN" dirty="0"/>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82576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#718</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as in 11-18/1841r1?</a:t>
            </a:r>
          </a:p>
          <a:p>
            <a:pPr lvl="1"/>
            <a:r>
              <a:rPr lang="en-US" altLang="zh-CN" dirty="0"/>
              <a:t>CID </a:t>
            </a:r>
            <a:r>
              <a:rPr lang="en-GB" altLang="zh-CN" dirty="0" smtClean="0"/>
              <a:t> </a:t>
            </a:r>
            <a:r>
              <a:rPr lang="en-GB" altLang="zh-CN" dirty="0"/>
              <a:t>16259, 16314, 16315, 16341, 16522, 16524, 16726, 16725, 16772, 16774, 16776, 16777, 16964</a:t>
            </a:r>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007657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#719</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a:t>
            </a:r>
            <a:r>
              <a:rPr lang="en-US" altLang="zh-CN" dirty="0" smtClean="0"/>
              <a:t>11-18/1842r2</a:t>
            </a:r>
          </a:p>
          <a:p>
            <a:pPr lvl="1"/>
            <a:r>
              <a:rPr lang="en-US" altLang="zh-CN" dirty="0" smtClean="0"/>
              <a:t>CID </a:t>
            </a:r>
            <a:r>
              <a:rPr lang="en-GB" altLang="zh-CN" dirty="0" smtClean="0"/>
              <a:t>15596, 15599, 16189, 16336, 16418, 6838, 16669, 15954,  7102, 16043, 15665, 15980</a:t>
            </a:r>
            <a:endParaRPr lang="zh-CN" altLang="zh-CN"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91184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52</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corresponding modification to 11ax spec draft D3.2 as in 11-18/1534r3?</a:t>
            </a:r>
          </a:p>
          <a:p>
            <a:pPr lvl="1"/>
            <a:r>
              <a:rPr lang="en-US" altLang="zh-CN" dirty="0" smtClean="0"/>
              <a:t>CID 16981</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244821565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11-18/1848r1</a:t>
            </a:r>
          </a:p>
          <a:p>
            <a:pPr lvl="1"/>
            <a:r>
              <a:rPr lang="en-US" altLang="zh-CN" dirty="0" smtClean="0"/>
              <a:t>CID </a:t>
            </a:r>
            <a:r>
              <a:rPr lang="en-GB" altLang="zh-CN" dirty="0" smtClean="0"/>
              <a:t>17100</a:t>
            </a: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40105281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54</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11-18/1734r1</a:t>
            </a:r>
          </a:p>
          <a:p>
            <a:pPr lvl="1"/>
            <a:r>
              <a:rPr lang="en-US" altLang="zh-CN" dirty="0" smtClean="0"/>
              <a:t>CID 16632, 16692, 16693, 16694</a:t>
            </a:r>
            <a:endParaRPr lang="en-GB" altLang="zh-CN" dirty="0" smtClean="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8810552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55</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11-18/1790r1</a:t>
            </a:r>
          </a:p>
          <a:p>
            <a:pPr lvl="1"/>
            <a:r>
              <a:rPr lang="en-US" altLang="zh-CN" dirty="0" smtClean="0"/>
              <a:t>CID 16008, 15626, </a:t>
            </a:r>
            <a:r>
              <a:rPr lang="en-US" altLang="zh-CN" dirty="0"/>
              <a:t>16525, 16733, 15465, 16706, 16526, 16528, 16529, 16852, 16843, 16536, 16854, 16853</a:t>
            </a:r>
            <a:r>
              <a:rPr lang="en-US" altLang="zh-CN" dirty="0" smtClean="0"/>
              <a:t>, 16856, 16993, 16871, 15572, 16716, 16717</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33788154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56</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#724</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corresponding modification to 11ax spec draft D3.2 as in 11-18/1759r2</a:t>
            </a:r>
          </a:p>
          <a:p>
            <a:pPr lvl="1"/>
            <a:r>
              <a:rPr lang="en-US" altLang="zh-CN" dirty="0" smtClean="0"/>
              <a:t>CID 17128</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322988109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57</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#725</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19 CIDs and the corresponding modification proposal to IEEE P802.11ax D3.2 as in 11-18/1850r2</a:t>
            </a:r>
          </a:p>
          <a:p>
            <a:pPr lvl="1"/>
            <a:r>
              <a:rPr lang="en-US" altLang="zh-CN" dirty="0" smtClean="0"/>
              <a:t>CID </a:t>
            </a:r>
            <a:r>
              <a:rPr lang="en-GB" altLang="zh-CN" dirty="0"/>
              <a:t>15666, 15667, 16002, 15663, 16325, 16323, 16004, 16633, 16376, 16231, 15571, 15574, 15159, </a:t>
            </a:r>
            <a:r>
              <a:rPr lang="en-GB" altLang="zh-CN" dirty="0" smtClean="0"/>
              <a:t>15580</a:t>
            </a:r>
            <a:r>
              <a:rPr lang="en-GB" altLang="zh-CN" dirty="0"/>
              <a:t>, 16823, 15575, 15576, 16824, </a:t>
            </a:r>
            <a:r>
              <a:rPr lang="en-GB" altLang="zh-CN" dirty="0" smtClean="0"/>
              <a:t>16825</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93393643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58</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#726</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D3.2 as in 11-18/1850r2</a:t>
            </a:r>
          </a:p>
          <a:p>
            <a:pPr lvl="1"/>
            <a:r>
              <a:rPr lang="en-US" altLang="zh-CN" dirty="0" smtClean="0"/>
              <a:t>CID </a:t>
            </a:r>
            <a:r>
              <a:rPr lang="en-GB" altLang="zh-CN" dirty="0" smtClean="0"/>
              <a:t>15160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24Y/1N/4A, Passed</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99077140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59</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#727</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2 CIDs and the corresponding modification proposal to IEEE P802.11ax D3.2 as in 11-18/1907r0</a:t>
            </a:r>
          </a:p>
          <a:p>
            <a:pPr lvl="1"/>
            <a:r>
              <a:rPr lang="en-US" altLang="zh-CN" dirty="0" smtClean="0"/>
              <a:t>CID </a:t>
            </a:r>
            <a:r>
              <a:rPr lang="en-GB" altLang="zh-CN" i="1" dirty="0"/>
              <a:t>16014, </a:t>
            </a:r>
            <a:r>
              <a:rPr lang="en-GB" altLang="zh-CN" i="1" dirty="0" smtClean="0"/>
              <a:t>16050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627027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60</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#728</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as in 11-18/2007r0</a:t>
            </a:r>
          </a:p>
          <a:p>
            <a:pPr lvl="1"/>
            <a:r>
              <a:rPr lang="en-US" altLang="zh-CN" dirty="0" smtClean="0"/>
              <a:t>CID </a:t>
            </a:r>
            <a:r>
              <a:rPr lang="en-US" altLang="zh-CN" i="1" dirty="0" smtClean="0"/>
              <a:t>16363</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2722399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61</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#729</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2 CIDs and the corresponding modification proposal to IEEE P802.11ax D3.2 as in 11-18/1980r1</a:t>
            </a:r>
          </a:p>
          <a:p>
            <a:pPr lvl="1"/>
            <a:r>
              <a:rPr lang="en-US" altLang="zh-CN" dirty="0" smtClean="0"/>
              <a:t>CID </a:t>
            </a:r>
            <a:r>
              <a:rPr lang="en-GB" altLang="zh-CN" i="1" dirty="0" smtClean="0"/>
              <a:t>16067, 16846</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50650705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62</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#730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D3.2 as in 11-18/1841r2</a:t>
            </a:r>
          </a:p>
          <a:p>
            <a:pPr lvl="1"/>
            <a:r>
              <a:rPr lang="en-US" altLang="zh-CN" dirty="0" smtClean="0"/>
              <a:t>CID </a:t>
            </a:r>
            <a:r>
              <a:rPr lang="en-GB" altLang="zh-CN" dirty="0" smtClean="0"/>
              <a:t>15660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343796540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#731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D3.1 as in 11-18/1733r1</a:t>
            </a:r>
          </a:p>
          <a:p>
            <a:pPr lvl="1"/>
            <a:r>
              <a:rPr lang="en-US" altLang="zh-CN" dirty="0" smtClean="0"/>
              <a:t>CID </a:t>
            </a:r>
            <a:r>
              <a:rPr lang="en-GB" altLang="zh-CN" dirty="0" smtClean="0"/>
              <a:t>16364</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407826507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64</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#732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13 CIDs and the corresponding modification proposal to IEEE P802.11ax D3.2 as in 11-18/1939r1</a:t>
            </a:r>
          </a:p>
          <a:p>
            <a:pPr lvl="1"/>
            <a:r>
              <a:rPr lang="en-US" altLang="zh-CN" dirty="0" smtClean="0"/>
              <a:t>CID </a:t>
            </a:r>
            <a:r>
              <a:rPr lang="en-GB" altLang="zh-CN" dirty="0"/>
              <a:t>15148, 15149, 15150, 15151, 15152, </a:t>
            </a:r>
            <a:r>
              <a:rPr lang="en-GB" altLang="zh-CN" dirty="0" smtClean="0"/>
              <a:t>16244, </a:t>
            </a:r>
            <a:r>
              <a:rPr lang="en-GB" altLang="zh-CN" dirty="0"/>
              <a:t>16420, 16720, 16112, 16113, 16332, </a:t>
            </a:r>
            <a:r>
              <a:rPr lang="en-GB" altLang="zh-CN" dirty="0" smtClean="0"/>
              <a:t>16333 </a:t>
            </a:r>
            <a:r>
              <a:rPr lang="en-GB" altLang="zh-CN" dirty="0"/>
              <a:t>and 16875</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19773765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65</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#733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3 CIDs and the corresponding modification proposal to IEEE P802.11ax D3.2 as in 11-18/1944r0</a:t>
            </a:r>
          </a:p>
          <a:p>
            <a:pPr lvl="1"/>
            <a:r>
              <a:rPr lang="en-US" altLang="zh-CN" dirty="0" smtClean="0"/>
              <a:t>CID </a:t>
            </a:r>
            <a:r>
              <a:rPr lang="en-GB" altLang="zh-CN" dirty="0"/>
              <a:t>16234, 17063, and 17064</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67973350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66</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#734</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a:t>
            </a:r>
            <a:r>
              <a:rPr lang="en-US" altLang="zh-CN" dirty="0"/>
              <a:t>6</a:t>
            </a:r>
            <a:r>
              <a:rPr lang="en-US" altLang="zh-CN" dirty="0" smtClean="0"/>
              <a:t> CIDs and the corresponding modification proposal to IEEE P802.11ax D3.2 as in 11-18/1942r1</a:t>
            </a:r>
          </a:p>
          <a:p>
            <a:pPr lvl="1"/>
            <a:r>
              <a:rPr lang="en-US" altLang="zh-CN" dirty="0" smtClean="0"/>
              <a:t>CID </a:t>
            </a:r>
            <a:r>
              <a:rPr lang="en-GB" altLang="zh-CN" dirty="0"/>
              <a:t>15174, 15156, 16928, 16929, </a:t>
            </a:r>
            <a:r>
              <a:rPr lang="en-GB" altLang="zh-CN" dirty="0" smtClean="0"/>
              <a:t>17136 </a:t>
            </a:r>
            <a:r>
              <a:rPr lang="en-GB" altLang="zh-CN" dirty="0"/>
              <a:t>and </a:t>
            </a:r>
            <a:r>
              <a:rPr lang="en-GB" altLang="zh-CN" dirty="0" smtClean="0"/>
              <a:t>17137</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53165432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67</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#735</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2 CIDs as in 11-18/2017r1</a:t>
            </a:r>
          </a:p>
          <a:p>
            <a:pPr lvl="1"/>
            <a:r>
              <a:rPr lang="en-US" altLang="zh-CN" dirty="0" smtClean="0"/>
              <a:t>CID </a:t>
            </a:r>
            <a:r>
              <a:rPr lang="en-GB" altLang="zh-CN" dirty="0"/>
              <a:t>15916, 16775</a:t>
            </a:r>
            <a:endParaRPr lang="en-GB"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38742430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68</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#736</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the corresponding modification proposal to IEEE P802.11ax D3.2 as in 11-18/2023r2</a:t>
            </a:r>
          </a:p>
          <a:p>
            <a:pPr lvl="1"/>
            <a:r>
              <a:rPr lang="en-US" altLang="zh-CN" dirty="0" smtClean="0"/>
              <a:t>CID </a:t>
            </a:r>
            <a:r>
              <a:rPr lang="en-GB" altLang="zh-CN" dirty="0" smtClean="0"/>
              <a:t>16768</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40074630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#737</a:t>
            </a:r>
            <a:endParaRPr lang="en-US" dirty="0"/>
          </a:p>
        </p:txBody>
      </p:sp>
      <p:sp>
        <p:nvSpPr>
          <p:cNvPr id="3" name="Content Placeholder 2"/>
          <p:cNvSpPr>
            <a:spLocks noGrp="1"/>
          </p:cNvSpPr>
          <p:nvPr>
            <p:ph idx="1"/>
          </p:nvPr>
        </p:nvSpPr>
        <p:spPr/>
        <p:txBody>
          <a:bodyPr/>
          <a:lstStyle/>
          <a:p>
            <a:r>
              <a:rPr lang="en-US" dirty="0" smtClean="0"/>
              <a:t>Move to accept comment resolution motions numbered from715 up to 736. </a:t>
            </a:r>
          </a:p>
          <a:p>
            <a:endParaRPr lang="en-US" dirty="0"/>
          </a:p>
          <a:p>
            <a:r>
              <a:rPr lang="en-US" dirty="0" smtClean="0"/>
              <a:t>Move: Bin </a:t>
            </a:r>
            <a:r>
              <a:rPr lang="en-US" dirty="0" err="1" smtClean="0"/>
              <a:t>Tian</a:t>
            </a:r>
            <a:r>
              <a:rPr lang="en-US" dirty="0" smtClean="0"/>
              <a:t>		Second: Abhishek </a:t>
            </a:r>
            <a:r>
              <a:rPr lang="en-US" dirty="0" err="1" smtClean="0"/>
              <a:t>Patil</a:t>
            </a:r>
            <a:endParaRPr lang="en-US" dirty="0" smtClean="0"/>
          </a:p>
          <a:p>
            <a:endParaRPr lang="en-US" dirty="0"/>
          </a:p>
          <a:p>
            <a:r>
              <a:rPr lang="en-US" dirty="0" smtClean="0"/>
              <a:t>Y/N/A: 30/0/6</a:t>
            </a:r>
          </a:p>
          <a:p>
            <a:r>
              <a:rPr lang="en-US" dirty="0" smtClean="0"/>
              <a:t>Passes</a:t>
            </a:r>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11352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Start of MAC/MU/SR Motions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6139720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#738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15799, 16598, 17023, 15800, 16599, 16967, 15801, 16600, 15802, 16601, </a:t>
            </a:r>
            <a:r>
              <a:rPr lang="en-GB" dirty="0" smtClean="0"/>
              <a:t>16966</a:t>
            </a:r>
            <a:r>
              <a:rPr lang="en-US" dirty="0"/>
              <a:t> </a:t>
            </a:r>
            <a:r>
              <a:rPr lang="en-US" dirty="0" smtClean="0"/>
              <a:t>in </a:t>
            </a:r>
            <a:r>
              <a:rPr lang="en-US" dirty="0"/>
              <a:t>doc </a:t>
            </a:r>
            <a:r>
              <a:rPr lang="en-US" dirty="0" smtClean="0"/>
              <a:t>11-18/1181r5</a:t>
            </a:r>
          </a:p>
          <a:p>
            <a:pPr marL="0" indent="0"/>
            <a:endParaRPr lang="en-US" dirty="0"/>
          </a:p>
          <a:p>
            <a:endParaRPr lang="en-US" dirty="0"/>
          </a:p>
          <a:p>
            <a:r>
              <a:rPr lang="en-US" dirty="0" smtClean="0"/>
              <a:t>Move:	Po-Kai Huang		Second: Abhishek </a:t>
            </a:r>
            <a:r>
              <a:rPr lang="en-US" dirty="0" err="1" smtClean="0"/>
              <a:t>Patil</a:t>
            </a:r>
            <a:endParaRPr lang="en-US" dirty="0" smtClean="0"/>
          </a:p>
          <a:p>
            <a:r>
              <a:rPr lang="en-US" dirty="0" smtClean="0"/>
              <a:t>Y/N/A</a:t>
            </a:r>
            <a:r>
              <a:rPr lang="en-US" dirty="0"/>
              <a:t>: </a:t>
            </a:r>
            <a:r>
              <a:rPr lang="en-US" dirty="0" smtClean="0"/>
              <a:t>32/1/3</a:t>
            </a:r>
          </a:p>
          <a:p>
            <a:r>
              <a:rPr lang="en-US" dirty="0" smtClean="0"/>
              <a:t>passed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215421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#739</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a:t>
            </a:r>
            <a:r>
              <a:rPr lang="en-GB" dirty="0"/>
              <a:t> 16876, 16877, 16878, 16879, 16880, 16881, 16882, 16883, 16884, 16885, 16886, 16887, 16888, 16889, 16890,16891, 16892, 16893, 16894, 16895, 16896, 16897, 16898, 16899, 16900, 16901, 16902, 16903, 16904, 16905 in doc </a:t>
            </a:r>
            <a:r>
              <a:rPr lang="en-GB" dirty="0" smtClean="0"/>
              <a:t>11-18/1532r2</a:t>
            </a:r>
          </a:p>
          <a:p>
            <a:endParaRPr lang="en-GB" dirty="0"/>
          </a:p>
          <a:p>
            <a:r>
              <a:rPr lang="en-GB" dirty="0" smtClean="0"/>
              <a:t>Move: Osama </a:t>
            </a:r>
            <a:r>
              <a:rPr lang="en-GB" dirty="0" err="1" smtClean="0"/>
              <a:t>Aboul-Magd</a:t>
            </a:r>
            <a:r>
              <a:rPr lang="en-GB" dirty="0" smtClean="0"/>
              <a:t>			</a:t>
            </a:r>
            <a:r>
              <a:rPr lang="en-GB" dirty="0" err="1" smtClean="0"/>
              <a:t>Second:Alfred</a:t>
            </a:r>
            <a:r>
              <a:rPr lang="en-GB" dirty="0" smtClean="0"/>
              <a:t> </a:t>
            </a:r>
            <a:r>
              <a:rPr lang="en-GB" dirty="0" err="1" smtClean="0"/>
              <a:t>Asterjadhi</a:t>
            </a:r>
            <a:endParaRPr lang="en-GB" dirty="0" smtClean="0"/>
          </a:p>
          <a:p>
            <a:r>
              <a:rPr lang="en-GB" dirty="0" smtClean="0"/>
              <a:t>Accepted with no objection</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640005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#740</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15183, </a:t>
            </a:r>
            <a:r>
              <a:rPr lang="en-GB" dirty="0" smtClean="0"/>
              <a:t>16081</a:t>
            </a:r>
            <a:r>
              <a:rPr lang="en-GB" dirty="0"/>
              <a:t>,</a:t>
            </a:r>
            <a:r>
              <a:rPr lang="en-GB" dirty="0" smtClean="0"/>
              <a:t> </a:t>
            </a:r>
            <a:r>
              <a:rPr lang="en-GB" dirty="0"/>
              <a:t>16383</a:t>
            </a:r>
            <a:r>
              <a:rPr lang="en-US" dirty="0"/>
              <a:t>, </a:t>
            </a:r>
            <a:r>
              <a:rPr lang="en-GB" dirty="0"/>
              <a:t>15912, 16075, 16701, 17054, 17055, and 17056 in doc </a:t>
            </a:r>
            <a:r>
              <a:rPr lang="en-GB" dirty="0" smtClean="0"/>
              <a:t>11-18/1852r2</a:t>
            </a:r>
            <a:endParaRPr lang="en-GB" dirty="0"/>
          </a:p>
          <a:p>
            <a:endParaRPr lang="en-US" dirty="0" smtClean="0"/>
          </a:p>
          <a:p>
            <a:r>
              <a:rPr lang="en-US" dirty="0" smtClean="0"/>
              <a:t>Move: Osama </a:t>
            </a:r>
            <a:r>
              <a:rPr lang="en-US" dirty="0" err="1" smtClean="0"/>
              <a:t>Aboul-Magd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877570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15158, 15803, 15804, 16026, 16041, 16103, 16144, 16160, 16161, 16184, 16211, 16255 </a:t>
            </a:r>
            <a:r>
              <a:rPr lang="en-US" dirty="0"/>
              <a:t>in doc </a:t>
            </a:r>
            <a:r>
              <a:rPr lang="en-US" dirty="0" smtClean="0"/>
              <a:t>11-18/1800r1</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6932315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16668 in doc </a:t>
            </a:r>
            <a:r>
              <a:rPr lang="en-US" dirty="0" smtClean="0"/>
              <a:t>11-18/1799r1</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849901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#743</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16367, 15805, 15806, 16078, 16001, 16000, 16443, 15743, 15839, 16327, </a:t>
            </a:r>
            <a:r>
              <a:rPr lang="en-GB" dirty="0" smtClean="0"/>
              <a:t>16326</a:t>
            </a:r>
            <a:r>
              <a:rPr lang="en-GB" dirty="0"/>
              <a:t>, 15884, </a:t>
            </a:r>
            <a:r>
              <a:rPr lang="en-GB" dirty="0" smtClean="0"/>
              <a:t>15886 in doc 11-18/1775r1</a:t>
            </a:r>
          </a:p>
          <a:p>
            <a:pPr lvl="0"/>
            <a:endParaRPr lang="en-GB" dirty="0" smtClean="0"/>
          </a:p>
          <a:p>
            <a:pPr lvl="0"/>
            <a:r>
              <a:rPr lang="en-GB" dirty="0" smtClean="0"/>
              <a:t>Move: Alfred </a:t>
            </a:r>
            <a:r>
              <a:rPr lang="en-GB" dirty="0" err="1" smtClean="0"/>
              <a:t>Asterjadhi</a:t>
            </a:r>
            <a:endParaRPr lang="en-GB" dirty="0" smtClean="0"/>
          </a:p>
          <a:p>
            <a:pPr lvl="0"/>
            <a:r>
              <a:rPr lang="en-GB" dirty="0" smtClean="0"/>
              <a:t>Accepted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9438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#744</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15002, 15036, 15044, 15163, 15903, 16472, 16737, 16490, 16120, 15007, </a:t>
            </a:r>
            <a:r>
              <a:rPr lang="en-GB" dirty="0" smtClean="0"/>
              <a:t>17111 in doc 11-18/1473r2</a:t>
            </a:r>
          </a:p>
          <a:p>
            <a:pPr lvl="0"/>
            <a:endParaRPr lang="en-GB" dirty="0"/>
          </a:p>
          <a:p>
            <a:pPr lvl="0"/>
            <a:r>
              <a:rPr lang="en-GB" dirty="0" smtClean="0"/>
              <a:t>Move: Alfred </a:t>
            </a:r>
            <a:r>
              <a:rPr lang="en-GB" dirty="0" err="1" smtClean="0"/>
              <a:t>Asterjadhi</a:t>
            </a:r>
            <a:endParaRPr lang="en-GB" dirty="0" smtClean="0"/>
          </a:p>
          <a:p>
            <a:pPr lvl="0"/>
            <a:endParaRPr lang="en-GB" dirty="0"/>
          </a:p>
          <a:p>
            <a:pPr lvl="0"/>
            <a:r>
              <a:rPr lang="en-GB" dirty="0" smtClean="0"/>
              <a:t>SP is deferred</a:t>
            </a:r>
          </a:p>
          <a:p>
            <a:pPr lvl="0"/>
            <a:r>
              <a:rPr lang="en-GB" dirty="0" smtClean="0"/>
              <a:t>SP was reconsidered and 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3970796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15094, 15095, 15849, 16424, 16453, </a:t>
            </a:r>
            <a:r>
              <a:rPr lang="en-GB" dirty="0">
                <a:solidFill>
                  <a:schemeClr val="tx1"/>
                </a:solidFill>
              </a:rPr>
              <a:t>16961</a:t>
            </a:r>
            <a:r>
              <a:rPr lang="en-GB" dirty="0"/>
              <a:t>, </a:t>
            </a:r>
            <a:r>
              <a:rPr lang="en-GB" dirty="0" smtClean="0">
                <a:solidFill>
                  <a:schemeClr val="tx1"/>
                </a:solidFill>
              </a:rPr>
              <a:t>16962</a:t>
            </a:r>
            <a:r>
              <a:rPr lang="en-US" dirty="0" smtClean="0"/>
              <a:t> in doc 11-18/1474r2</a:t>
            </a:r>
          </a:p>
          <a:p>
            <a:endParaRPr lang="en-US" dirty="0"/>
          </a:p>
          <a:p>
            <a:r>
              <a:rPr lang="en-US" dirty="0" smtClean="0"/>
              <a:t>Move: Alfred </a:t>
            </a:r>
            <a:r>
              <a:rPr lang="en-US" dirty="0" err="1" smtClean="0"/>
              <a:t>Asterjadhi</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661667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#746</a:t>
            </a:r>
            <a:endParaRPr lang="en-US" dirty="0"/>
          </a:p>
        </p:txBody>
      </p:sp>
      <p:sp>
        <p:nvSpPr>
          <p:cNvPr id="3" name="Content Placeholder 2"/>
          <p:cNvSpPr>
            <a:spLocks noGrp="1"/>
          </p:cNvSpPr>
          <p:nvPr>
            <p:ph idx="1"/>
          </p:nvPr>
        </p:nvSpPr>
        <p:spPr/>
        <p:txBody>
          <a:bodyPr/>
          <a:lstStyle/>
          <a:p>
            <a:r>
              <a:rPr lang="en-US" dirty="0" smtClean="0"/>
              <a:t>Move to accept CR motions from #739 up to #745</a:t>
            </a:r>
          </a:p>
          <a:p>
            <a:endParaRPr lang="en-US" dirty="0"/>
          </a:p>
          <a:p>
            <a:r>
              <a:rPr lang="en-US" dirty="0" smtClean="0"/>
              <a:t>Move: Po-Kai Huang		Second: Abhishek </a:t>
            </a:r>
            <a:r>
              <a:rPr lang="en-US" dirty="0" err="1" smtClean="0"/>
              <a:t>Patil</a:t>
            </a:r>
            <a:endParaRPr lang="en-US" dirty="0" smtClean="0"/>
          </a:p>
          <a:p>
            <a:r>
              <a:rPr lang="en-US" dirty="0" smtClean="0"/>
              <a:t>Y/N/A: 36/0/3</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942452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#747</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15093, 15130, 15131, 15752 15753 and </a:t>
            </a:r>
            <a:r>
              <a:rPr lang="en-GB" dirty="0" smtClean="0"/>
              <a:t>17048</a:t>
            </a:r>
            <a:r>
              <a:rPr lang="en-GB" dirty="0"/>
              <a:t> </a:t>
            </a:r>
            <a:r>
              <a:rPr lang="en-GB" dirty="0" smtClean="0"/>
              <a:t>in doc 11-18/1830r1</a:t>
            </a:r>
          </a:p>
          <a:p>
            <a:endParaRPr lang="en-GB" dirty="0"/>
          </a:p>
          <a:p>
            <a:r>
              <a:rPr lang="en-GB" dirty="0" smtClean="0"/>
              <a:t>Move: </a:t>
            </a:r>
            <a:r>
              <a:rPr lang="en-GB" dirty="0" err="1" smtClean="0"/>
              <a:t>Jarkko</a:t>
            </a:r>
            <a:r>
              <a:rPr lang="en-GB" dirty="0" smtClean="0"/>
              <a:t> </a:t>
            </a:r>
            <a:r>
              <a:rPr lang="en-GB" dirty="0" err="1" smtClean="0"/>
              <a:t>Kneckt</a:t>
            </a:r>
            <a:r>
              <a:rPr lang="en-GB" dirty="0" smtClean="0"/>
              <a:t>		Second: </a:t>
            </a:r>
            <a:r>
              <a:rPr lang="en-GB" dirty="0" err="1" smtClean="0"/>
              <a:t>Guoqing</a:t>
            </a:r>
            <a:r>
              <a:rPr lang="en-GB" dirty="0" smtClean="0"/>
              <a:t> Li</a:t>
            </a:r>
          </a:p>
          <a:p>
            <a:r>
              <a:rPr lang="en-GB" dirty="0" smtClean="0"/>
              <a:t>Y/N/A: 36/0/1</a:t>
            </a:r>
          </a:p>
          <a:p>
            <a:r>
              <a:rPr lang="en-GB" dirty="0" smtClean="0"/>
              <a:t>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161140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#748</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16252, 16683, </a:t>
            </a:r>
            <a:r>
              <a:rPr lang="en-GB" dirty="0" smtClean="0"/>
              <a:t>17088 in doc 11-18/1857r3</a:t>
            </a:r>
          </a:p>
          <a:p>
            <a:endParaRPr lang="en-GB" dirty="0"/>
          </a:p>
          <a:p>
            <a:r>
              <a:rPr lang="en-GB" dirty="0" smtClean="0"/>
              <a:t>Move: </a:t>
            </a:r>
            <a:r>
              <a:rPr lang="en-GB" dirty="0" err="1" smtClean="0"/>
              <a:t>Liwen</a:t>
            </a:r>
            <a:r>
              <a:rPr lang="en-GB" dirty="0" smtClean="0"/>
              <a:t> Chu		Second:</a:t>
            </a:r>
            <a:r>
              <a:rPr lang="en-US" dirty="0"/>
              <a:t> </a:t>
            </a:r>
            <a:r>
              <a:rPr lang="en-US" dirty="0" smtClean="0"/>
              <a:t>Ming </a:t>
            </a:r>
            <a:r>
              <a:rPr lang="en-US" dirty="0" err="1" smtClean="0"/>
              <a:t>Gan</a:t>
            </a:r>
            <a:endParaRPr lang="en-US" dirty="0" smtClean="0"/>
          </a:p>
          <a:p>
            <a:r>
              <a:rPr lang="en-US" dirty="0" smtClean="0"/>
              <a:t>Y/N/A: </a:t>
            </a:r>
            <a:r>
              <a:rPr lang="en-GB" dirty="0" smtClean="0"/>
              <a:t>27/0/2</a:t>
            </a:r>
          </a:p>
          <a:p>
            <a:r>
              <a:rPr lang="en-GB" dirty="0" smtClean="0"/>
              <a:t>passes</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7686176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#749</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15730</a:t>
            </a:r>
            <a:r>
              <a:rPr lang="en-GB" dirty="0"/>
              <a:t>, 15815, 15038, </a:t>
            </a:r>
            <a:r>
              <a:rPr lang="en-GB" dirty="0" smtClean="0"/>
              <a:t>15047 in doc 11-18/1867r0</a:t>
            </a:r>
          </a:p>
          <a:p>
            <a:endParaRPr lang="en-GB" dirty="0"/>
          </a:p>
          <a:p>
            <a:r>
              <a:rPr lang="en-GB" dirty="0" smtClean="0"/>
              <a:t>Move: Laurent </a:t>
            </a:r>
            <a:r>
              <a:rPr lang="en-GB" dirty="0" err="1" smtClean="0"/>
              <a:t>Cariou</a:t>
            </a:r>
            <a:r>
              <a:rPr lang="en-GB" dirty="0" smtClean="0"/>
              <a:t>		</a:t>
            </a:r>
            <a:r>
              <a:rPr lang="en-GB" dirty="0" err="1" smtClean="0"/>
              <a:t>Second:Po-Kai</a:t>
            </a:r>
            <a:r>
              <a:rPr lang="en-GB" dirty="0" smtClean="0"/>
              <a:t> Huang</a:t>
            </a:r>
          </a:p>
          <a:p>
            <a:r>
              <a:rPr lang="en-GB" dirty="0" smtClean="0"/>
              <a:t>Y/N/A</a:t>
            </a:r>
          </a:p>
          <a:p>
            <a:r>
              <a:rPr lang="en-GB" dirty="0" smtClean="0"/>
              <a:t>Accepted with no objection</a:t>
            </a:r>
          </a:p>
          <a:p>
            <a:endParaRPr lang="en-GB" dirty="0" smtClean="0"/>
          </a:p>
          <a:p>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5638446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#750</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15040, 15041, </a:t>
            </a:r>
            <a:r>
              <a:rPr lang="en-GB" dirty="0" smtClean="0"/>
              <a:t>15043</a:t>
            </a:r>
            <a:r>
              <a:rPr lang="en-US" dirty="0" smtClean="0"/>
              <a:t> in doc 11-18/1696r1</a:t>
            </a:r>
          </a:p>
          <a:p>
            <a:endParaRPr lang="en-US" dirty="0"/>
          </a:p>
          <a:p>
            <a:r>
              <a:rPr lang="en-US" dirty="0" smtClean="0"/>
              <a:t>Move: Alfred </a:t>
            </a:r>
            <a:r>
              <a:rPr lang="en-US" dirty="0" err="1" smtClean="0"/>
              <a:t>Asterjadhi</a:t>
            </a:r>
            <a:r>
              <a:rPr lang="en-US" dirty="0"/>
              <a:t>	</a:t>
            </a:r>
            <a:r>
              <a:rPr lang="en-US" dirty="0" smtClean="0"/>
              <a:t>	SECOND: Bin </a:t>
            </a:r>
            <a:r>
              <a:rPr lang="en-US" dirty="0" err="1" smtClean="0"/>
              <a:t>Tian</a:t>
            </a:r>
            <a:endParaRPr lang="en-US" dirty="0" smtClean="0"/>
          </a:p>
          <a:p>
            <a:r>
              <a:rPr lang="en-US" dirty="0" smtClean="0"/>
              <a:t>Y/N/A: 32/0/1</a:t>
            </a:r>
          </a:p>
          <a:p>
            <a:r>
              <a:rPr lang="en-US" dirty="0" smtClean="0"/>
              <a:t>passes</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330875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#751</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15162, 15901, 15902, 16118, 16164, 16207, 16208, 16209, 16210, </a:t>
            </a:r>
            <a:r>
              <a:rPr lang="en-GB" dirty="0" smtClean="0"/>
              <a:t>16212,</a:t>
            </a:r>
            <a:r>
              <a:rPr lang="en-US" dirty="0"/>
              <a:t> </a:t>
            </a:r>
            <a:r>
              <a:rPr lang="en-GB" dirty="0" smtClean="0"/>
              <a:t>16228</a:t>
            </a:r>
            <a:r>
              <a:rPr lang="en-GB" dirty="0"/>
              <a:t>, </a:t>
            </a:r>
            <a:r>
              <a:rPr lang="en-GB" dirty="0">
                <a:solidFill>
                  <a:schemeClr val="tx1"/>
                </a:solidFill>
              </a:rPr>
              <a:t>16253</a:t>
            </a:r>
            <a:r>
              <a:rPr lang="en-GB" dirty="0"/>
              <a:t>, 16271, 16290, 16291, 16292, 16648, 16649, 16650, </a:t>
            </a:r>
            <a:r>
              <a:rPr lang="en-GB" dirty="0" smtClean="0"/>
              <a:t>16651,</a:t>
            </a:r>
            <a:r>
              <a:rPr lang="en-US" dirty="0"/>
              <a:t> </a:t>
            </a:r>
            <a:r>
              <a:rPr lang="en-GB" dirty="0" smtClean="0"/>
              <a:t>17037</a:t>
            </a:r>
            <a:r>
              <a:rPr lang="en-GB" dirty="0"/>
              <a:t>, </a:t>
            </a:r>
            <a:r>
              <a:rPr lang="en-GB" dirty="0" smtClean="0"/>
              <a:t>17038 in doc 11-18/1858r7</a:t>
            </a:r>
          </a:p>
          <a:p>
            <a:pPr lvl="0"/>
            <a:endParaRPr lang="en-GB" dirty="0"/>
          </a:p>
          <a:p>
            <a:r>
              <a:rPr lang="en-GB" dirty="0" smtClean="0"/>
              <a:t>Move:	</a:t>
            </a:r>
            <a:r>
              <a:rPr lang="en-GB" dirty="0" err="1" smtClean="0"/>
              <a:t>Liwen</a:t>
            </a:r>
            <a:r>
              <a:rPr lang="en-GB" dirty="0" smtClean="0"/>
              <a:t> Chu		Second:</a:t>
            </a:r>
            <a:r>
              <a:rPr lang="en-GB" dirty="0"/>
              <a:t> </a:t>
            </a:r>
            <a:r>
              <a:rPr lang="en-GB" dirty="0" smtClean="0"/>
              <a:t>Alfred </a:t>
            </a:r>
            <a:r>
              <a:rPr lang="en-GB" dirty="0" err="1" smtClean="0"/>
              <a:t>Asterjadhi</a:t>
            </a:r>
            <a:endParaRPr lang="en-GB" dirty="0" smtClean="0"/>
          </a:p>
          <a:p>
            <a:r>
              <a:rPr lang="en-GB" dirty="0" smtClean="0"/>
              <a:t>Y/N/A: 29/0/1</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269713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16264, 16266, 16267, 16294, 16647, 16908, 17040 in doc </a:t>
            </a:r>
            <a:r>
              <a:rPr lang="en-GB" dirty="0" smtClean="0"/>
              <a:t>11-18/1856r2</a:t>
            </a:r>
          </a:p>
          <a:p>
            <a:endParaRPr lang="en-GB" dirty="0"/>
          </a:p>
          <a:p>
            <a:r>
              <a:rPr lang="en-GB" dirty="0" smtClean="0"/>
              <a:t>Move: </a:t>
            </a:r>
            <a:r>
              <a:rPr lang="en-GB" dirty="0" err="1" smtClean="0"/>
              <a:t>Liwen</a:t>
            </a:r>
            <a:r>
              <a:rPr lang="en-GB" dirty="0" smtClean="0"/>
              <a:t> Chu			Second: Ming </a:t>
            </a:r>
            <a:r>
              <a:rPr lang="en-GB" dirty="0" err="1" smtClean="0"/>
              <a:t>Gan</a:t>
            </a:r>
            <a:endParaRPr lang="en-GB" dirty="0" smtClean="0"/>
          </a:p>
          <a:p>
            <a:r>
              <a:rPr lang="en-GB" dirty="0" smtClean="0"/>
              <a:t>Y/N/A: 34/0/3 </a:t>
            </a:r>
          </a:p>
          <a:p>
            <a:r>
              <a:rPr lang="en-GB" dirty="0" smtClean="0"/>
              <a:t>passes</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3091453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#753</a:t>
            </a:r>
            <a:endParaRPr lang="en-US" dirty="0"/>
          </a:p>
        </p:txBody>
      </p:sp>
      <p:sp>
        <p:nvSpPr>
          <p:cNvPr id="3" name="Content Placeholder 2"/>
          <p:cNvSpPr>
            <a:spLocks noGrp="1"/>
          </p:cNvSpPr>
          <p:nvPr>
            <p:ph idx="1"/>
          </p:nvPr>
        </p:nvSpPr>
        <p:spPr/>
        <p:txBody>
          <a:bodyPr/>
          <a:lstStyle/>
          <a:p>
            <a:r>
              <a:rPr lang="en-US" dirty="0" smtClean="0"/>
              <a:t>move to accept to resolutions to CIDs 16723 and 15920 in doc 11-18/0496r15</a:t>
            </a:r>
            <a:endParaRPr lang="en-US" dirty="0"/>
          </a:p>
          <a:p>
            <a:endParaRPr lang="en-US" dirty="0" smtClean="0"/>
          </a:p>
          <a:p>
            <a:r>
              <a:rPr lang="en-US" dirty="0" smtClean="0"/>
              <a:t>Move: Matt Fischer			Second: Ming </a:t>
            </a:r>
            <a:r>
              <a:rPr lang="en-US" dirty="0" err="1" smtClean="0"/>
              <a:t>Gan</a:t>
            </a:r>
            <a:endParaRPr lang="en-US" dirty="0" smtClean="0"/>
          </a:p>
          <a:p>
            <a:endParaRPr lang="en-US" dirty="0"/>
          </a:p>
          <a:p>
            <a:r>
              <a:rPr lang="en-US" dirty="0" smtClean="0"/>
              <a:t>Y/N/A: 40/1/8</a:t>
            </a:r>
          </a:p>
          <a:p>
            <a:r>
              <a:rPr lang="en-US" dirty="0" smtClean="0"/>
              <a:t>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3970535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#754</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15033, 15034, 15885, </a:t>
            </a:r>
            <a:r>
              <a:rPr lang="en-GB" dirty="0" smtClean="0"/>
              <a:t>15887 in doc 11-18/1808r1</a:t>
            </a:r>
          </a:p>
          <a:p>
            <a:pPr lvl="0"/>
            <a:endParaRPr lang="en-GB" dirty="0"/>
          </a:p>
          <a:p>
            <a:pPr lvl="0"/>
            <a:r>
              <a:rPr lang="en-GB" dirty="0" smtClean="0"/>
              <a:t>Move: </a:t>
            </a:r>
            <a:r>
              <a:rPr lang="en-GB" dirty="0" err="1" smtClean="0"/>
              <a:t>Yasu</a:t>
            </a:r>
            <a:r>
              <a:rPr lang="en-GB" dirty="0" smtClean="0"/>
              <a:t> Inoue		Second: </a:t>
            </a:r>
            <a:r>
              <a:rPr lang="en-GB" dirty="0" err="1" smtClean="0"/>
              <a:t>Yongho</a:t>
            </a:r>
            <a:r>
              <a:rPr lang="en-GB" dirty="0" smtClean="0"/>
              <a:t> </a:t>
            </a:r>
            <a:r>
              <a:rPr lang="en-GB" dirty="0" err="1" smtClean="0"/>
              <a:t>Seok</a:t>
            </a:r>
            <a:endParaRPr lang="en-GB" dirty="0" smtClean="0"/>
          </a:p>
          <a:p>
            <a:pPr lvl="0"/>
            <a:r>
              <a:rPr lang="en-GB" dirty="0" smtClean="0"/>
              <a:t>Y/N/A: 30/0/1</a:t>
            </a:r>
          </a:p>
          <a:p>
            <a:pPr lvl="0"/>
            <a:r>
              <a:rPr lang="en-GB" dirty="0" smtClean="0"/>
              <a:t>passes</a:t>
            </a:r>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7623010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16080, 15119, 16685, 16458, 16126, 16140, 16141, 15799, 16598, 17023, 16687, 16688, 16143, 16689 (14 CIDs) </a:t>
            </a:r>
            <a:r>
              <a:rPr lang="en-GB" dirty="0" smtClean="0"/>
              <a:t>in doc 11-18/1778r3</a:t>
            </a:r>
          </a:p>
          <a:p>
            <a:endParaRPr lang="en-GB" dirty="0"/>
          </a:p>
          <a:p>
            <a:r>
              <a:rPr lang="en-GB" dirty="0" smtClean="0"/>
              <a:t>Move: </a:t>
            </a:r>
            <a:r>
              <a:rPr lang="en-GB" dirty="0" err="1" smtClean="0"/>
              <a:t>Yongho</a:t>
            </a:r>
            <a:r>
              <a:rPr lang="en-GB" dirty="0" smtClean="0"/>
              <a:t> </a:t>
            </a:r>
            <a:r>
              <a:rPr lang="en-GB" dirty="0" err="1"/>
              <a:t>S</a:t>
            </a:r>
            <a:r>
              <a:rPr lang="en-GB" dirty="0" err="1" smtClean="0"/>
              <a:t>eok</a:t>
            </a:r>
            <a:r>
              <a:rPr lang="en-GB" dirty="0" smtClean="0"/>
              <a:t>			Second: Frank Hsu</a:t>
            </a:r>
          </a:p>
          <a:p>
            <a:r>
              <a:rPr lang="en-GB" dirty="0" smtClean="0"/>
              <a:t>Y/N/A: 34/1/2</a:t>
            </a:r>
          </a:p>
          <a:p>
            <a:r>
              <a:rPr lang="en-GB"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0094703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#756</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chemeClr val="tx1"/>
                </a:solidFill>
              </a:rPr>
              <a:t>15999</a:t>
            </a:r>
            <a:r>
              <a:rPr lang="en-GB" dirty="0"/>
              <a:t>, 15998, 15933, 16386, 16847, 16128, 15944, 16611, 15955, 16998, </a:t>
            </a:r>
            <a:r>
              <a:rPr lang="en-GB" dirty="0" smtClean="0"/>
              <a:t>15943</a:t>
            </a:r>
            <a:r>
              <a:rPr lang="en-US" dirty="0" smtClean="0"/>
              <a:t> in doc 11-18/1815r3</a:t>
            </a:r>
          </a:p>
          <a:p>
            <a:endParaRPr lang="en-US" dirty="0"/>
          </a:p>
          <a:p>
            <a:r>
              <a:rPr lang="en-US" dirty="0" smtClean="0"/>
              <a:t>Move: Abhishek </a:t>
            </a:r>
            <a:r>
              <a:rPr lang="en-US" dirty="0" err="1" smtClean="0"/>
              <a:t>Patil</a:t>
            </a:r>
            <a:r>
              <a:rPr lang="en-US" dirty="0" smtClean="0"/>
              <a:t>			Second: Alfred </a:t>
            </a:r>
            <a:r>
              <a:rPr lang="en-US" dirty="0" err="1" smtClean="0"/>
              <a:t>Asterjadhi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59214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#757</a:t>
            </a:r>
            <a:endParaRPr lang="en-US" dirty="0"/>
          </a:p>
        </p:txBody>
      </p:sp>
      <p:sp>
        <p:nvSpPr>
          <p:cNvPr id="3" name="Content Placeholder 2"/>
          <p:cNvSpPr>
            <a:spLocks noGrp="1"/>
          </p:cNvSpPr>
          <p:nvPr>
            <p:ph idx="1"/>
          </p:nvPr>
        </p:nvSpPr>
        <p:spPr/>
        <p:txBody>
          <a:bodyPr/>
          <a:lstStyle/>
          <a:p>
            <a:r>
              <a:rPr lang="en-US" dirty="0" smtClean="0"/>
              <a:t>move to accept resolution to CID 17150 in doc 11-18/1703r2</a:t>
            </a:r>
          </a:p>
          <a:p>
            <a:endParaRPr lang="en-US" dirty="0"/>
          </a:p>
          <a:p>
            <a:r>
              <a:rPr lang="en-US" dirty="0" smtClean="0"/>
              <a:t>Move: </a:t>
            </a:r>
            <a:r>
              <a:rPr lang="en-US" dirty="0" err="1" smtClean="0"/>
              <a:t>Tomo</a:t>
            </a:r>
            <a:r>
              <a:rPr lang="en-US" dirty="0" smtClean="0"/>
              <a:t> Adachi			Second: Alfred </a:t>
            </a:r>
            <a:r>
              <a:rPr lang="en-US" dirty="0" err="1" smtClean="0"/>
              <a:t>Asterjadhi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7070557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#758</a:t>
            </a:r>
            <a:endParaRPr lang="en-US" dirty="0"/>
          </a:p>
        </p:txBody>
      </p:sp>
      <p:sp>
        <p:nvSpPr>
          <p:cNvPr id="3" name="Content Placeholder 2"/>
          <p:cNvSpPr>
            <a:spLocks noGrp="1"/>
          </p:cNvSpPr>
          <p:nvPr>
            <p:ph idx="1"/>
          </p:nvPr>
        </p:nvSpPr>
        <p:spPr/>
        <p:txBody>
          <a:bodyPr/>
          <a:lstStyle/>
          <a:p>
            <a:r>
              <a:rPr lang="en-US" dirty="0" smtClean="0"/>
              <a:t>Move to accept resolution to CID </a:t>
            </a:r>
            <a:r>
              <a:rPr lang="en-GB" dirty="0" smtClean="0"/>
              <a:t>15696 and 17143 in doc 11-18/1900r4</a:t>
            </a:r>
          </a:p>
          <a:p>
            <a:endParaRPr lang="en-GB" dirty="0"/>
          </a:p>
          <a:p>
            <a:r>
              <a:rPr lang="en-GB" dirty="0" smtClean="0"/>
              <a:t>Move: Zhou </a:t>
            </a:r>
            <a:r>
              <a:rPr lang="en-GB" dirty="0" err="1" smtClean="0"/>
              <a:t>Lan</a:t>
            </a:r>
            <a:r>
              <a:rPr lang="en-GB" dirty="0" smtClean="0"/>
              <a:t>			Second: Matt Fischer</a:t>
            </a:r>
          </a:p>
          <a:p>
            <a:r>
              <a:rPr lang="en-GB" dirty="0" smtClean="0"/>
              <a:t>Y/N/A: 40/0/2</a:t>
            </a:r>
          </a:p>
          <a:p>
            <a:r>
              <a:rPr lang="en-GB"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84956240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#759</a:t>
            </a:r>
            <a:endParaRPr lang="en-US" dirty="0"/>
          </a:p>
        </p:txBody>
      </p:sp>
      <p:sp>
        <p:nvSpPr>
          <p:cNvPr id="3" name="Content Placeholder 2"/>
          <p:cNvSpPr>
            <a:spLocks noGrp="1"/>
          </p:cNvSpPr>
          <p:nvPr>
            <p:ph idx="1"/>
          </p:nvPr>
        </p:nvSpPr>
        <p:spPr/>
        <p:txBody>
          <a:bodyPr/>
          <a:lstStyle/>
          <a:p>
            <a:r>
              <a:rPr lang="en-US" dirty="0" smtClean="0"/>
              <a:t>move to accept resolution to CID 16589 and the added text in doc 11-18/1814r2</a:t>
            </a:r>
          </a:p>
          <a:p>
            <a:endParaRPr lang="en-US" dirty="0"/>
          </a:p>
          <a:p>
            <a:r>
              <a:rPr lang="en-US" dirty="0" smtClean="0"/>
              <a:t>Move:	Abhishek </a:t>
            </a:r>
            <a:r>
              <a:rPr lang="en-US" dirty="0" err="1" smtClean="0"/>
              <a:t>Patil</a:t>
            </a:r>
            <a:r>
              <a:rPr lang="en-US" dirty="0" smtClean="0"/>
              <a:t>	Second: Alfred </a:t>
            </a:r>
            <a:r>
              <a:rPr lang="en-US" dirty="0" err="1" smtClean="0"/>
              <a:t>Asterjadhi</a:t>
            </a:r>
            <a:endParaRPr lang="en-US" dirty="0" smtClean="0"/>
          </a:p>
          <a:p>
            <a:r>
              <a:rPr lang="en-US"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1527164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#760</a:t>
            </a:r>
            <a:endParaRPr lang="en-US" dirty="0"/>
          </a:p>
        </p:txBody>
      </p:sp>
      <p:sp>
        <p:nvSpPr>
          <p:cNvPr id="3" name="Content Placeholder 2"/>
          <p:cNvSpPr>
            <a:spLocks noGrp="1"/>
          </p:cNvSpPr>
          <p:nvPr>
            <p:ph idx="1"/>
          </p:nvPr>
        </p:nvSpPr>
        <p:spPr/>
        <p:txBody>
          <a:bodyPr/>
          <a:lstStyle/>
          <a:p>
            <a:r>
              <a:rPr lang="en-US" dirty="0" smtClean="0"/>
              <a:t>Do you agree to resolutions to CIDs 15908,16932 in doc 11-18/1969r1</a:t>
            </a:r>
          </a:p>
          <a:p>
            <a:endParaRPr lang="en-US" dirty="0"/>
          </a:p>
          <a:p>
            <a:r>
              <a:rPr lang="en-US" dirty="0" smtClean="0"/>
              <a:t>Move:	</a:t>
            </a:r>
            <a:r>
              <a:rPr lang="en-US" dirty="0" err="1" smtClean="0"/>
              <a:t>Liwen</a:t>
            </a:r>
            <a:r>
              <a:rPr lang="en-US" dirty="0" smtClean="0"/>
              <a:t> Chu			Second: </a:t>
            </a:r>
            <a:r>
              <a:rPr lang="en-US" dirty="0" err="1" smtClean="0"/>
              <a:t>Yongho</a:t>
            </a:r>
            <a:r>
              <a:rPr lang="en-US" dirty="0" smtClean="0"/>
              <a:t> </a:t>
            </a:r>
            <a:r>
              <a:rPr lang="en-US" dirty="0" err="1" smtClean="0"/>
              <a:t>Seok</a:t>
            </a:r>
            <a:endParaRPr lang="en-US" dirty="0" smtClean="0"/>
          </a:p>
          <a:p>
            <a:r>
              <a:rPr lang="en-US" dirty="0" smtClean="0"/>
              <a:t>Y/N/A:20/0/5</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740138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#761</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15050, 15052, 15859, 15942, 16162, 16186, 16372, 16497, 16501, 16652, </a:t>
            </a:r>
            <a:r>
              <a:rPr lang="en-GB" dirty="0" smtClean="0"/>
              <a:t>16654</a:t>
            </a:r>
            <a:r>
              <a:rPr lang="en-GB" dirty="0"/>
              <a:t>, 16656, 16660, 16919, </a:t>
            </a:r>
            <a:r>
              <a:rPr lang="en-GB" dirty="0" smtClean="0"/>
              <a:t>16920, </a:t>
            </a:r>
            <a:r>
              <a:rPr lang="en-GB" dirty="0" smtClean="0">
                <a:solidFill>
                  <a:srgbClr val="FF0000"/>
                </a:solidFill>
              </a:rPr>
              <a:t>16927</a:t>
            </a:r>
            <a:r>
              <a:rPr lang="en-GB" dirty="0" smtClean="0"/>
              <a:t>, </a:t>
            </a:r>
            <a:r>
              <a:rPr lang="en-GB" dirty="0"/>
              <a:t>16942, </a:t>
            </a:r>
            <a:r>
              <a:rPr lang="en-GB" dirty="0" smtClean="0"/>
              <a:t>16944</a:t>
            </a:r>
            <a:r>
              <a:rPr lang="en-US" dirty="0"/>
              <a:t> </a:t>
            </a:r>
            <a:r>
              <a:rPr lang="en-US" dirty="0" smtClean="0"/>
              <a:t>in doc 11-18/1777r1</a:t>
            </a:r>
          </a:p>
          <a:p>
            <a:endParaRPr lang="en-US" dirty="0"/>
          </a:p>
          <a:p>
            <a:r>
              <a:rPr lang="en-US" dirty="0" smtClean="0"/>
              <a:t>Move:		George Cherian		Second: Alfred </a:t>
            </a:r>
            <a:r>
              <a:rPr lang="en-US" dirty="0" err="1" smtClean="0"/>
              <a:t>Asterjadhi</a:t>
            </a:r>
            <a:endParaRPr lang="en-US" dirty="0" smtClean="0"/>
          </a:p>
          <a:p>
            <a:r>
              <a:rPr lang="en-US" dirty="0" smtClean="0"/>
              <a:t>Y/N/A: 28/0/3</a:t>
            </a:r>
          </a:p>
          <a:p>
            <a:r>
              <a:rPr lang="en-US" dirty="0" smtClean="0"/>
              <a:t>Passes</a:t>
            </a:r>
          </a:p>
          <a:p>
            <a:endParaRPr lang="en-US" dirty="0"/>
          </a:p>
          <a:p>
            <a:r>
              <a:rPr lang="en-US" dirty="0" smtClean="0">
                <a:solidFill>
                  <a:srgbClr val="00B050"/>
                </a:solidFill>
              </a:rPr>
              <a:t>Y/N/A: 23/1/3 </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0035138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#762</a:t>
            </a:r>
            <a:endParaRPr lang="en-US" dirty="0"/>
          </a:p>
        </p:txBody>
      </p:sp>
      <p:sp>
        <p:nvSpPr>
          <p:cNvPr id="3" name="Content Placeholder 2"/>
          <p:cNvSpPr>
            <a:spLocks noGrp="1"/>
          </p:cNvSpPr>
          <p:nvPr>
            <p:ph idx="1"/>
          </p:nvPr>
        </p:nvSpPr>
        <p:spPr/>
        <p:txBody>
          <a:bodyPr/>
          <a:lstStyle/>
          <a:p>
            <a:r>
              <a:rPr lang="en-US" dirty="0" smtClean="0"/>
              <a:t>Move to remove CID 16927 from CR Motion #761 </a:t>
            </a:r>
          </a:p>
          <a:p>
            <a:endParaRPr lang="en-US" dirty="0"/>
          </a:p>
          <a:p>
            <a:r>
              <a:rPr lang="en-US" dirty="0" smtClean="0"/>
              <a:t>Move: Alfred </a:t>
            </a:r>
            <a:r>
              <a:rPr lang="en-US" dirty="0" err="1" smtClean="0"/>
              <a:t>Asterjadhi</a:t>
            </a:r>
            <a:r>
              <a:rPr lang="en-US" dirty="0" smtClean="0"/>
              <a:t>		Second: Mark Rison</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05356082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#763</a:t>
            </a:r>
            <a:endParaRPr lang="en-US" dirty="0"/>
          </a:p>
        </p:txBody>
      </p:sp>
      <p:sp>
        <p:nvSpPr>
          <p:cNvPr id="3" name="Content Placeholder 2"/>
          <p:cNvSpPr>
            <a:spLocks noGrp="1"/>
          </p:cNvSpPr>
          <p:nvPr>
            <p:ph idx="1"/>
          </p:nvPr>
        </p:nvSpPr>
        <p:spPr/>
        <p:txBody>
          <a:bodyPr/>
          <a:lstStyle/>
          <a:p>
            <a:r>
              <a:rPr lang="en-US" dirty="0" smtClean="0"/>
              <a:t> move to accept resolutions to CID </a:t>
            </a:r>
            <a:r>
              <a:rPr lang="en-GB" dirty="0" smtClean="0"/>
              <a:t>17145</a:t>
            </a:r>
            <a:r>
              <a:rPr lang="en-US" dirty="0" smtClean="0"/>
              <a:t> in doc 11-18/1803r1</a:t>
            </a:r>
          </a:p>
          <a:p>
            <a:endParaRPr lang="en-US" dirty="0" smtClean="0"/>
          </a:p>
          <a:p>
            <a:r>
              <a:rPr lang="en-US" dirty="0" smtClean="0"/>
              <a:t>Move: Po-Kai Huang		Second: Alfred </a:t>
            </a:r>
            <a:r>
              <a:rPr lang="en-US" dirty="0" err="1" smtClean="0"/>
              <a:t>Asterjadhi</a:t>
            </a:r>
            <a:endParaRPr lang="en-US" dirty="0" smtClean="0"/>
          </a:p>
          <a:p>
            <a:r>
              <a:rPr lang="en-US" dirty="0" smtClean="0"/>
              <a:t>Accepted with no objection</a:t>
            </a:r>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5846050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#764</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16870, 16498, 16506, </a:t>
            </a:r>
            <a:r>
              <a:rPr lang="en-US" dirty="0" smtClean="0"/>
              <a:t>15686 and added text in doc 11-18/1812r2</a:t>
            </a:r>
          </a:p>
          <a:p>
            <a:endParaRPr lang="en-US" dirty="0"/>
          </a:p>
          <a:p>
            <a:r>
              <a:rPr lang="en-US" dirty="0" smtClean="0"/>
              <a:t>Move: Abhishek </a:t>
            </a:r>
            <a:r>
              <a:rPr lang="en-US" dirty="0" err="1" smtClean="0"/>
              <a:t>Patil</a:t>
            </a:r>
            <a:r>
              <a:rPr lang="en-US" dirty="0" smtClean="0"/>
              <a:t>		Second: Alfred </a:t>
            </a:r>
            <a:r>
              <a:rPr lang="en-US" dirty="0" err="1" smtClean="0"/>
              <a:t>Asterjadhi</a:t>
            </a:r>
            <a:endParaRPr lang="en-US" dirty="0" smtClean="0"/>
          </a:p>
          <a:p>
            <a:r>
              <a:rPr lang="en-US" dirty="0" smtClean="0"/>
              <a:t>Y/N/A: 33/0/2</a:t>
            </a:r>
          </a:p>
          <a:p>
            <a:r>
              <a:rPr lang="en-US" dirty="0" smtClean="0"/>
              <a:t>passes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1180381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#765</a:t>
            </a:r>
            <a:endParaRPr lang="en-US" dirty="0"/>
          </a:p>
        </p:txBody>
      </p:sp>
      <p:sp>
        <p:nvSpPr>
          <p:cNvPr id="3" name="Content Placeholder 2"/>
          <p:cNvSpPr>
            <a:spLocks noGrp="1"/>
          </p:cNvSpPr>
          <p:nvPr>
            <p:ph idx="1"/>
          </p:nvPr>
        </p:nvSpPr>
        <p:spPr/>
        <p:txBody>
          <a:bodyPr/>
          <a:lstStyle/>
          <a:p>
            <a:r>
              <a:rPr lang="en-US" dirty="0" smtClean="0"/>
              <a:t>Move to accept resolutions to CIDs 15595, 15597, 16324, 16087, 16089, 16570, 15593, 15594, 16088, 15598 as in doc 11-18/1901r1</a:t>
            </a:r>
          </a:p>
          <a:p>
            <a:endParaRPr lang="en-US" dirty="0"/>
          </a:p>
          <a:p>
            <a:r>
              <a:rPr lang="en-US" dirty="0" smtClean="0"/>
              <a:t>Move: </a:t>
            </a:r>
            <a:r>
              <a:rPr lang="en-US" dirty="0" err="1" smtClean="0"/>
              <a:t>Youhan</a:t>
            </a:r>
            <a:r>
              <a:rPr lang="en-US" dirty="0" smtClean="0"/>
              <a:t> Kim		Second: Bin </a:t>
            </a:r>
            <a:r>
              <a:rPr lang="en-US" dirty="0" err="1" smtClean="0"/>
              <a:t>Tian</a:t>
            </a:r>
            <a:endParaRPr lang="en-US" dirty="0" smtClean="0"/>
          </a:p>
          <a:p>
            <a:r>
              <a:rPr lang="en-US" dirty="0" smtClean="0"/>
              <a:t>Y/N/A: 20/1/5</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538004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#766</a:t>
            </a:r>
            <a:endParaRPr lang="en-US" dirty="0"/>
          </a:p>
        </p:txBody>
      </p:sp>
      <p:sp>
        <p:nvSpPr>
          <p:cNvPr id="3" name="Content Placeholder 2"/>
          <p:cNvSpPr>
            <a:spLocks noGrp="1"/>
          </p:cNvSpPr>
          <p:nvPr>
            <p:ph idx="1"/>
          </p:nvPr>
        </p:nvSpPr>
        <p:spPr/>
        <p:txBody>
          <a:bodyPr/>
          <a:lstStyle/>
          <a:p>
            <a:r>
              <a:rPr lang="en-US" dirty="0" smtClean="0"/>
              <a:t>Move to accept resolutions to CID 16191 in doc 11-18/2034r0</a:t>
            </a:r>
          </a:p>
          <a:p>
            <a:endParaRPr lang="en-US" dirty="0"/>
          </a:p>
          <a:p>
            <a:r>
              <a:rPr lang="en-US" dirty="0" smtClean="0"/>
              <a:t>Move: </a:t>
            </a:r>
            <a:r>
              <a:rPr lang="en-US" dirty="0" err="1" smtClean="0"/>
              <a:t>Youhan</a:t>
            </a:r>
            <a:r>
              <a:rPr lang="en-US" dirty="0" smtClean="0"/>
              <a:t> Kim		Second: Bin </a:t>
            </a:r>
            <a:r>
              <a:rPr lang="en-US" dirty="0" err="1" smtClean="0"/>
              <a:t>Tian</a:t>
            </a:r>
            <a:endParaRPr lang="en-US" dirty="0" smtClean="0"/>
          </a:p>
          <a:p>
            <a:r>
              <a:rPr lang="en-US" dirty="0" smtClean="0"/>
              <a:t>Y/N/A: 23/1/2</a:t>
            </a:r>
          </a:p>
          <a:p>
            <a:r>
              <a:rPr lang="en-US" dirty="0" smtClean="0"/>
              <a:t>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9528558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2256</TotalTime>
  <Words>5961</Words>
  <Application>Microsoft Office PowerPoint</Application>
  <PresentationFormat>On-screen Show (4:3)</PresentationFormat>
  <Paragraphs>1185</Paragraphs>
  <Slides>124</Slides>
  <Notes>5</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124</vt:i4>
      </vt:variant>
    </vt:vector>
  </HeadingPairs>
  <TitlesOfParts>
    <vt:vector size="139" baseType="lpstr">
      <vt:lpstr>Arial Unicode MS</vt:lpstr>
      <vt:lpstr>Malgun Gothic</vt:lpstr>
      <vt:lpstr>MS Gothic</vt:lpstr>
      <vt:lpstr>MS Mincho</vt:lpstr>
      <vt:lpstr>宋体</vt:lpstr>
      <vt:lpstr>Arial</vt:lpstr>
      <vt:lpstr>Arial Black</vt:lpstr>
      <vt:lpstr>Calibri</vt:lpstr>
      <vt:lpstr>Monotype Sorts</vt:lpstr>
      <vt:lpstr>Symbol</vt:lpstr>
      <vt:lpstr>Times New Roman</vt:lpstr>
      <vt:lpstr>Wingdings</vt:lpstr>
      <vt:lpstr>Office Theme</vt:lpstr>
      <vt:lpstr>Document</vt:lpstr>
      <vt:lpstr>Worksheet</vt:lpstr>
      <vt:lpstr>TGax November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November 12, 08:00 – 10:00 </vt:lpstr>
      <vt:lpstr>Submissions</vt:lpstr>
      <vt:lpstr>6 GHz Issues Discussion</vt:lpstr>
      <vt:lpstr>11-18/1953 (Osama)</vt:lpstr>
      <vt:lpstr>11-18/1808 (Yasu Inoue)</vt:lpstr>
      <vt:lpstr>11-18/1778 (Yongho Seok)</vt:lpstr>
      <vt:lpstr>Agenda for Monday November 12, 16:00 – 18:00 </vt:lpstr>
      <vt:lpstr>Summary from September 2018</vt:lpstr>
      <vt:lpstr>Approval of  TG Minutes (September 2018 Meeting and Telecon Minutes) </vt:lpstr>
      <vt:lpstr>Timeline</vt:lpstr>
      <vt:lpstr>11-18/1456(Abhishek Patil)</vt:lpstr>
      <vt:lpstr>11-18/1815 (Abhishek Patil)</vt:lpstr>
      <vt:lpstr>11-18/1812 (Abhishek Patil)</vt:lpstr>
      <vt:lpstr>11-18/1814 (Abhishek Patil)</vt:lpstr>
      <vt:lpstr>Agenda for Tuesday November 12, 08:00 – 10:00 </vt:lpstr>
      <vt:lpstr>Agenda for Tuesday November 13, 10:30 – 12:30 </vt:lpstr>
      <vt:lpstr>Agenda for Tuesday November 13, 16:00 – 18:00 </vt:lpstr>
      <vt:lpstr>Agenda for Tuesday November 13, 19:30 – 21:30 </vt:lpstr>
      <vt:lpstr>Agenda for Wednesday November 14, 08:00 – 10:00 </vt:lpstr>
      <vt:lpstr>11-18/1851 (Tomo Adachi)</vt:lpstr>
      <vt:lpstr>11-18/0496 (Matt Fischer)</vt:lpstr>
      <vt:lpstr>11-18/1958 (Yunbo Li)</vt:lpstr>
      <vt:lpstr>11-18/1519 (Robert Stacey)</vt:lpstr>
      <vt:lpstr>Agenda for Wednesday November 14, 13:30 – 15:30 </vt:lpstr>
      <vt:lpstr>Agenda for Thursday November 15, AM1-AM2-PM2</vt:lpstr>
      <vt:lpstr>Submissions</vt:lpstr>
      <vt:lpstr>Motions</vt:lpstr>
      <vt:lpstr>Motion to Approve the TG CA document</vt:lpstr>
      <vt:lpstr>PHY Motion #210</vt:lpstr>
      <vt:lpstr>Resolutions of all PHY Motions</vt:lpstr>
      <vt:lpstr>CR Motion #713</vt:lpstr>
      <vt:lpstr>CR Motion #714</vt:lpstr>
      <vt:lpstr>CR Motion #715</vt:lpstr>
      <vt:lpstr>CR Motion #716</vt:lpstr>
      <vt:lpstr>CR Motion #717</vt:lpstr>
      <vt:lpstr>CR Motion #718</vt:lpstr>
      <vt:lpstr>CR Motion #719</vt:lpstr>
      <vt:lpstr>CR Motion #720</vt:lpstr>
      <vt:lpstr>CR Motion #721</vt:lpstr>
      <vt:lpstr>CR Motion #722</vt:lpstr>
      <vt:lpstr>CR Motion #723</vt:lpstr>
      <vt:lpstr>CR Motion #724</vt:lpstr>
      <vt:lpstr>CR Motion #725</vt:lpstr>
      <vt:lpstr>CR Motion #726</vt:lpstr>
      <vt:lpstr>CR Motion #727</vt:lpstr>
      <vt:lpstr>CR Motion #728</vt:lpstr>
      <vt:lpstr>CR Motion #729</vt:lpstr>
      <vt:lpstr>CR Motion #730</vt:lpstr>
      <vt:lpstr>CR Motion #731</vt:lpstr>
      <vt:lpstr>CR Motion #732</vt:lpstr>
      <vt:lpstr>CR Motion #733</vt:lpstr>
      <vt:lpstr>CR Motion #734</vt:lpstr>
      <vt:lpstr>CR Motion #735</vt:lpstr>
      <vt:lpstr>CR Motion #736</vt:lpstr>
      <vt:lpstr>CR Motion #737</vt:lpstr>
      <vt:lpstr>PowerPoint Presentation</vt:lpstr>
      <vt:lpstr>CR Motion #738</vt:lpstr>
      <vt:lpstr>CR Motion #739</vt:lpstr>
      <vt:lpstr>CR Motion #740</vt:lpstr>
      <vt:lpstr>CR Motion #741</vt:lpstr>
      <vt:lpstr>CR Motion #742</vt:lpstr>
      <vt:lpstr>CR Motion #743</vt:lpstr>
      <vt:lpstr>CR Motion #744</vt:lpstr>
      <vt:lpstr>CR Motion #745</vt:lpstr>
      <vt:lpstr>CR Motion #746</vt:lpstr>
      <vt:lpstr>CR Motion #747</vt:lpstr>
      <vt:lpstr>CR Motion #748</vt:lpstr>
      <vt:lpstr>CR Motion #749</vt:lpstr>
      <vt:lpstr>CR Motion #750</vt:lpstr>
      <vt:lpstr>CR Motion #751</vt:lpstr>
      <vt:lpstr>CR Motion #752</vt:lpstr>
      <vt:lpstr>CR Motion #753</vt:lpstr>
      <vt:lpstr>CR Motion #754</vt:lpstr>
      <vt:lpstr>CR motion #755</vt:lpstr>
      <vt:lpstr>CR Motion #756</vt:lpstr>
      <vt:lpstr>CR Motion #757</vt:lpstr>
      <vt:lpstr>CR Motion #758</vt:lpstr>
      <vt:lpstr>CR Motion #759</vt:lpstr>
      <vt:lpstr>CR Motion #760</vt:lpstr>
      <vt:lpstr>CR Motion #761</vt:lpstr>
      <vt:lpstr>CR Motion #762</vt:lpstr>
      <vt:lpstr>CR Motion #763</vt:lpstr>
      <vt:lpstr>CR Motion #764</vt:lpstr>
      <vt:lpstr>CR Motion #765</vt:lpstr>
      <vt:lpstr>CR Motion #766</vt:lpstr>
      <vt:lpstr>CR Motion #767</vt:lpstr>
      <vt:lpstr>CR Motion #768</vt:lpstr>
      <vt:lpstr>PowerPoint Presentation</vt:lpstr>
      <vt:lpstr>CR Motion #769</vt:lpstr>
      <vt:lpstr>CR Motion #770</vt:lpstr>
      <vt:lpstr>CR Motion #771</vt:lpstr>
      <vt:lpstr>CR Motion #</vt:lpstr>
      <vt:lpstr>CR Motion #772</vt:lpstr>
      <vt:lpstr>CR Motion #</vt:lpstr>
      <vt:lpstr>CR Motion #7</vt:lpstr>
      <vt:lpstr>CR Motion #</vt:lpstr>
      <vt:lpstr>CR Motion #</vt:lpstr>
      <vt:lpstr>11-18/1975 (Liwen Chu)</vt:lpstr>
      <vt:lpstr>11-18/1921 (Menzo Wentink)</vt:lpstr>
      <vt:lpstr>CR motion #</vt:lpstr>
      <vt:lpstr>CR Motion #754</vt:lpstr>
      <vt:lpstr>CR Motion #</vt:lpstr>
      <vt:lpstr>11-18/1831 (Jarkko Kneckt)</vt:lpstr>
      <vt:lpstr>CR Motion #</vt:lpstr>
      <vt:lpstr>11-18/1505 (Yongho)</vt:lpstr>
      <vt:lpstr>Resolution to CID 17129</vt:lpstr>
      <vt:lpstr>PowerPoint Presentation</vt:lpstr>
      <vt:lpstr>WG Recirculation Motion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202</cp:revision>
  <cp:lastPrinted>1601-01-01T00:00:00Z</cp:lastPrinted>
  <dcterms:created xsi:type="dcterms:W3CDTF">2017-01-26T15:28:16Z</dcterms:created>
  <dcterms:modified xsi:type="dcterms:W3CDTF">2018-11-15T05:30:50Z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ies>
</file>